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Lst>
  <p:notesMasterIdLst>
    <p:notesMasterId r:id="rId34"/>
  </p:notesMasterIdLst>
  <p:handoutMasterIdLst>
    <p:handoutMasterId r:id="rId35"/>
  </p:handoutMasterIdLst>
  <p:sldIdLst>
    <p:sldId id="1106" r:id="rId6"/>
    <p:sldId id="290" r:id="rId7"/>
    <p:sldId id="294" r:id="rId8"/>
    <p:sldId id="368" r:id="rId9"/>
    <p:sldId id="1108" r:id="rId10"/>
    <p:sldId id="373" r:id="rId11"/>
    <p:sldId id="359" r:id="rId12"/>
    <p:sldId id="374" r:id="rId13"/>
    <p:sldId id="364" r:id="rId14"/>
    <p:sldId id="301" r:id="rId15"/>
    <p:sldId id="376" r:id="rId16"/>
    <p:sldId id="263" r:id="rId17"/>
    <p:sldId id="267" r:id="rId18"/>
    <p:sldId id="1107" r:id="rId19"/>
    <p:sldId id="377" r:id="rId20"/>
    <p:sldId id="299" r:id="rId21"/>
    <p:sldId id="379" r:id="rId22"/>
    <p:sldId id="353" r:id="rId23"/>
    <p:sldId id="381" r:id="rId24"/>
    <p:sldId id="266" r:id="rId25"/>
    <p:sldId id="382" r:id="rId26"/>
    <p:sldId id="372" r:id="rId27"/>
    <p:sldId id="383" r:id="rId28"/>
    <p:sldId id="362" r:id="rId29"/>
    <p:sldId id="384" r:id="rId30"/>
    <p:sldId id="386" r:id="rId31"/>
    <p:sldId id="270"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900"/>
    <a:srgbClr val="F16024"/>
    <a:srgbClr val="FFDE17"/>
    <a:srgbClr val="EE8512"/>
    <a:srgbClr val="B14417"/>
    <a:srgbClr val="D16831"/>
    <a:srgbClr val="F35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70E19-C092-4E4A-8681-363F9C7CB9B9}" v="742" dt="2023-10-17T08:35:38.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showGuides="1">
      <p:cViewPr varScale="1">
        <p:scale>
          <a:sx n="63" d="100"/>
          <a:sy n="63" d="100"/>
        </p:scale>
        <p:origin x="764" y="56"/>
      </p:cViewPr>
      <p:guideLst>
        <p:guide orient="horz" pos="2184"/>
        <p:guide pos="3840"/>
      </p:guideLst>
    </p:cSldViewPr>
  </p:slid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Onyema" userId="27afaecc-bc1e-40af-9921-c8d0e6af2ceb" providerId="ADAL" clId="{DE735C48-C7C8-4A46-98C4-790A204C7AC5}"/>
    <pc:docChg chg="custSel delSld modSld">
      <pc:chgData name="Victor Onyema" userId="27afaecc-bc1e-40af-9921-c8d0e6af2ceb" providerId="ADAL" clId="{DE735C48-C7C8-4A46-98C4-790A204C7AC5}" dt="2023-10-04T12:21:16.732" v="11" actId="1076"/>
      <pc:docMkLst>
        <pc:docMk/>
      </pc:docMkLst>
      <pc:sldChg chg="del">
        <pc:chgData name="Victor Onyema" userId="27afaecc-bc1e-40af-9921-c8d0e6af2ceb" providerId="ADAL" clId="{DE735C48-C7C8-4A46-98C4-790A204C7AC5}" dt="2023-10-04T12:17:50.878" v="0" actId="47"/>
        <pc:sldMkLst>
          <pc:docMk/>
          <pc:sldMk cId="0" sldId="275"/>
        </pc:sldMkLst>
      </pc:sldChg>
      <pc:sldChg chg="delSp modSp mod">
        <pc:chgData name="Victor Onyema" userId="27afaecc-bc1e-40af-9921-c8d0e6af2ceb" providerId="ADAL" clId="{DE735C48-C7C8-4A46-98C4-790A204C7AC5}" dt="2023-10-04T12:21:16.732" v="11" actId="1076"/>
        <pc:sldMkLst>
          <pc:docMk/>
          <pc:sldMk cId="2767704006" sldId="353"/>
        </pc:sldMkLst>
        <pc:spChg chg="del">
          <ac:chgData name="Victor Onyema" userId="27afaecc-bc1e-40af-9921-c8d0e6af2ceb" providerId="ADAL" clId="{DE735C48-C7C8-4A46-98C4-790A204C7AC5}" dt="2023-10-04T12:21:10.520" v="10" actId="478"/>
          <ac:spMkLst>
            <pc:docMk/>
            <pc:sldMk cId="2767704006" sldId="353"/>
            <ac:spMk id="22" creationId="{EFEE374C-A624-4E85-71C0-97C88F35D6F8}"/>
          </ac:spMkLst>
        </pc:spChg>
        <pc:spChg chg="mod">
          <ac:chgData name="Victor Onyema" userId="27afaecc-bc1e-40af-9921-c8d0e6af2ceb" providerId="ADAL" clId="{DE735C48-C7C8-4A46-98C4-790A204C7AC5}" dt="2023-10-04T12:21:16.732" v="11" actId="1076"/>
          <ac:spMkLst>
            <pc:docMk/>
            <pc:sldMk cId="2767704006" sldId="353"/>
            <ac:spMk id="23" creationId="{08C57EF3-C3AD-6740-610C-FA7D583B9011}"/>
          </ac:spMkLst>
        </pc:spChg>
        <pc:picChg chg="mod">
          <ac:chgData name="Victor Onyema" userId="27afaecc-bc1e-40af-9921-c8d0e6af2ceb" providerId="ADAL" clId="{DE735C48-C7C8-4A46-98C4-790A204C7AC5}" dt="2023-10-04T12:20:49.386" v="1" actId="1076"/>
          <ac:picMkLst>
            <pc:docMk/>
            <pc:sldMk cId="2767704006" sldId="353"/>
            <ac:picMk id="21" creationId="{1FEAED3F-FA96-6F9E-DAAF-D0D3E92E6C86}"/>
          </ac:picMkLst>
        </pc:picChg>
      </pc:sldChg>
      <pc:sldMasterChg chg="delSldLayout">
        <pc:chgData name="Victor Onyema" userId="27afaecc-bc1e-40af-9921-c8d0e6af2ceb" providerId="ADAL" clId="{DE735C48-C7C8-4A46-98C4-790A204C7AC5}" dt="2023-10-04T12:17:50.878" v="0" actId="47"/>
        <pc:sldMasterMkLst>
          <pc:docMk/>
          <pc:sldMasterMk cId="87477768" sldId="2147483648"/>
        </pc:sldMasterMkLst>
        <pc:sldLayoutChg chg="del">
          <pc:chgData name="Victor Onyema" userId="27afaecc-bc1e-40af-9921-c8d0e6af2ceb" providerId="ADAL" clId="{DE735C48-C7C8-4A46-98C4-790A204C7AC5}" dt="2023-10-04T12:17:50.878" v="0" actId="47"/>
          <pc:sldLayoutMkLst>
            <pc:docMk/>
            <pc:sldMasterMk cId="87477768" sldId="2147483648"/>
            <pc:sldLayoutMk cId="287953219" sldId="2147483682"/>
          </pc:sldLayoutMkLst>
        </pc:sldLayoutChg>
      </pc:sldMasterChg>
    </pc:docChg>
  </pc:docChgLst>
  <pc:docChgLst>
    <pc:chgData name="Victor Matthews" userId="a7b748ee-c882-4398-b00a-ae54213436dc" providerId="ADAL" clId="{9EC70E19-C092-4E4A-8681-363F9C7CB9B9}"/>
    <pc:docChg chg="undo redo custSel addSld delSld modSld">
      <pc:chgData name="Victor Matthews" userId="a7b748ee-c882-4398-b00a-ae54213436dc" providerId="ADAL" clId="{9EC70E19-C092-4E4A-8681-363F9C7CB9B9}" dt="2023-10-17T08:35:56.928" v="3275" actId="14734"/>
      <pc:docMkLst>
        <pc:docMk/>
      </pc:docMkLst>
      <pc:sldChg chg="delSp mod">
        <pc:chgData name="Victor Matthews" userId="a7b748ee-c882-4398-b00a-ae54213436dc" providerId="ADAL" clId="{9EC70E19-C092-4E4A-8681-363F9C7CB9B9}" dt="2023-10-16T15:37:08.841" v="2891" actId="21"/>
        <pc:sldMkLst>
          <pc:docMk/>
          <pc:sldMk cId="2709494217" sldId="262"/>
        </pc:sldMkLst>
        <pc:spChg chg="del">
          <ac:chgData name="Victor Matthews" userId="a7b748ee-c882-4398-b00a-ae54213436dc" providerId="ADAL" clId="{9EC70E19-C092-4E4A-8681-363F9C7CB9B9}" dt="2023-10-16T15:37:03.139" v="2890" actId="21"/>
          <ac:spMkLst>
            <pc:docMk/>
            <pc:sldMk cId="2709494217" sldId="262"/>
            <ac:spMk id="3" creationId="{5ED94943-101A-46E2-9512-34AB8B06B256}"/>
          </ac:spMkLst>
        </pc:spChg>
        <pc:cxnChg chg="del">
          <ac:chgData name="Victor Matthews" userId="a7b748ee-c882-4398-b00a-ae54213436dc" providerId="ADAL" clId="{9EC70E19-C092-4E4A-8681-363F9C7CB9B9}" dt="2023-10-16T15:37:08.841" v="2891" actId="21"/>
          <ac:cxnSpMkLst>
            <pc:docMk/>
            <pc:sldMk cId="2709494217" sldId="262"/>
            <ac:cxnSpMk id="5" creationId="{1E0F7C2B-46D6-461F-810F-C53DAF443E47}"/>
          </ac:cxnSpMkLst>
        </pc:cxnChg>
      </pc:sldChg>
      <pc:sldChg chg="modSp mod">
        <pc:chgData name="Victor Matthews" userId="a7b748ee-c882-4398-b00a-ae54213436dc" providerId="ADAL" clId="{9EC70E19-C092-4E4A-8681-363F9C7CB9B9}" dt="2023-10-16T14:14:55.807" v="2093" actId="1076"/>
        <pc:sldMkLst>
          <pc:docMk/>
          <pc:sldMk cId="3761370379" sldId="263"/>
        </pc:sldMkLst>
        <pc:spChg chg="mod">
          <ac:chgData name="Victor Matthews" userId="a7b748ee-c882-4398-b00a-ae54213436dc" providerId="ADAL" clId="{9EC70E19-C092-4E4A-8681-363F9C7CB9B9}" dt="2023-10-16T14:14:48.063" v="2092" actId="1076"/>
          <ac:spMkLst>
            <pc:docMk/>
            <pc:sldMk cId="3761370379" sldId="263"/>
            <ac:spMk id="2" creationId="{43EDE5D5-E5DA-4883-A37F-5A6180D4A4C2}"/>
          </ac:spMkLst>
        </pc:spChg>
        <pc:spChg chg="mod">
          <ac:chgData name="Victor Matthews" userId="a7b748ee-c882-4398-b00a-ae54213436dc" providerId="ADAL" clId="{9EC70E19-C092-4E4A-8681-363F9C7CB9B9}" dt="2023-10-16T14:14:48.063" v="2092" actId="1076"/>
          <ac:spMkLst>
            <pc:docMk/>
            <pc:sldMk cId="3761370379" sldId="263"/>
            <ac:spMk id="32" creationId="{DBE6D783-C6C8-4CB8-91B5-1C7F567F505E}"/>
          </ac:spMkLst>
        </pc:spChg>
        <pc:spChg chg="mod">
          <ac:chgData name="Victor Matthews" userId="a7b748ee-c882-4398-b00a-ae54213436dc" providerId="ADAL" clId="{9EC70E19-C092-4E4A-8681-363F9C7CB9B9}" dt="2023-10-16T14:14:48.063" v="2092" actId="1076"/>
          <ac:spMkLst>
            <pc:docMk/>
            <pc:sldMk cId="3761370379" sldId="263"/>
            <ac:spMk id="38" creationId="{C05F14CE-4790-4220-A36C-EA5CCEAD829B}"/>
          </ac:spMkLst>
        </pc:spChg>
        <pc:spChg chg="mod">
          <ac:chgData name="Victor Matthews" userId="a7b748ee-c882-4398-b00a-ae54213436dc" providerId="ADAL" clId="{9EC70E19-C092-4E4A-8681-363F9C7CB9B9}" dt="2023-10-16T14:14:48.063" v="2092" actId="1076"/>
          <ac:spMkLst>
            <pc:docMk/>
            <pc:sldMk cId="3761370379" sldId="263"/>
            <ac:spMk id="39" creationId="{ACB6606B-261C-4B64-9970-339A01248381}"/>
          </ac:spMkLst>
        </pc:spChg>
        <pc:spChg chg="mod">
          <ac:chgData name="Victor Matthews" userId="a7b748ee-c882-4398-b00a-ae54213436dc" providerId="ADAL" clId="{9EC70E19-C092-4E4A-8681-363F9C7CB9B9}" dt="2023-10-16T14:14:48.063" v="2092" actId="1076"/>
          <ac:spMkLst>
            <pc:docMk/>
            <pc:sldMk cId="3761370379" sldId="263"/>
            <ac:spMk id="40" creationId="{28C41F6C-9A3C-45C9-97A6-2FD45086BF92}"/>
          </ac:spMkLst>
        </pc:spChg>
        <pc:spChg chg="mod">
          <ac:chgData name="Victor Matthews" userId="a7b748ee-c882-4398-b00a-ae54213436dc" providerId="ADAL" clId="{9EC70E19-C092-4E4A-8681-363F9C7CB9B9}" dt="2023-10-16T14:14:48.063" v="2092" actId="1076"/>
          <ac:spMkLst>
            <pc:docMk/>
            <pc:sldMk cId="3761370379" sldId="263"/>
            <ac:spMk id="41" creationId="{3AD36A14-2F89-4F27-82AD-294D627387C9}"/>
          </ac:spMkLst>
        </pc:spChg>
        <pc:grpChg chg="mod">
          <ac:chgData name="Victor Matthews" userId="a7b748ee-c882-4398-b00a-ae54213436dc" providerId="ADAL" clId="{9EC70E19-C092-4E4A-8681-363F9C7CB9B9}" dt="2023-10-16T14:14:48.063" v="2092" actId="1076"/>
          <ac:grpSpMkLst>
            <pc:docMk/>
            <pc:sldMk cId="3761370379" sldId="263"/>
            <ac:grpSpMk id="8" creationId="{DD8E6E4C-DB0D-4989-ABAC-E642708053A2}"/>
          </ac:grpSpMkLst>
        </pc:grpChg>
        <pc:grpChg chg="mod">
          <ac:chgData name="Victor Matthews" userId="a7b748ee-c882-4398-b00a-ae54213436dc" providerId="ADAL" clId="{9EC70E19-C092-4E4A-8681-363F9C7CB9B9}" dt="2023-10-16T14:14:55.807" v="2093" actId="1076"/>
          <ac:grpSpMkLst>
            <pc:docMk/>
            <pc:sldMk cId="3761370379" sldId="263"/>
            <ac:grpSpMk id="10" creationId="{E1772286-8D42-4EEF-8474-6B716FC1362B}"/>
          </ac:grpSpMkLst>
        </pc:grpChg>
        <pc:grpChg chg="mod">
          <ac:chgData name="Victor Matthews" userId="a7b748ee-c882-4398-b00a-ae54213436dc" providerId="ADAL" clId="{9EC70E19-C092-4E4A-8681-363F9C7CB9B9}" dt="2023-10-16T14:14:48.063" v="2092" actId="1076"/>
          <ac:grpSpMkLst>
            <pc:docMk/>
            <pc:sldMk cId="3761370379" sldId="263"/>
            <ac:grpSpMk id="12" creationId="{85A3E8E2-953D-4408-AFCE-C7F0BBBF4379}"/>
          </ac:grpSpMkLst>
        </pc:grpChg>
        <pc:grpChg chg="mod">
          <ac:chgData name="Victor Matthews" userId="a7b748ee-c882-4398-b00a-ae54213436dc" providerId="ADAL" clId="{9EC70E19-C092-4E4A-8681-363F9C7CB9B9}" dt="2023-10-16T14:14:48.063" v="2092" actId="1076"/>
          <ac:grpSpMkLst>
            <pc:docMk/>
            <pc:sldMk cId="3761370379" sldId="263"/>
            <ac:grpSpMk id="13" creationId="{0365FE56-24A2-486E-B12F-A2E1AC2516F4}"/>
          </ac:grpSpMkLst>
        </pc:grpChg>
        <pc:grpChg chg="mod">
          <ac:chgData name="Victor Matthews" userId="a7b748ee-c882-4398-b00a-ae54213436dc" providerId="ADAL" clId="{9EC70E19-C092-4E4A-8681-363F9C7CB9B9}" dt="2023-10-16T14:14:48.063" v="2092" actId="1076"/>
          <ac:grpSpMkLst>
            <pc:docMk/>
            <pc:sldMk cId="3761370379" sldId="263"/>
            <ac:grpSpMk id="14" creationId="{7B436A77-AB70-46E4-A2D1-DEDBCD5D0A94}"/>
          </ac:grpSpMkLst>
        </pc:grpChg>
        <pc:grpChg chg="mod">
          <ac:chgData name="Victor Matthews" userId="a7b748ee-c882-4398-b00a-ae54213436dc" providerId="ADAL" clId="{9EC70E19-C092-4E4A-8681-363F9C7CB9B9}" dt="2023-10-16T14:14:48.063" v="2092" actId="1076"/>
          <ac:grpSpMkLst>
            <pc:docMk/>
            <pc:sldMk cId="3761370379" sldId="263"/>
            <ac:grpSpMk id="15" creationId="{972C44DD-FCDB-463B-A046-B65649E4B598}"/>
          </ac:grpSpMkLst>
        </pc:grpChg>
        <pc:picChg chg="mod">
          <ac:chgData name="Victor Matthews" userId="a7b748ee-c882-4398-b00a-ae54213436dc" providerId="ADAL" clId="{9EC70E19-C092-4E4A-8681-363F9C7CB9B9}" dt="2023-10-16T14:14:48.063" v="2092" actId="1076"/>
          <ac:picMkLst>
            <pc:docMk/>
            <pc:sldMk cId="3761370379" sldId="263"/>
            <ac:picMk id="29" creationId="{2D2824A0-8CB0-4382-91E6-BB97378565C0}"/>
          </ac:picMkLst>
        </pc:picChg>
        <pc:picChg chg="mod">
          <ac:chgData name="Victor Matthews" userId="a7b748ee-c882-4398-b00a-ae54213436dc" providerId="ADAL" clId="{9EC70E19-C092-4E4A-8681-363F9C7CB9B9}" dt="2023-10-16T14:14:48.063" v="2092" actId="1076"/>
          <ac:picMkLst>
            <pc:docMk/>
            <pc:sldMk cId="3761370379" sldId="263"/>
            <ac:picMk id="31" creationId="{3E0413C7-7D05-4F27-953D-7C2866B203F6}"/>
          </ac:picMkLst>
        </pc:picChg>
        <pc:picChg chg="mod">
          <ac:chgData name="Victor Matthews" userId="a7b748ee-c882-4398-b00a-ae54213436dc" providerId="ADAL" clId="{9EC70E19-C092-4E4A-8681-363F9C7CB9B9}" dt="2023-10-16T14:14:48.063" v="2092" actId="1076"/>
          <ac:picMkLst>
            <pc:docMk/>
            <pc:sldMk cId="3761370379" sldId="263"/>
            <ac:picMk id="35" creationId="{4EE665B4-F050-46D9-9BB3-491E5E77281D}"/>
          </ac:picMkLst>
        </pc:picChg>
        <pc:picChg chg="mod">
          <ac:chgData name="Victor Matthews" userId="a7b748ee-c882-4398-b00a-ae54213436dc" providerId="ADAL" clId="{9EC70E19-C092-4E4A-8681-363F9C7CB9B9}" dt="2023-10-16T14:14:48.063" v="2092" actId="1076"/>
          <ac:picMkLst>
            <pc:docMk/>
            <pc:sldMk cId="3761370379" sldId="263"/>
            <ac:picMk id="36" creationId="{AAEFAB92-AF34-4ECC-86D2-C84300538CFE}"/>
          </ac:picMkLst>
        </pc:picChg>
        <pc:picChg chg="mod">
          <ac:chgData name="Victor Matthews" userId="a7b748ee-c882-4398-b00a-ae54213436dc" providerId="ADAL" clId="{9EC70E19-C092-4E4A-8681-363F9C7CB9B9}" dt="2023-10-16T14:14:48.063" v="2092" actId="1076"/>
          <ac:picMkLst>
            <pc:docMk/>
            <pc:sldMk cId="3761370379" sldId="263"/>
            <ac:picMk id="37" creationId="{04200F51-D00F-4154-8D21-1C8E0A9752F6}"/>
          </ac:picMkLst>
        </pc:picChg>
        <pc:picChg chg="mod">
          <ac:chgData name="Victor Matthews" userId="a7b748ee-c882-4398-b00a-ae54213436dc" providerId="ADAL" clId="{9EC70E19-C092-4E4A-8681-363F9C7CB9B9}" dt="2023-10-16T14:14:48.063" v="2092" actId="1076"/>
          <ac:picMkLst>
            <pc:docMk/>
            <pc:sldMk cId="3761370379" sldId="263"/>
            <ac:picMk id="1040" creationId="{5C68C9CB-6A64-488A-9247-F34EBE3D2AB2}"/>
          </ac:picMkLst>
        </pc:picChg>
      </pc:sldChg>
      <pc:sldChg chg="modSp mod">
        <pc:chgData name="Victor Matthews" userId="a7b748ee-c882-4398-b00a-ae54213436dc" providerId="ADAL" clId="{9EC70E19-C092-4E4A-8681-363F9C7CB9B9}" dt="2023-10-16T14:15:39.299" v="2100" actId="20577"/>
        <pc:sldMkLst>
          <pc:docMk/>
          <pc:sldMk cId="956407495" sldId="267"/>
        </pc:sldMkLst>
        <pc:spChg chg="mod">
          <ac:chgData name="Victor Matthews" userId="a7b748ee-c882-4398-b00a-ae54213436dc" providerId="ADAL" clId="{9EC70E19-C092-4E4A-8681-363F9C7CB9B9}" dt="2023-10-16T14:15:39.299" v="2100" actId="20577"/>
          <ac:spMkLst>
            <pc:docMk/>
            <pc:sldMk cId="956407495" sldId="267"/>
            <ac:spMk id="6" creationId="{AF13F922-8ACB-4A6E-8BF9-E2625BDE0949}"/>
          </ac:spMkLst>
        </pc:spChg>
        <pc:spChg chg="mod">
          <ac:chgData name="Victor Matthews" userId="a7b748ee-c882-4398-b00a-ae54213436dc" providerId="ADAL" clId="{9EC70E19-C092-4E4A-8681-363F9C7CB9B9}" dt="2023-10-16T14:15:28.159" v="2098" actId="20577"/>
          <ac:spMkLst>
            <pc:docMk/>
            <pc:sldMk cId="956407495" sldId="267"/>
            <ac:spMk id="8" creationId="{D6A080D5-628E-DEDA-5346-DFD962A17B2E}"/>
          </ac:spMkLst>
        </pc:spChg>
      </pc:sldChg>
      <pc:sldChg chg="add">
        <pc:chgData name="Victor Matthews" userId="a7b748ee-c882-4398-b00a-ae54213436dc" providerId="ADAL" clId="{9EC70E19-C092-4E4A-8681-363F9C7CB9B9}" dt="2023-10-16T16:33:22.192" v="2985"/>
        <pc:sldMkLst>
          <pc:docMk/>
          <pc:sldMk cId="111926484" sldId="270"/>
        </pc:sldMkLst>
      </pc:sldChg>
      <pc:sldChg chg="mod modShow">
        <pc:chgData name="Victor Matthews" userId="a7b748ee-c882-4398-b00a-ae54213436dc" providerId="ADAL" clId="{9EC70E19-C092-4E4A-8681-363F9C7CB9B9}" dt="2023-09-29T07:27:53.610" v="14" actId="729"/>
        <pc:sldMkLst>
          <pc:docMk/>
          <pc:sldMk cId="0" sldId="275"/>
        </pc:sldMkLst>
      </pc:sldChg>
      <pc:sldChg chg="modSp mod addAnim delAnim modAnim">
        <pc:chgData name="Victor Matthews" userId="a7b748ee-c882-4398-b00a-ae54213436dc" providerId="ADAL" clId="{9EC70E19-C092-4E4A-8681-363F9C7CB9B9}" dt="2023-10-16T14:03:20.467" v="2086" actId="20577"/>
        <pc:sldMkLst>
          <pc:docMk/>
          <pc:sldMk cId="4155961123" sldId="290"/>
        </pc:sldMkLst>
        <pc:spChg chg="mod">
          <ac:chgData name="Victor Matthews" userId="a7b748ee-c882-4398-b00a-ae54213436dc" providerId="ADAL" clId="{9EC70E19-C092-4E4A-8681-363F9C7CB9B9}" dt="2023-10-16T14:03:20.467" v="2086" actId="20577"/>
          <ac:spMkLst>
            <pc:docMk/>
            <pc:sldMk cId="4155961123" sldId="290"/>
            <ac:spMk id="2" creationId="{00000000-0000-0000-0000-000000000000}"/>
          </ac:spMkLst>
        </pc:spChg>
      </pc:sldChg>
      <pc:sldChg chg="modSp">
        <pc:chgData name="Victor Matthews" userId="a7b748ee-c882-4398-b00a-ae54213436dc" providerId="ADAL" clId="{9EC70E19-C092-4E4A-8681-363F9C7CB9B9}" dt="2023-10-16T13:53:54.733" v="1879" actId="20577"/>
        <pc:sldMkLst>
          <pc:docMk/>
          <pc:sldMk cId="0" sldId="294"/>
        </pc:sldMkLst>
        <pc:spChg chg="mod">
          <ac:chgData name="Victor Matthews" userId="a7b748ee-c882-4398-b00a-ae54213436dc" providerId="ADAL" clId="{9EC70E19-C092-4E4A-8681-363F9C7CB9B9}" dt="2023-10-16T13:53:54.733" v="1879" actId="20577"/>
          <ac:spMkLst>
            <pc:docMk/>
            <pc:sldMk cId="0" sldId="294"/>
            <ac:spMk id="1777" creationId="{00000000-0000-0000-0000-000000000000}"/>
          </ac:spMkLst>
        </pc:spChg>
        <pc:spChg chg="mod">
          <ac:chgData name="Victor Matthews" userId="a7b748ee-c882-4398-b00a-ae54213436dc" providerId="ADAL" clId="{9EC70E19-C092-4E4A-8681-363F9C7CB9B9}" dt="2023-10-15T09:28:57.228" v="317" actId="20577"/>
          <ac:spMkLst>
            <pc:docMk/>
            <pc:sldMk cId="0" sldId="294"/>
            <ac:spMk id="1785" creationId="{00000000-0000-0000-0000-000000000000}"/>
          </ac:spMkLst>
        </pc:spChg>
        <pc:spChg chg="mod">
          <ac:chgData name="Victor Matthews" userId="a7b748ee-c882-4398-b00a-ae54213436dc" providerId="ADAL" clId="{9EC70E19-C092-4E4A-8681-363F9C7CB9B9}" dt="2023-10-16T13:53:33.451" v="1873" actId="20577"/>
          <ac:spMkLst>
            <pc:docMk/>
            <pc:sldMk cId="0" sldId="294"/>
            <ac:spMk id="1793" creationId="{00000000-0000-0000-0000-000000000000}"/>
          </ac:spMkLst>
        </pc:spChg>
        <pc:spChg chg="mod">
          <ac:chgData name="Victor Matthews" userId="a7b748ee-c882-4398-b00a-ae54213436dc" providerId="ADAL" clId="{9EC70E19-C092-4E4A-8681-363F9C7CB9B9}" dt="2023-10-16T13:53:49.365" v="1877" actId="20577"/>
          <ac:spMkLst>
            <pc:docMk/>
            <pc:sldMk cId="0" sldId="294"/>
            <ac:spMk id="1890" creationId="{1C1BE1AB-48BC-3553-3F12-39618332C4C0}"/>
          </ac:spMkLst>
        </pc:spChg>
      </pc:sldChg>
      <pc:sldChg chg="addSp delSp modSp mod delAnim modAnim">
        <pc:chgData name="Victor Matthews" userId="a7b748ee-c882-4398-b00a-ae54213436dc" providerId="ADAL" clId="{9EC70E19-C092-4E4A-8681-363F9C7CB9B9}" dt="2023-10-16T21:43:07.052" v="3060" actId="1036"/>
        <pc:sldMkLst>
          <pc:docMk/>
          <pc:sldMk cId="2767704006" sldId="353"/>
        </pc:sldMkLst>
        <pc:spChg chg="mod">
          <ac:chgData name="Victor Matthews" userId="a7b748ee-c882-4398-b00a-ae54213436dc" providerId="ADAL" clId="{9EC70E19-C092-4E4A-8681-363F9C7CB9B9}" dt="2023-09-29T09:26:28.872" v="98" actId="1076"/>
          <ac:spMkLst>
            <pc:docMk/>
            <pc:sldMk cId="2767704006" sldId="353"/>
            <ac:spMk id="2" creationId="{74130F4A-8D17-4401-8E22-5B2639A833E6}"/>
          </ac:spMkLst>
        </pc:spChg>
        <pc:spChg chg="mod">
          <ac:chgData name="Victor Matthews" userId="a7b748ee-c882-4398-b00a-ae54213436dc" providerId="ADAL" clId="{9EC70E19-C092-4E4A-8681-363F9C7CB9B9}" dt="2023-10-16T21:43:07.052" v="3060" actId="1036"/>
          <ac:spMkLst>
            <pc:docMk/>
            <pc:sldMk cId="2767704006" sldId="353"/>
            <ac:spMk id="7" creationId="{175ADB41-878B-5AE0-2A75-7381AB242AA9}"/>
          </ac:spMkLst>
        </pc:spChg>
        <pc:spChg chg="mod">
          <ac:chgData name="Victor Matthews" userId="a7b748ee-c882-4398-b00a-ae54213436dc" providerId="ADAL" clId="{9EC70E19-C092-4E4A-8681-363F9C7CB9B9}" dt="2023-10-16T21:43:07.052" v="3060" actId="1036"/>
          <ac:spMkLst>
            <pc:docMk/>
            <pc:sldMk cId="2767704006" sldId="353"/>
            <ac:spMk id="8" creationId="{B169AC0A-AF85-EC6F-A43F-34FBDB8457EF}"/>
          </ac:spMkLst>
        </pc:spChg>
        <pc:spChg chg="del mod topLvl">
          <ac:chgData name="Victor Matthews" userId="a7b748ee-c882-4398-b00a-ae54213436dc" providerId="ADAL" clId="{9EC70E19-C092-4E4A-8681-363F9C7CB9B9}" dt="2023-10-15T11:29:42.102" v="711" actId="478"/>
          <ac:spMkLst>
            <pc:docMk/>
            <pc:sldMk cId="2767704006" sldId="353"/>
            <ac:spMk id="11" creationId="{F467B660-8102-9C29-0C96-A46869DF7819}"/>
          </ac:spMkLst>
        </pc:spChg>
        <pc:spChg chg="del">
          <ac:chgData name="Victor Matthews" userId="a7b748ee-c882-4398-b00a-ae54213436dc" providerId="ADAL" clId="{9EC70E19-C092-4E4A-8681-363F9C7CB9B9}" dt="2023-09-29T09:26:12.869" v="64" actId="21"/>
          <ac:spMkLst>
            <pc:docMk/>
            <pc:sldMk cId="2767704006" sldId="353"/>
            <ac:spMk id="12" creationId="{6D8B3622-E8A2-C195-F974-D64579DC4AA7}"/>
          </ac:spMkLst>
        </pc:spChg>
        <pc:spChg chg="mod">
          <ac:chgData name="Victor Matthews" userId="a7b748ee-c882-4398-b00a-ae54213436dc" providerId="ADAL" clId="{9EC70E19-C092-4E4A-8681-363F9C7CB9B9}" dt="2023-10-16T21:43:07.052" v="3060" actId="1036"/>
          <ac:spMkLst>
            <pc:docMk/>
            <pc:sldMk cId="2767704006" sldId="353"/>
            <ac:spMk id="18" creationId="{1B738777-0AAB-2741-75B5-E59B8E8EBEB5}"/>
          </ac:spMkLst>
        </pc:spChg>
        <pc:spChg chg="mod">
          <ac:chgData name="Victor Matthews" userId="a7b748ee-c882-4398-b00a-ae54213436dc" providerId="ADAL" clId="{9EC70E19-C092-4E4A-8681-363F9C7CB9B9}" dt="2023-10-16T21:43:07.052" v="3060" actId="1036"/>
          <ac:spMkLst>
            <pc:docMk/>
            <pc:sldMk cId="2767704006" sldId="353"/>
            <ac:spMk id="19" creationId="{A070027A-68E0-C334-421D-FB6AEBE2ADF6}"/>
          </ac:spMkLst>
        </pc:spChg>
        <pc:spChg chg="del mod topLvl">
          <ac:chgData name="Victor Matthews" userId="a7b748ee-c882-4398-b00a-ae54213436dc" providerId="ADAL" clId="{9EC70E19-C092-4E4A-8681-363F9C7CB9B9}" dt="2023-09-29T09:27:27.489" v="110" actId="478"/>
          <ac:spMkLst>
            <pc:docMk/>
            <pc:sldMk cId="2767704006" sldId="353"/>
            <ac:spMk id="20" creationId="{7ADA7CC9-3436-9AC9-3FBC-90FD904B582B}"/>
          </ac:spMkLst>
        </pc:spChg>
        <pc:spChg chg="add mod">
          <ac:chgData name="Victor Matthews" userId="a7b748ee-c882-4398-b00a-ae54213436dc" providerId="ADAL" clId="{9EC70E19-C092-4E4A-8681-363F9C7CB9B9}" dt="2023-09-29T15:24:00.989" v="136" actId="1076"/>
          <ac:spMkLst>
            <pc:docMk/>
            <pc:sldMk cId="2767704006" sldId="353"/>
            <ac:spMk id="22" creationId="{EFEE374C-A624-4E85-71C0-97C88F35D6F8}"/>
          </ac:spMkLst>
        </pc:spChg>
        <pc:spChg chg="add del mod">
          <ac:chgData name="Victor Matthews" userId="a7b748ee-c882-4398-b00a-ae54213436dc" providerId="ADAL" clId="{9EC70E19-C092-4E4A-8681-363F9C7CB9B9}" dt="2023-10-16T15:34:26.608" v="2866" actId="21"/>
          <ac:spMkLst>
            <pc:docMk/>
            <pc:sldMk cId="2767704006" sldId="353"/>
            <ac:spMk id="23" creationId="{08C57EF3-C3AD-6740-610C-FA7D583B9011}"/>
          </ac:spMkLst>
        </pc:spChg>
        <pc:spChg chg="mod">
          <ac:chgData name="Victor Matthews" userId="a7b748ee-c882-4398-b00a-ae54213436dc" providerId="ADAL" clId="{9EC70E19-C092-4E4A-8681-363F9C7CB9B9}" dt="2023-10-16T21:43:07.052" v="3060" actId="1036"/>
          <ac:spMkLst>
            <pc:docMk/>
            <pc:sldMk cId="2767704006" sldId="353"/>
            <ac:spMk id="144"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45"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46"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47"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48"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50"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51"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52"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55"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59"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67" creationId="{00000000-0000-0000-0000-000000000000}"/>
          </ac:spMkLst>
        </pc:spChg>
        <pc:spChg chg="mod">
          <ac:chgData name="Victor Matthews" userId="a7b748ee-c882-4398-b00a-ae54213436dc" providerId="ADAL" clId="{9EC70E19-C092-4E4A-8681-363F9C7CB9B9}" dt="2023-10-16T21:43:07.052" v="3060" actId="1036"/>
          <ac:spMkLst>
            <pc:docMk/>
            <pc:sldMk cId="2767704006" sldId="353"/>
            <ac:spMk id="169" creationId="{00000000-0000-0000-0000-000000000000}"/>
          </ac:spMkLst>
        </pc:spChg>
        <pc:grpChg chg="mod topLvl">
          <ac:chgData name="Victor Matthews" userId="a7b748ee-c882-4398-b00a-ae54213436dc" providerId="ADAL" clId="{9EC70E19-C092-4E4A-8681-363F9C7CB9B9}" dt="2023-10-16T21:43:07.052" v="3060" actId="1036"/>
          <ac:grpSpMkLst>
            <pc:docMk/>
            <pc:sldMk cId="2767704006" sldId="353"/>
            <ac:grpSpMk id="3" creationId="{00914AF1-E67C-8170-337F-8192C189621E}"/>
          </ac:grpSpMkLst>
        </pc:grpChg>
        <pc:grpChg chg="del mod">
          <ac:chgData name="Victor Matthews" userId="a7b748ee-c882-4398-b00a-ae54213436dc" providerId="ADAL" clId="{9EC70E19-C092-4E4A-8681-363F9C7CB9B9}" dt="2023-10-15T11:29:42.102" v="711" actId="478"/>
          <ac:grpSpMkLst>
            <pc:docMk/>
            <pc:sldMk cId="2767704006" sldId="353"/>
            <ac:grpSpMk id="4" creationId="{2B517AFF-6821-57D0-9C2B-5EEAF2DEBBAC}"/>
          </ac:grpSpMkLst>
        </pc:grpChg>
        <pc:grpChg chg="mod">
          <ac:chgData name="Victor Matthews" userId="a7b748ee-c882-4398-b00a-ae54213436dc" providerId="ADAL" clId="{9EC70E19-C092-4E4A-8681-363F9C7CB9B9}" dt="2023-10-16T21:43:07.052" v="3060" actId="1036"/>
          <ac:grpSpMkLst>
            <pc:docMk/>
            <pc:sldMk cId="2767704006" sldId="353"/>
            <ac:grpSpMk id="6" creationId="{FBC10AB6-B88D-B8C3-17C4-A844276C79DC}"/>
          </ac:grpSpMkLst>
        </pc:grpChg>
        <pc:grpChg chg="mod">
          <ac:chgData name="Victor Matthews" userId="a7b748ee-c882-4398-b00a-ae54213436dc" providerId="ADAL" clId="{9EC70E19-C092-4E4A-8681-363F9C7CB9B9}" dt="2023-10-16T21:43:07.052" v="3060" actId="1036"/>
          <ac:grpSpMkLst>
            <pc:docMk/>
            <pc:sldMk cId="2767704006" sldId="353"/>
            <ac:grpSpMk id="13" creationId="{59E897EE-FAF5-C47A-F3E6-8AB3878533C1}"/>
          </ac:grpSpMkLst>
        </pc:grpChg>
        <pc:grpChg chg="add del mod">
          <ac:chgData name="Victor Matthews" userId="a7b748ee-c882-4398-b00a-ae54213436dc" providerId="ADAL" clId="{9EC70E19-C092-4E4A-8681-363F9C7CB9B9}" dt="2023-09-29T09:27:27.489" v="110" actId="478"/>
          <ac:grpSpMkLst>
            <pc:docMk/>
            <pc:sldMk cId="2767704006" sldId="353"/>
            <ac:grpSpMk id="14" creationId="{C0114C82-36FC-165C-4B14-58A8771A5A4A}"/>
          </ac:grpSpMkLst>
        </pc:grpChg>
        <pc:grpChg chg="mod">
          <ac:chgData name="Victor Matthews" userId="a7b748ee-c882-4398-b00a-ae54213436dc" providerId="ADAL" clId="{9EC70E19-C092-4E4A-8681-363F9C7CB9B9}" dt="2023-10-16T21:43:07.052" v="3060" actId="1036"/>
          <ac:grpSpMkLst>
            <pc:docMk/>
            <pc:sldMk cId="2767704006" sldId="353"/>
            <ac:grpSpMk id="15" creationId="{7747CDD3-6ED9-0228-72A1-8CA423962C34}"/>
          </ac:grpSpMkLst>
        </pc:grpChg>
        <pc:grpChg chg="del">
          <ac:chgData name="Victor Matthews" userId="a7b748ee-c882-4398-b00a-ae54213436dc" providerId="ADAL" clId="{9EC70E19-C092-4E4A-8681-363F9C7CB9B9}" dt="2023-09-29T09:26:15.941" v="65" actId="21"/>
          <ac:grpSpMkLst>
            <pc:docMk/>
            <pc:sldMk cId="2767704006" sldId="353"/>
            <ac:grpSpMk id="16" creationId="{56683CA1-210A-C3F4-9012-AC8B6DCEEBE6}"/>
          </ac:grpSpMkLst>
        </pc:grpChg>
        <pc:grpChg chg="mod">
          <ac:chgData name="Victor Matthews" userId="a7b748ee-c882-4398-b00a-ae54213436dc" providerId="ADAL" clId="{9EC70E19-C092-4E4A-8681-363F9C7CB9B9}" dt="2023-10-16T21:43:07.052" v="3060" actId="1036"/>
          <ac:grpSpMkLst>
            <pc:docMk/>
            <pc:sldMk cId="2767704006" sldId="353"/>
            <ac:grpSpMk id="17" creationId="{AF086945-1A50-F434-0F9E-39E6972B7504}"/>
          </ac:grpSpMkLst>
        </pc:grpChg>
        <pc:picChg chg="mod">
          <ac:chgData name="Victor Matthews" userId="a7b748ee-c882-4398-b00a-ae54213436dc" providerId="ADAL" clId="{9EC70E19-C092-4E4A-8681-363F9C7CB9B9}" dt="2023-10-16T21:43:07.052" v="3060" actId="1036"/>
          <ac:picMkLst>
            <pc:docMk/>
            <pc:sldMk cId="2767704006" sldId="353"/>
            <ac:picMk id="5" creationId="{2AF311BF-2A2F-8CFF-92FA-3C5BFAC54D86}"/>
          </ac:picMkLst>
        </pc:picChg>
        <pc:picChg chg="del mod topLvl">
          <ac:chgData name="Victor Matthews" userId="a7b748ee-c882-4398-b00a-ae54213436dc" providerId="ADAL" clId="{9EC70E19-C092-4E4A-8681-363F9C7CB9B9}" dt="2023-10-16T15:34:28.760" v="2867" actId="21"/>
          <ac:picMkLst>
            <pc:docMk/>
            <pc:sldMk cId="2767704006" sldId="353"/>
            <ac:picMk id="21" creationId="{1FEAED3F-FA96-6F9E-DAAF-D0D3E92E6C86}"/>
          </ac:picMkLst>
        </pc:picChg>
        <pc:picChg chg="mod">
          <ac:chgData name="Victor Matthews" userId="a7b748ee-c882-4398-b00a-ae54213436dc" providerId="ADAL" clId="{9EC70E19-C092-4E4A-8681-363F9C7CB9B9}" dt="2023-10-16T21:43:07.052" v="3060" actId="1036"/>
          <ac:picMkLst>
            <pc:docMk/>
            <pc:sldMk cId="2767704006" sldId="353"/>
            <ac:picMk id="1028" creationId="{33904263-2AF6-CA0B-322B-0C94416B92BB}"/>
          </ac:picMkLst>
        </pc:picChg>
        <pc:picChg chg="mod">
          <ac:chgData name="Victor Matthews" userId="a7b748ee-c882-4398-b00a-ae54213436dc" providerId="ADAL" clId="{9EC70E19-C092-4E4A-8681-363F9C7CB9B9}" dt="2023-10-16T21:43:07.052" v="3060" actId="1036"/>
          <ac:picMkLst>
            <pc:docMk/>
            <pc:sldMk cId="2767704006" sldId="353"/>
            <ac:picMk id="6152" creationId="{CE9C02CC-2E13-C7B1-D641-635FE428F141}"/>
          </ac:picMkLst>
        </pc:picChg>
        <pc:picChg chg="mod">
          <ac:chgData name="Victor Matthews" userId="a7b748ee-c882-4398-b00a-ae54213436dc" providerId="ADAL" clId="{9EC70E19-C092-4E4A-8681-363F9C7CB9B9}" dt="2023-10-16T21:43:07.052" v="3060" actId="1036"/>
          <ac:picMkLst>
            <pc:docMk/>
            <pc:sldMk cId="2767704006" sldId="353"/>
            <ac:picMk id="6156" creationId="{26FA63E7-F844-02D0-166B-18195CFDABB1}"/>
          </ac:picMkLst>
        </pc:picChg>
      </pc:sldChg>
      <pc:sldChg chg="addSp delSp modSp mod">
        <pc:chgData name="Victor Matthews" userId="a7b748ee-c882-4398-b00a-ae54213436dc" providerId="ADAL" clId="{9EC70E19-C092-4E4A-8681-363F9C7CB9B9}" dt="2023-10-17T06:20:56.651" v="3263" actId="1076"/>
        <pc:sldMkLst>
          <pc:docMk/>
          <pc:sldMk cId="2940326407" sldId="359"/>
        </pc:sldMkLst>
        <pc:spChg chg="mod">
          <ac:chgData name="Victor Matthews" userId="a7b748ee-c882-4398-b00a-ae54213436dc" providerId="ADAL" clId="{9EC70E19-C092-4E4A-8681-363F9C7CB9B9}" dt="2023-10-15T12:59:40.966" v="835" actId="20577"/>
          <ac:spMkLst>
            <pc:docMk/>
            <pc:sldMk cId="2940326407" sldId="359"/>
            <ac:spMk id="4" creationId="{9721B964-6A9A-0ED4-A3D3-73D7E3D14197}"/>
          </ac:spMkLst>
        </pc:spChg>
        <pc:spChg chg="add mod">
          <ac:chgData name="Victor Matthews" userId="a7b748ee-c882-4398-b00a-ae54213436dc" providerId="ADAL" clId="{9EC70E19-C092-4E4A-8681-363F9C7CB9B9}" dt="2023-10-17T06:20:56.651" v="3263" actId="1076"/>
          <ac:spMkLst>
            <pc:docMk/>
            <pc:sldMk cId="2940326407" sldId="359"/>
            <ac:spMk id="5" creationId="{BE6C1D10-45EE-6149-8B68-8CFD460D05BE}"/>
          </ac:spMkLst>
        </pc:spChg>
        <pc:spChg chg="add mod">
          <ac:chgData name="Victor Matthews" userId="a7b748ee-c882-4398-b00a-ae54213436dc" providerId="ADAL" clId="{9EC70E19-C092-4E4A-8681-363F9C7CB9B9}" dt="2023-10-17T06:20:39.886" v="3260" actId="14100"/>
          <ac:spMkLst>
            <pc:docMk/>
            <pc:sldMk cId="2940326407" sldId="359"/>
            <ac:spMk id="6" creationId="{1ACB383B-F236-3916-A327-1965264A3787}"/>
          </ac:spMkLst>
        </pc:spChg>
        <pc:spChg chg="del">
          <ac:chgData name="Victor Matthews" userId="a7b748ee-c882-4398-b00a-ae54213436dc" providerId="ADAL" clId="{9EC70E19-C092-4E4A-8681-363F9C7CB9B9}" dt="2023-10-15T12:19:02.637" v="761" actId="478"/>
          <ac:spMkLst>
            <pc:docMk/>
            <pc:sldMk cId="2940326407" sldId="359"/>
            <ac:spMk id="6" creationId="{74420A0A-67AC-BE8C-3B50-F177EDCF731B}"/>
          </ac:spMkLst>
        </pc:spChg>
        <pc:spChg chg="add mod">
          <ac:chgData name="Victor Matthews" userId="a7b748ee-c882-4398-b00a-ae54213436dc" providerId="ADAL" clId="{9EC70E19-C092-4E4A-8681-363F9C7CB9B9}" dt="2023-10-15T21:59:56.415" v="1841" actId="1076"/>
          <ac:spMkLst>
            <pc:docMk/>
            <pc:sldMk cId="2940326407" sldId="359"/>
            <ac:spMk id="8" creationId="{20AD8380-45FC-4BE0-6B1B-7D4091D789A1}"/>
          </ac:spMkLst>
        </pc:spChg>
        <pc:spChg chg="add del mod">
          <ac:chgData name="Victor Matthews" userId="a7b748ee-c882-4398-b00a-ae54213436dc" providerId="ADAL" clId="{9EC70E19-C092-4E4A-8681-363F9C7CB9B9}" dt="2023-10-15T13:08:50.139" v="859" actId="478"/>
          <ac:spMkLst>
            <pc:docMk/>
            <pc:sldMk cId="2940326407" sldId="359"/>
            <ac:spMk id="10" creationId="{74717530-8FAA-B51C-30FB-81AFD2EDE3A7}"/>
          </ac:spMkLst>
        </pc:spChg>
        <pc:spChg chg="add mod">
          <ac:chgData name="Victor Matthews" userId="a7b748ee-c882-4398-b00a-ae54213436dc" providerId="ADAL" clId="{9EC70E19-C092-4E4A-8681-363F9C7CB9B9}" dt="2023-10-16T21:47:12.555" v="3208" actId="20577"/>
          <ac:spMkLst>
            <pc:docMk/>
            <pc:sldMk cId="2940326407" sldId="359"/>
            <ac:spMk id="11" creationId="{ACCE2B5A-0157-8CD4-B8B5-DD2FAE32BFF1}"/>
          </ac:spMkLst>
        </pc:spChg>
        <pc:graphicFrameChg chg="add del mod">
          <ac:chgData name="Victor Matthews" userId="a7b748ee-c882-4398-b00a-ae54213436dc" providerId="ADAL" clId="{9EC70E19-C092-4E4A-8681-363F9C7CB9B9}" dt="2023-10-15T12:54:47.595" v="764" actId="478"/>
          <ac:graphicFrameMkLst>
            <pc:docMk/>
            <pc:sldMk cId="2940326407" sldId="359"/>
            <ac:graphicFrameMk id="2" creationId="{90983A1A-3E85-8490-D429-2A06BDCA94E7}"/>
          </ac:graphicFrameMkLst>
        </pc:graphicFrameChg>
        <pc:graphicFrameChg chg="add mod">
          <ac:chgData name="Victor Matthews" userId="a7b748ee-c882-4398-b00a-ae54213436dc" providerId="ADAL" clId="{9EC70E19-C092-4E4A-8681-363F9C7CB9B9}" dt="2023-10-16T21:49:25.038" v="3230"/>
          <ac:graphicFrameMkLst>
            <pc:docMk/>
            <pc:sldMk cId="2940326407" sldId="359"/>
            <ac:graphicFrameMk id="2" creationId="{B3816D6C-D4D8-FFC8-655F-6767EAF98FCA}"/>
          </ac:graphicFrameMkLst>
        </pc:graphicFrameChg>
        <pc:graphicFrameChg chg="del">
          <ac:chgData name="Victor Matthews" userId="a7b748ee-c882-4398-b00a-ae54213436dc" providerId="ADAL" clId="{9EC70E19-C092-4E4A-8681-363F9C7CB9B9}" dt="2023-10-15T12:16:57.559" v="712" actId="21"/>
          <ac:graphicFrameMkLst>
            <pc:docMk/>
            <pc:sldMk cId="2940326407" sldId="359"/>
            <ac:graphicFrameMk id="5" creationId="{C2938BEF-08D0-B3C6-83BF-696CE29D4393}"/>
          </ac:graphicFrameMkLst>
        </pc:graphicFrameChg>
        <pc:graphicFrameChg chg="add mod">
          <ac:chgData name="Victor Matthews" userId="a7b748ee-c882-4398-b00a-ae54213436dc" providerId="ADAL" clId="{9EC70E19-C092-4E4A-8681-363F9C7CB9B9}" dt="2023-10-15T21:38:25.651" v="1676" actId="313"/>
          <ac:graphicFrameMkLst>
            <pc:docMk/>
            <pc:sldMk cId="2940326407" sldId="359"/>
            <ac:graphicFrameMk id="7" creationId="{90983A1A-3E85-8490-D429-2A06BDCA94E7}"/>
          </ac:graphicFrameMkLst>
        </pc:graphicFrameChg>
        <pc:graphicFrameChg chg="add mod">
          <ac:chgData name="Victor Matthews" userId="a7b748ee-c882-4398-b00a-ae54213436dc" providerId="ADAL" clId="{9EC70E19-C092-4E4A-8681-363F9C7CB9B9}" dt="2023-10-15T12:55:20.778" v="771"/>
          <ac:graphicFrameMkLst>
            <pc:docMk/>
            <pc:sldMk cId="2940326407" sldId="359"/>
            <ac:graphicFrameMk id="8" creationId="{4AB9388E-D4EB-CE35-DDE8-890B7E8930CB}"/>
          </ac:graphicFrameMkLst>
        </pc:graphicFrameChg>
        <pc:graphicFrameChg chg="add del mod">
          <ac:chgData name="Victor Matthews" userId="a7b748ee-c882-4398-b00a-ae54213436dc" providerId="ADAL" clId="{9EC70E19-C092-4E4A-8681-363F9C7CB9B9}" dt="2023-10-16T14:12:10.810" v="2088" actId="478"/>
          <ac:graphicFrameMkLst>
            <pc:docMk/>
            <pc:sldMk cId="2940326407" sldId="359"/>
            <ac:graphicFrameMk id="9" creationId="{4AB9388E-D4EB-CE35-DDE8-890B7E8930CB}"/>
          </ac:graphicFrameMkLst>
        </pc:graphicFrameChg>
        <pc:cxnChg chg="add del mod">
          <ac:chgData name="Victor Matthews" userId="a7b748ee-c882-4398-b00a-ae54213436dc" providerId="ADAL" clId="{9EC70E19-C092-4E4A-8681-363F9C7CB9B9}" dt="2023-10-15T21:40:33.364" v="1690" actId="478"/>
          <ac:cxnSpMkLst>
            <pc:docMk/>
            <pc:sldMk cId="2940326407" sldId="359"/>
            <ac:cxnSpMk id="2" creationId="{FC198404-D96F-26F3-F3F2-723B2E0FA790}"/>
          </ac:cxnSpMkLst>
        </pc:cxnChg>
        <pc:cxnChg chg="add mod">
          <ac:chgData name="Victor Matthews" userId="a7b748ee-c882-4398-b00a-ae54213436dc" providerId="ADAL" clId="{9EC70E19-C092-4E4A-8681-363F9C7CB9B9}" dt="2023-10-15T15:38:24.758" v="1453" actId="13822"/>
          <ac:cxnSpMkLst>
            <pc:docMk/>
            <pc:sldMk cId="2940326407" sldId="359"/>
            <ac:cxnSpMk id="13" creationId="{FD62B802-6274-CDBC-B64F-7F88857AB8C5}"/>
          </ac:cxnSpMkLst>
        </pc:cxnChg>
        <pc:cxnChg chg="add mod">
          <ac:chgData name="Victor Matthews" userId="a7b748ee-c882-4398-b00a-ae54213436dc" providerId="ADAL" clId="{9EC70E19-C092-4E4A-8681-363F9C7CB9B9}" dt="2023-10-15T21:40:41.246" v="1691" actId="14100"/>
          <ac:cxnSpMkLst>
            <pc:docMk/>
            <pc:sldMk cId="2940326407" sldId="359"/>
            <ac:cxnSpMk id="16" creationId="{7348275B-F637-B721-8D92-02B85BC94D7B}"/>
          </ac:cxnSpMkLst>
        </pc:cxnChg>
      </pc:sldChg>
      <pc:sldChg chg="modSp mod">
        <pc:chgData name="Victor Matthews" userId="a7b748ee-c882-4398-b00a-ae54213436dc" providerId="ADAL" clId="{9EC70E19-C092-4E4A-8681-363F9C7CB9B9}" dt="2023-10-16T21:51:24.112" v="3234" actId="20577"/>
        <pc:sldMkLst>
          <pc:docMk/>
          <pc:sldMk cId="2667180628" sldId="362"/>
        </pc:sldMkLst>
        <pc:spChg chg="mod">
          <ac:chgData name="Victor Matthews" userId="a7b748ee-c882-4398-b00a-ae54213436dc" providerId="ADAL" clId="{9EC70E19-C092-4E4A-8681-363F9C7CB9B9}" dt="2023-10-16T21:51:24.112" v="3234" actId="20577"/>
          <ac:spMkLst>
            <pc:docMk/>
            <pc:sldMk cId="2667180628" sldId="362"/>
            <ac:spMk id="6" creationId="{FD905B08-84B0-0439-990A-2C4665B59A90}"/>
          </ac:spMkLst>
        </pc:spChg>
      </pc:sldChg>
      <pc:sldChg chg="modSp mod">
        <pc:chgData name="Victor Matthews" userId="a7b748ee-c882-4398-b00a-ae54213436dc" providerId="ADAL" clId="{9EC70E19-C092-4E4A-8681-363F9C7CB9B9}" dt="2023-10-16T15:35:09.204" v="2881" actId="20577"/>
        <pc:sldMkLst>
          <pc:docMk/>
          <pc:sldMk cId="3975104422" sldId="364"/>
        </pc:sldMkLst>
        <pc:spChg chg="mod">
          <ac:chgData name="Victor Matthews" userId="a7b748ee-c882-4398-b00a-ae54213436dc" providerId="ADAL" clId="{9EC70E19-C092-4E4A-8681-363F9C7CB9B9}" dt="2023-10-16T15:35:09.204" v="2881" actId="20577"/>
          <ac:spMkLst>
            <pc:docMk/>
            <pc:sldMk cId="3975104422" sldId="364"/>
            <ac:spMk id="2" creationId="{863BF414-45B2-C0E2-FCD2-E7E0AC537DF0}"/>
          </ac:spMkLst>
        </pc:spChg>
      </pc:sldChg>
      <pc:sldChg chg="addSp delSp modSp del mod">
        <pc:chgData name="Victor Matthews" userId="a7b748ee-c882-4398-b00a-ae54213436dc" providerId="ADAL" clId="{9EC70E19-C092-4E4A-8681-363F9C7CB9B9}" dt="2023-10-16T16:33:19.203" v="2984" actId="47"/>
        <pc:sldMkLst>
          <pc:docMk/>
          <pc:sldMk cId="1231077154" sldId="367"/>
        </pc:sldMkLst>
        <pc:spChg chg="mod">
          <ac:chgData name="Victor Matthews" userId="a7b748ee-c882-4398-b00a-ae54213436dc" providerId="ADAL" clId="{9EC70E19-C092-4E4A-8681-363F9C7CB9B9}" dt="2023-10-15T22:05:11.330" v="1869" actId="1076"/>
          <ac:spMkLst>
            <pc:docMk/>
            <pc:sldMk cId="1231077154" sldId="367"/>
            <ac:spMk id="3" creationId="{F3D70F90-7D0F-66BC-D8AD-7DC2A9964400}"/>
          </ac:spMkLst>
        </pc:spChg>
        <pc:picChg chg="add del">
          <ac:chgData name="Victor Matthews" userId="a7b748ee-c882-4398-b00a-ae54213436dc" providerId="ADAL" clId="{9EC70E19-C092-4E4A-8681-363F9C7CB9B9}" dt="2023-10-15T21:32:53.147" v="1662" actId="478"/>
          <ac:picMkLst>
            <pc:docMk/>
            <pc:sldMk cId="1231077154" sldId="367"/>
            <ac:picMk id="1026" creationId="{E2256E74-ACBC-B9AB-9D60-A875642CCFA1}"/>
          </ac:picMkLst>
        </pc:picChg>
        <pc:picChg chg="add mod">
          <ac:chgData name="Victor Matthews" userId="a7b748ee-c882-4398-b00a-ae54213436dc" providerId="ADAL" clId="{9EC70E19-C092-4E4A-8681-363F9C7CB9B9}" dt="2023-10-15T21:33:26.492" v="1669" actId="1440"/>
          <ac:picMkLst>
            <pc:docMk/>
            <pc:sldMk cId="1231077154" sldId="367"/>
            <ac:picMk id="1028" creationId="{6697430F-B57A-2FCE-670A-C88F85A45F07}"/>
          </ac:picMkLst>
        </pc:picChg>
        <pc:picChg chg="del mod">
          <ac:chgData name="Victor Matthews" userId="a7b748ee-c882-4398-b00a-ae54213436dc" providerId="ADAL" clId="{9EC70E19-C092-4E4A-8681-363F9C7CB9B9}" dt="2023-10-15T21:32:48.102" v="1660" actId="478"/>
          <ac:picMkLst>
            <pc:docMk/>
            <pc:sldMk cId="1231077154" sldId="367"/>
            <ac:picMk id="6146" creationId="{B43D6BF4-2C39-6668-0A68-F4761828D31F}"/>
          </ac:picMkLst>
        </pc:picChg>
      </pc:sldChg>
      <pc:sldChg chg="modSp mod">
        <pc:chgData name="Victor Matthews" userId="a7b748ee-c882-4398-b00a-ae54213436dc" providerId="ADAL" clId="{9EC70E19-C092-4E4A-8681-363F9C7CB9B9}" dt="2023-09-29T07:21:14.418" v="13" actId="20577"/>
        <pc:sldMkLst>
          <pc:docMk/>
          <pc:sldMk cId="2401154596" sldId="374"/>
        </pc:sldMkLst>
        <pc:spChg chg="mod">
          <ac:chgData name="Victor Matthews" userId="a7b748ee-c882-4398-b00a-ae54213436dc" providerId="ADAL" clId="{9EC70E19-C092-4E4A-8681-363F9C7CB9B9}" dt="2023-09-29T07:21:14.418" v="13" actId="20577"/>
          <ac:spMkLst>
            <pc:docMk/>
            <pc:sldMk cId="2401154596" sldId="374"/>
            <ac:spMk id="2" creationId="{3DCF114F-A1AD-22F8-26F3-4156B3791D7B}"/>
          </ac:spMkLst>
        </pc:spChg>
      </pc:sldChg>
      <pc:sldChg chg="addSp delSp modSp mod">
        <pc:chgData name="Victor Matthews" userId="a7b748ee-c882-4398-b00a-ae54213436dc" providerId="ADAL" clId="{9EC70E19-C092-4E4A-8681-363F9C7CB9B9}" dt="2023-10-17T08:35:56.928" v="3275" actId="14734"/>
        <pc:sldMkLst>
          <pc:docMk/>
          <pc:sldMk cId="2000362306" sldId="386"/>
        </pc:sldMkLst>
        <pc:graphicFrameChg chg="add del mod">
          <ac:chgData name="Victor Matthews" userId="a7b748ee-c882-4398-b00a-ae54213436dc" providerId="ADAL" clId="{9EC70E19-C092-4E4A-8681-363F9C7CB9B9}" dt="2023-10-17T08:35:38.144" v="3266"/>
          <ac:graphicFrameMkLst>
            <pc:docMk/>
            <pc:sldMk cId="2000362306" sldId="386"/>
            <ac:graphicFrameMk id="3" creationId="{443E5D18-037D-9EB2-6053-4D300061FD62}"/>
          </ac:graphicFrameMkLst>
        </pc:graphicFrameChg>
        <pc:graphicFrameChg chg="add del mod">
          <ac:chgData name="Victor Matthews" userId="a7b748ee-c882-4398-b00a-ae54213436dc" providerId="ADAL" clId="{9EC70E19-C092-4E4A-8681-363F9C7CB9B9}" dt="2023-10-15T11:12:25.516" v="658"/>
          <ac:graphicFrameMkLst>
            <pc:docMk/>
            <pc:sldMk cId="2000362306" sldId="386"/>
            <ac:graphicFrameMk id="3" creationId="{7763F581-1E5C-C730-28A4-BA06A9CC0D4E}"/>
          </ac:graphicFrameMkLst>
        </pc:graphicFrameChg>
        <pc:graphicFrameChg chg="add del mod">
          <ac:chgData name="Victor Matthews" userId="a7b748ee-c882-4398-b00a-ae54213436dc" providerId="ADAL" clId="{9EC70E19-C092-4E4A-8681-363F9C7CB9B9}" dt="2023-10-13T10:07:17.281" v="171" actId="478"/>
          <ac:graphicFrameMkLst>
            <pc:docMk/>
            <pc:sldMk cId="2000362306" sldId="386"/>
            <ac:graphicFrameMk id="3" creationId="{A46FDC8C-E5A7-CED7-E470-548343128A64}"/>
          </ac:graphicFrameMkLst>
        </pc:graphicFrameChg>
        <pc:graphicFrameChg chg="add del mod modGraphic">
          <ac:chgData name="Victor Matthews" userId="a7b748ee-c882-4398-b00a-ae54213436dc" providerId="ADAL" clId="{9EC70E19-C092-4E4A-8681-363F9C7CB9B9}" dt="2023-10-17T08:35:34.603" v="3264" actId="478"/>
          <ac:graphicFrameMkLst>
            <pc:docMk/>
            <pc:sldMk cId="2000362306" sldId="386"/>
            <ac:graphicFrameMk id="4" creationId="{0B1B2773-84FF-CF08-EB76-8596C2BA80A4}"/>
          </ac:graphicFrameMkLst>
        </pc:graphicFrameChg>
        <pc:graphicFrameChg chg="del mod modGraphic">
          <ac:chgData name="Victor Matthews" userId="a7b748ee-c882-4398-b00a-ae54213436dc" providerId="ADAL" clId="{9EC70E19-C092-4E4A-8681-363F9C7CB9B9}" dt="2023-10-13T09:55:36.006" v="138" actId="478"/>
          <ac:graphicFrameMkLst>
            <pc:docMk/>
            <pc:sldMk cId="2000362306" sldId="386"/>
            <ac:graphicFrameMk id="4" creationId="{8FF2B94C-75BC-2AEF-52E4-95E7C93E7E00}"/>
          </ac:graphicFrameMkLst>
        </pc:graphicFrameChg>
        <pc:graphicFrameChg chg="add del mod">
          <ac:chgData name="Victor Matthews" userId="a7b748ee-c882-4398-b00a-ae54213436dc" providerId="ADAL" clId="{9EC70E19-C092-4E4A-8681-363F9C7CB9B9}" dt="2023-10-13T09:55:40.680" v="142"/>
          <ac:graphicFrameMkLst>
            <pc:docMk/>
            <pc:sldMk cId="2000362306" sldId="386"/>
            <ac:graphicFrameMk id="5" creationId="{138B87CF-9633-58D3-2E66-ABD85219E2F8}"/>
          </ac:graphicFrameMkLst>
        </pc:graphicFrameChg>
        <pc:graphicFrameChg chg="add mod">
          <ac:chgData name="Victor Matthews" userId="a7b748ee-c882-4398-b00a-ae54213436dc" providerId="ADAL" clId="{9EC70E19-C092-4E4A-8681-363F9C7CB9B9}" dt="2023-10-16T18:54:13.718" v="3013" actId="14100"/>
          <ac:graphicFrameMkLst>
            <pc:docMk/>
            <pc:sldMk cId="2000362306" sldId="386"/>
            <ac:graphicFrameMk id="5" creationId="{9408E415-3FAA-0D0F-49AC-79B3AC47F682}"/>
          </ac:graphicFrameMkLst>
        </pc:graphicFrameChg>
        <pc:graphicFrameChg chg="add mod modGraphic">
          <ac:chgData name="Victor Matthews" userId="a7b748ee-c882-4398-b00a-ae54213436dc" providerId="ADAL" clId="{9EC70E19-C092-4E4A-8681-363F9C7CB9B9}" dt="2023-10-17T08:35:56.928" v="3275" actId="14734"/>
          <ac:graphicFrameMkLst>
            <pc:docMk/>
            <pc:sldMk cId="2000362306" sldId="386"/>
            <ac:graphicFrameMk id="7" creationId="{844D66B0-D078-9C09-20C2-C8DD855E1B03}"/>
          </ac:graphicFrameMkLst>
        </pc:graphicFrameChg>
        <pc:graphicFrameChg chg="add del mod modGraphic">
          <ac:chgData name="Victor Matthews" userId="a7b748ee-c882-4398-b00a-ae54213436dc" providerId="ADAL" clId="{9EC70E19-C092-4E4A-8681-363F9C7CB9B9}" dt="2023-10-15T11:12:21.825" v="656" actId="478"/>
          <ac:graphicFrameMkLst>
            <pc:docMk/>
            <pc:sldMk cId="2000362306" sldId="386"/>
            <ac:graphicFrameMk id="7" creationId="{D7FAA8C8-9C6C-2AB6-140D-E9E0C302BF58}"/>
          </ac:graphicFrameMkLst>
        </pc:graphicFrameChg>
        <pc:graphicFrameChg chg="add del mod">
          <ac:chgData name="Victor Matthews" userId="a7b748ee-c882-4398-b00a-ae54213436dc" providerId="ADAL" clId="{9EC70E19-C092-4E4A-8681-363F9C7CB9B9}" dt="2023-10-15T11:13:35.091" v="679" actId="478"/>
          <ac:graphicFrameMkLst>
            <pc:docMk/>
            <pc:sldMk cId="2000362306" sldId="386"/>
            <ac:graphicFrameMk id="8" creationId="{9408E415-3FAA-0D0F-49AC-79B3AC47F682}"/>
          </ac:graphicFrameMkLst>
        </pc:graphicFrameChg>
        <pc:graphicFrameChg chg="mod modGraphic">
          <ac:chgData name="Victor Matthews" userId="a7b748ee-c882-4398-b00a-ae54213436dc" providerId="ADAL" clId="{9EC70E19-C092-4E4A-8681-363F9C7CB9B9}" dt="2023-10-15T11:13:22.635" v="678" actId="2062"/>
          <ac:graphicFrameMkLst>
            <pc:docMk/>
            <pc:sldMk cId="2000362306" sldId="386"/>
            <ac:graphicFrameMk id="10" creationId="{B66CF2EA-51F9-BC48-0992-36DCFA6497B2}"/>
          </ac:graphicFrameMkLst>
        </pc:graphicFrameChg>
        <pc:graphicFrameChg chg="mod modGraphic">
          <ac:chgData name="Victor Matthews" userId="a7b748ee-c882-4398-b00a-ae54213436dc" providerId="ADAL" clId="{9EC70E19-C092-4E4A-8681-363F9C7CB9B9}" dt="2023-10-16T18:53:55.594" v="3012" actId="20577"/>
          <ac:graphicFrameMkLst>
            <pc:docMk/>
            <pc:sldMk cId="2000362306" sldId="386"/>
            <ac:graphicFrameMk id="13" creationId="{D746AC28-6719-22CD-C062-D92BC98A8642}"/>
          </ac:graphicFrameMkLst>
        </pc:graphicFrameChg>
        <pc:graphicFrameChg chg="del">
          <ac:chgData name="Victor Matthews" userId="a7b748ee-c882-4398-b00a-ae54213436dc" providerId="ADAL" clId="{9EC70E19-C092-4E4A-8681-363F9C7CB9B9}" dt="2023-09-29T09:21:00.104" v="39" actId="478"/>
          <ac:graphicFrameMkLst>
            <pc:docMk/>
            <pc:sldMk cId="2000362306" sldId="386"/>
            <ac:graphicFrameMk id="14" creationId="{A46FDC8C-E5A7-CED7-E470-548343128A64}"/>
          </ac:graphicFrameMkLst>
        </pc:graphicFrameChg>
      </pc:sldChg>
      <pc:sldChg chg="addSp delSp modSp new mod">
        <pc:chgData name="Victor Matthews" userId="a7b748ee-c882-4398-b00a-ae54213436dc" providerId="ADAL" clId="{9EC70E19-C092-4E4A-8681-363F9C7CB9B9}" dt="2023-10-16T16:15:28.033" v="2983" actId="20577"/>
        <pc:sldMkLst>
          <pc:docMk/>
          <pc:sldMk cId="2572577219" sldId="1107"/>
        </pc:sldMkLst>
        <pc:spChg chg="add mod">
          <ac:chgData name="Victor Matthews" userId="a7b748ee-c882-4398-b00a-ae54213436dc" providerId="ADAL" clId="{9EC70E19-C092-4E4A-8681-363F9C7CB9B9}" dt="2023-10-16T14:35:13.633" v="2209" actId="1076"/>
          <ac:spMkLst>
            <pc:docMk/>
            <pc:sldMk cId="2572577219" sldId="1107"/>
            <ac:spMk id="7" creationId="{52B5D362-81A1-08B9-5F20-44931A3699F9}"/>
          </ac:spMkLst>
        </pc:spChg>
        <pc:graphicFrameChg chg="add del mod">
          <ac:chgData name="Victor Matthews" userId="a7b748ee-c882-4398-b00a-ae54213436dc" providerId="ADAL" clId="{9EC70E19-C092-4E4A-8681-363F9C7CB9B9}" dt="2023-10-14T01:04:01.573" v="204"/>
          <ac:graphicFrameMkLst>
            <pc:docMk/>
            <pc:sldMk cId="2572577219" sldId="1107"/>
            <ac:graphicFrameMk id="3" creationId="{2060192B-4559-0983-61BB-F4E12081D765}"/>
          </ac:graphicFrameMkLst>
        </pc:graphicFrameChg>
        <pc:graphicFrameChg chg="add del mod modGraphic">
          <ac:chgData name="Victor Matthews" userId="a7b748ee-c882-4398-b00a-ae54213436dc" providerId="ADAL" clId="{9EC70E19-C092-4E4A-8681-363F9C7CB9B9}" dt="2023-10-14T01:06:46.641" v="213" actId="478"/>
          <ac:graphicFrameMkLst>
            <pc:docMk/>
            <pc:sldMk cId="2572577219" sldId="1107"/>
            <ac:graphicFrameMk id="4" creationId="{51B22031-3A6C-1E9B-4A11-A5F641C1D39F}"/>
          </ac:graphicFrameMkLst>
        </pc:graphicFrameChg>
        <pc:graphicFrameChg chg="add del mod">
          <ac:chgData name="Victor Matthews" userId="a7b748ee-c882-4398-b00a-ae54213436dc" providerId="ADAL" clId="{9EC70E19-C092-4E4A-8681-363F9C7CB9B9}" dt="2023-10-14T01:06:51.390" v="215"/>
          <ac:graphicFrameMkLst>
            <pc:docMk/>
            <pc:sldMk cId="2572577219" sldId="1107"/>
            <ac:graphicFrameMk id="5" creationId="{08454A24-F7FC-A241-6330-3662A7508D59}"/>
          </ac:graphicFrameMkLst>
        </pc:graphicFrameChg>
        <pc:graphicFrameChg chg="add del mod modGraphic">
          <ac:chgData name="Victor Matthews" userId="a7b748ee-c882-4398-b00a-ae54213436dc" providerId="ADAL" clId="{9EC70E19-C092-4E4A-8681-363F9C7CB9B9}" dt="2023-10-16T16:15:28.033" v="2983" actId="20577"/>
          <ac:graphicFrameMkLst>
            <pc:docMk/>
            <pc:sldMk cId="2572577219" sldId="1107"/>
            <ac:graphicFrameMk id="6" creationId="{5277EBE6-A723-F9EB-6A2D-313ECDE2B32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orrenberger-my.sharepoint.com/personal/victor_matthews_norrenberger_com/Documents/NTF%20WEIGHTED%20AVERAGE%20YIELD%20SIMULATION%20FOR%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orrenberger-my.sharepoint.com/personal/victor_matthews_norrenberger_com/Documents/Average%20FGN%20Bond%20Yiel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orrenberger-my.sharepoint.com/personal/victor_matthews_norrenberger_com/Documents/NTF%20WEIGHTED%20AVERAGE%20YIELD%20SIMULATION%20FOR%20PP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dirty="0"/>
              <a:t>NAV ‘Billions</a:t>
            </a:r>
          </a:p>
        </c:rich>
      </c:tx>
      <c:layout>
        <c:manualLayout>
          <c:xMode val="edge"/>
          <c:yMode val="edge"/>
          <c:x val="0.5078749999999999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manualLayout>
          <c:layoutTarget val="inner"/>
          <c:xMode val="edge"/>
          <c:yMode val="edge"/>
          <c:x val="1.1810695538057735E-2"/>
          <c:y val="5.3778665190176787E-2"/>
          <c:w val="0.96735597112860894"/>
          <c:h val="0.76281235146756332"/>
        </c:manualLayout>
      </c:layout>
      <c:lineChart>
        <c:grouping val="standard"/>
        <c:varyColors val="0"/>
        <c:ser>
          <c:idx val="0"/>
          <c:order val="0"/>
          <c:tx>
            <c:strRef>
              <c:f>'[NTF WEIGHTED AVERAGE YIELD SIMULATION FOR PPT.xlsx]FIXED INCOME FUND GRAPH'!$D$3</c:f>
              <c:strCache>
                <c:ptCount val="1"/>
                <c:pt idx="0">
                  <c:v>NAV 'Millions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1-F6BD-499B-8172-04034E514BCC}"/>
                </c:ext>
              </c:extLst>
            </c:dLbl>
            <c:dLbl>
              <c:idx val="3"/>
              <c:delete val="1"/>
              <c:extLst>
                <c:ext xmlns:c15="http://schemas.microsoft.com/office/drawing/2012/chart" uri="{CE6537A1-D6FC-4f65-9D91-7224C49458BB}"/>
                <c:ext xmlns:c16="http://schemas.microsoft.com/office/drawing/2014/chart" uri="{C3380CC4-5D6E-409C-BE32-E72D297353CC}">
                  <c16:uniqueId val="{00000003-F6BD-499B-8172-04034E514BCC}"/>
                </c:ext>
              </c:extLst>
            </c:dLbl>
            <c:dLbl>
              <c:idx val="5"/>
              <c:delete val="1"/>
              <c:extLst>
                <c:ext xmlns:c15="http://schemas.microsoft.com/office/drawing/2012/chart" uri="{CE6537A1-D6FC-4f65-9D91-7224C49458BB}"/>
                <c:ext xmlns:c16="http://schemas.microsoft.com/office/drawing/2014/chart" uri="{C3380CC4-5D6E-409C-BE32-E72D297353CC}">
                  <c16:uniqueId val="{00000002-F6BD-499B-8172-04034E514BCC}"/>
                </c:ext>
              </c:extLst>
            </c:dLbl>
            <c:dLbl>
              <c:idx val="7"/>
              <c:delete val="1"/>
              <c:extLst>
                <c:ext xmlns:c15="http://schemas.microsoft.com/office/drawing/2012/chart" uri="{CE6537A1-D6FC-4f65-9D91-7224C49458BB}"/>
                <c:ext xmlns:c16="http://schemas.microsoft.com/office/drawing/2014/chart" uri="{C3380CC4-5D6E-409C-BE32-E72D297353CC}">
                  <c16:uniqueId val="{00000005-F6BD-499B-8172-04034E514BCC}"/>
                </c:ext>
              </c:extLst>
            </c:dLbl>
            <c:dLbl>
              <c:idx val="9"/>
              <c:delete val="1"/>
              <c:extLst>
                <c:ext xmlns:c15="http://schemas.microsoft.com/office/drawing/2012/chart" uri="{CE6537A1-D6FC-4f65-9D91-7224C49458BB}"/>
                <c:ext xmlns:c16="http://schemas.microsoft.com/office/drawing/2014/chart" uri="{C3380CC4-5D6E-409C-BE32-E72D297353CC}">
                  <c16:uniqueId val="{00000006-F6BD-499B-8172-04034E514BCC}"/>
                </c:ext>
              </c:extLst>
            </c:dLbl>
            <c:dLbl>
              <c:idx val="11"/>
              <c:delete val="1"/>
              <c:extLst>
                <c:ext xmlns:c15="http://schemas.microsoft.com/office/drawing/2012/chart" uri="{CE6537A1-D6FC-4f65-9D91-7224C49458BB}"/>
                <c:ext xmlns:c16="http://schemas.microsoft.com/office/drawing/2014/chart" uri="{C3380CC4-5D6E-409C-BE32-E72D297353CC}">
                  <c16:uniqueId val="{00000007-F6BD-499B-8172-04034E514BCC}"/>
                </c:ext>
              </c:extLst>
            </c:dLbl>
            <c:dLbl>
              <c:idx val="13"/>
              <c:delete val="1"/>
              <c:extLst>
                <c:ext xmlns:c15="http://schemas.microsoft.com/office/drawing/2012/chart" uri="{CE6537A1-D6FC-4f65-9D91-7224C49458BB}"/>
                <c:ext xmlns:c16="http://schemas.microsoft.com/office/drawing/2014/chart" uri="{C3380CC4-5D6E-409C-BE32-E72D297353CC}">
                  <c16:uniqueId val="{00000008-F6BD-499B-8172-04034E514BCC}"/>
                </c:ext>
              </c:extLst>
            </c:dLbl>
            <c:dLbl>
              <c:idx val="15"/>
              <c:delete val="1"/>
              <c:extLst>
                <c:ext xmlns:c15="http://schemas.microsoft.com/office/drawing/2012/chart" uri="{CE6537A1-D6FC-4f65-9D91-7224C49458BB}"/>
                <c:ext xmlns:c16="http://schemas.microsoft.com/office/drawing/2014/chart" uri="{C3380CC4-5D6E-409C-BE32-E72D297353CC}">
                  <c16:uniqueId val="{00000009-F6BD-499B-8172-04034E514BCC}"/>
                </c:ext>
              </c:extLst>
            </c:dLbl>
            <c:dLbl>
              <c:idx val="17"/>
              <c:delete val="1"/>
              <c:extLst>
                <c:ext xmlns:c15="http://schemas.microsoft.com/office/drawing/2012/chart" uri="{CE6537A1-D6FC-4f65-9D91-7224C49458BB}"/>
                <c:ext xmlns:c16="http://schemas.microsoft.com/office/drawing/2014/chart" uri="{C3380CC4-5D6E-409C-BE32-E72D297353CC}">
                  <c16:uniqueId val="{0000000A-F6BD-499B-8172-04034E514BCC}"/>
                </c:ext>
              </c:extLst>
            </c:dLbl>
            <c:dLbl>
              <c:idx val="19"/>
              <c:delete val="1"/>
              <c:extLst>
                <c:ext xmlns:c15="http://schemas.microsoft.com/office/drawing/2012/chart" uri="{CE6537A1-D6FC-4f65-9D91-7224C49458BB}"/>
                <c:ext xmlns:c16="http://schemas.microsoft.com/office/drawing/2014/chart" uri="{C3380CC4-5D6E-409C-BE32-E72D297353CC}">
                  <c16:uniqueId val="{0000000B-F6BD-499B-8172-04034E514BCC}"/>
                </c:ext>
              </c:extLst>
            </c:dLbl>
            <c:dLbl>
              <c:idx val="21"/>
              <c:delete val="1"/>
              <c:extLst>
                <c:ext xmlns:c15="http://schemas.microsoft.com/office/drawing/2012/chart" uri="{CE6537A1-D6FC-4f65-9D91-7224C49458BB}"/>
                <c:ext xmlns:c16="http://schemas.microsoft.com/office/drawing/2014/chart" uri="{C3380CC4-5D6E-409C-BE32-E72D297353CC}">
                  <c16:uniqueId val="{0000000C-F6BD-499B-8172-04034E514BC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NG"/>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'[NTF WEIGHTED AVERAGE YIELD SIMULATION FOR PPT.xlsx]FIXED INCOME FUND GRAPH'!$B$4:$B$26</c:f>
              <c:numCache>
                <c:formatCode>mmm\-yy</c:formatCode>
                <c:ptCount val="23"/>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pt idx="12">
                  <c:v>44866</c:v>
                </c:pt>
                <c:pt idx="13">
                  <c:v>44896</c:v>
                </c:pt>
                <c:pt idx="14">
                  <c:v>44927</c:v>
                </c:pt>
                <c:pt idx="15">
                  <c:v>44958</c:v>
                </c:pt>
                <c:pt idx="16">
                  <c:v>44986</c:v>
                </c:pt>
                <c:pt idx="17">
                  <c:v>45017</c:v>
                </c:pt>
                <c:pt idx="18">
                  <c:v>45047</c:v>
                </c:pt>
                <c:pt idx="19">
                  <c:v>45078</c:v>
                </c:pt>
                <c:pt idx="20">
                  <c:v>45108</c:v>
                </c:pt>
                <c:pt idx="21">
                  <c:v>45139</c:v>
                </c:pt>
                <c:pt idx="22">
                  <c:v>45170</c:v>
                </c:pt>
              </c:numCache>
            </c:numRef>
          </c:cat>
          <c:val>
            <c:numRef>
              <c:f>'[NTF WEIGHTED AVERAGE YIELD SIMULATION FOR PPT.xlsx]FIXED INCOME FUND GRAPH'!$D$4:$D$26</c:f>
              <c:numCache>
                <c:formatCode>"₦"#,##0.00</c:formatCode>
                <c:ptCount val="23"/>
                <c:pt idx="0">
                  <c:v>386.50432589571</c:v>
                </c:pt>
                <c:pt idx="1">
                  <c:v>377.74497690665004</c:v>
                </c:pt>
                <c:pt idx="2">
                  <c:v>384.5088015127908</c:v>
                </c:pt>
                <c:pt idx="3">
                  <c:v>405.08175428305998</c:v>
                </c:pt>
                <c:pt idx="4">
                  <c:v>418.30015305287014</c:v>
                </c:pt>
                <c:pt idx="5">
                  <c:v>418.62080105058993</c:v>
                </c:pt>
                <c:pt idx="6">
                  <c:v>423.88133701968002</c:v>
                </c:pt>
                <c:pt idx="7">
                  <c:v>417.30262652215004</c:v>
                </c:pt>
                <c:pt idx="8">
                  <c:v>401.65643018065003</c:v>
                </c:pt>
                <c:pt idx="9">
                  <c:v>395.89364777640998</c:v>
                </c:pt>
                <c:pt idx="10">
                  <c:v>380.59264289088003</c:v>
                </c:pt>
                <c:pt idx="11">
                  <c:v>363.69775660681</c:v>
                </c:pt>
                <c:pt idx="12">
                  <c:v>343.63156307346998</c:v>
                </c:pt>
                <c:pt idx="13">
                  <c:v>347.14615122731999</c:v>
                </c:pt>
                <c:pt idx="14">
                  <c:v>342.04862136003004</c:v>
                </c:pt>
                <c:pt idx="15">
                  <c:v>335.94598477061999</c:v>
                </c:pt>
                <c:pt idx="16">
                  <c:v>325.27473881101002</c:v>
                </c:pt>
                <c:pt idx="17">
                  <c:v>325.30456665114002</c:v>
                </c:pt>
                <c:pt idx="18">
                  <c:v>323.71433904949998</c:v>
                </c:pt>
                <c:pt idx="19">
                  <c:v>321.40997364700002</c:v>
                </c:pt>
                <c:pt idx="20">
                  <c:v>320.39961257365997</c:v>
                </c:pt>
                <c:pt idx="21">
                  <c:v>319.58195101978998</c:v>
                </c:pt>
                <c:pt idx="22">
                  <c:v>299.61843775416997</c:v>
                </c:pt>
              </c:numCache>
            </c:numRef>
          </c:val>
          <c:smooth val="0"/>
          <c:extLst>
            <c:ext xmlns:c16="http://schemas.microsoft.com/office/drawing/2014/chart" uri="{C3380CC4-5D6E-409C-BE32-E72D297353CC}">
              <c16:uniqueId val="{00000000-F6BD-499B-8172-04034E514BCC}"/>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613453552"/>
        <c:axId val="1668697568"/>
      </c:lineChart>
      <c:dateAx>
        <c:axId val="613453552"/>
        <c:scaling>
          <c:orientation val="minMax"/>
        </c:scaling>
        <c:delete val="0"/>
        <c:axPos val="b"/>
        <c:numFmt formatCode="mmm\-yy"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NG"/>
          </a:p>
        </c:txPr>
        <c:crossAx val="1668697568"/>
        <c:crosses val="autoZero"/>
        <c:auto val="1"/>
        <c:lblOffset val="100"/>
        <c:baseTimeUnit val="months"/>
      </c:dateAx>
      <c:valAx>
        <c:axId val="1668697568"/>
        <c:scaling>
          <c:orientation val="minMax"/>
        </c:scaling>
        <c:delete val="1"/>
        <c:axPos val="l"/>
        <c:numFmt formatCode="&quot;₦&quot;#,##0.00" sourceLinked="1"/>
        <c:majorTickMark val="none"/>
        <c:minorTickMark val="none"/>
        <c:tickLblPos val="nextTo"/>
        <c:crossAx val="613453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Average</a:t>
            </a:r>
            <a:r>
              <a:rPr lang="en-GB" b="1" baseline="0"/>
              <a:t> FGN Bond Yield</a:t>
            </a:r>
            <a:endParaRPr lang="en-GB" b="1"/>
          </a:p>
        </c:rich>
      </c:tx>
      <c:layout>
        <c:manualLayout>
          <c:xMode val="edge"/>
          <c:yMode val="edge"/>
          <c:x val="0.33536359329049303"/>
          <c:y val="1.631742138488010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manualLayout>
          <c:layoutTarget val="inner"/>
          <c:xMode val="edge"/>
          <c:yMode val="edge"/>
          <c:x val="8.0635298339174197E-2"/>
          <c:y val="8.4910336090699159E-2"/>
          <c:w val="0.89978270107950797"/>
          <c:h val="0.7061463679122405"/>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Sheet1!$D$5:$Y$5</c:f>
              <c:numCache>
                <c:formatCode>mmm\-yy</c:formatCode>
                <c:ptCount val="22"/>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numCache>
            </c:numRef>
          </c:cat>
          <c:val>
            <c:numRef>
              <c:f>Sheet1!$D$22:$Y$22</c:f>
              <c:numCache>
                <c:formatCode>General</c:formatCode>
                <c:ptCount val="22"/>
                <c:pt idx="0">
                  <c:v>11.532</c:v>
                </c:pt>
                <c:pt idx="1">
                  <c:v>10.916666666666666</c:v>
                </c:pt>
                <c:pt idx="2" formatCode="0.00">
                  <c:v>10.576666666666666</c:v>
                </c:pt>
                <c:pt idx="3">
                  <c:v>11.604666666666668</c:v>
                </c:pt>
                <c:pt idx="4" formatCode="0.00">
                  <c:v>11.652666666666667</c:v>
                </c:pt>
                <c:pt idx="5">
                  <c:v>11.534666666666668</c:v>
                </c:pt>
                <c:pt idx="6">
                  <c:v>12.264666666666667</c:v>
                </c:pt>
                <c:pt idx="7">
                  <c:v>13.151538461538461</c:v>
                </c:pt>
                <c:pt idx="8">
                  <c:v>13.663846153846153</c:v>
                </c:pt>
                <c:pt idx="9">
                  <c:v>14.663846153846153</c:v>
                </c:pt>
                <c:pt idx="10" formatCode="0.00">
                  <c:v>14.623076923076924</c:v>
                </c:pt>
                <c:pt idx="11" formatCode="0.00">
                  <c:v>13.338461538461539</c:v>
                </c:pt>
                <c:pt idx="12" formatCode="0.00">
                  <c:v>13.652307692307694</c:v>
                </c:pt>
                <c:pt idx="13" formatCode="0.00">
                  <c:v>13.589230769230769</c:v>
                </c:pt>
                <c:pt idx="14" formatCode="0.00">
                  <c:v>14.167692307692306</c:v>
                </c:pt>
                <c:pt idx="15" formatCode="0.00">
                  <c:v>14.235384615384614</c:v>
                </c:pt>
                <c:pt idx="16" formatCode="0.00">
                  <c:v>14.256923076923076</c:v>
                </c:pt>
                <c:pt idx="17" formatCode="0.00">
                  <c:v>13.159999999999998</c:v>
                </c:pt>
                <c:pt idx="18" formatCode="0.00">
                  <c:v>13.231538461538461</c:v>
                </c:pt>
                <c:pt idx="19" formatCode="0.00">
                  <c:v>14.217692307692307</c:v>
                </c:pt>
                <c:pt idx="20" formatCode="0.00">
                  <c:v>14.826153846153847</c:v>
                </c:pt>
                <c:pt idx="21" formatCode="0.00">
                  <c:v>14.673076923076922</c:v>
                </c:pt>
              </c:numCache>
            </c:numRef>
          </c:val>
          <c:smooth val="0"/>
          <c:extLst>
            <c:ext xmlns:c16="http://schemas.microsoft.com/office/drawing/2014/chart" uri="{C3380CC4-5D6E-409C-BE32-E72D297353CC}">
              <c16:uniqueId val="{00000001-7FEA-4E9C-9DBF-9878A9EB94A3}"/>
            </c:ext>
          </c:extLst>
        </c:ser>
        <c:dLbls>
          <c:showLegendKey val="0"/>
          <c:showVal val="0"/>
          <c:showCatName val="0"/>
          <c:showSerName val="0"/>
          <c:showPercent val="0"/>
          <c:showBubbleSize val="0"/>
        </c:dLbls>
        <c:smooth val="0"/>
        <c:axId val="1934477888"/>
        <c:axId val="1119496208"/>
      </c:lineChart>
      <c:dateAx>
        <c:axId val="19344778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dirty="0"/>
                  <a:t>Month</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NG"/>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NG"/>
          </a:p>
        </c:txPr>
        <c:crossAx val="1119496208"/>
        <c:crosses val="autoZero"/>
        <c:auto val="1"/>
        <c:lblOffset val="100"/>
        <c:baseTimeUnit val="months"/>
      </c:dateAx>
      <c:valAx>
        <c:axId val="111949620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dirty="0"/>
                  <a:t>Yield</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NG"/>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NG"/>
          </a:p>
        </c:txPr>
        <c:crossAx val="193447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a:latin typeface="Corbel" panose="020B0503020204020204" pitchFamily="34" charset="0"/>
              </a:rPr>
              <a:t>Allocation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NG"/>
        </a:p>
      </c:txPr>
    </c:title>
    <c:autoTitleDeleted val="0"/>
    <c:plotArea>
      <c:layout>
        <c:manualLayout>
          <c:layoutTarget val="inner"/>
          <c:xMode val="edge"/>
          <c:yMode val="edge"/>
          <c:x val="0.24089687424921855"/>
          <c:y val="0.13023344318489305"/>
          <c:w val="0.51530227652824678"/>
          <c:h val="0.6621226087141161"/>
        </c:manualLayout>
      </c:layout>
      <c:pieChart>
        <c:varyColors val="1"/>
        <c:ser>
          <c:idx val="0"/>
          <c:order val="0"/>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1E13-4250-86A4-048596B302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13-4250-86A4-048596B302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13-4250-86A4-048596B3026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orbel" panose="020B0503020204020204" pitchFamily="34" charset="0"/>
                      <a:ea typeface="+mn-ea"/>
                      <a:cs typeface="+mn-cs"/>
                    </a:defRPr>
                  </a:pPr>
                  <a:endParaRPr lang="en-NG"/>
                </a:p>
              </c:txPr>
              <c:dLblPos val="bestFit"/>
              <c:showLegendKey val="0"/>
              <c:showVal val="1"/>
              <c:showCatName val="0"/>
              <c:showSerName val="0"/>
              <c:showPercent val="0"/>
              <c:showBubbleSize val="0"/>
              <c:extLst>
                <c:ext xmlns:c16="http://schemas.microsoft.com/office/drawing/2014/chart" uri="{C3380CC4-5D6E-409C-BE32-E72D297353CC}">
                  <c16:uniqueId val="{00000001-1E13-4250-86A4-048596B3026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orbel" panose="020B0503020204020204" pitchFamily="34" charset="0"/>
                      <a:ea typeface="+mn-ea"/>
                      <a:cs typeface="+mn-cs"/>
                    </a:defRPr>
                  </a:pPr>
                  <a:endParaRPr lang="en-NG"/>
                </a:p>
              </c:txPr>
              <c:dLblPos val="bestFit"/>
              <c:showLegendKey val="0"/>
              <c:showVal val="1"/>
              <c:showCatName val="0"/>
              <c:showSerName val="0"/>
              <c:showPercent val="0"/>
              <c:showBubbleSize val="0"/>
              <c:extLst>
                <c:ext xmlns:c16="http://schemas.microsoft.com/office/drawing/2014/chart" uri="{C3380CC4-5D6E-409C-BE32-E72D297353CC}">
                  <c16:uniqueId val="{00000003-1E13-4250-86A4-048596B302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rbel" panose="020B0503020204020204" pitchFamily="34" charset="0"/>
                    <a:ea typeface="+mn-ea"/>
                    <a:cs typeface="+mn-cs"/>
                  </a:defRPr>
                </a:pPr>
                <a:endParaRPr lang="en-N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'[NTF WEIGHTED AVERAGE YIELD SIMULATION FOR PPT.xlsx]Sheet1'!$H$12:$H$14</c:f>
              <c:strCache>
                <c:ptCount val="3"/>
                <c:pt idx="0">
                  <c:v>Bonds </c:v>
                </c:pt>
                <c:pt idx="1">
                  <c:v>Money Market </c:v>
                </c:pt>
                <c:pt idx="2">
                  <c:v>Cash </c:v>
                </c:pt>
              </c:strCache>
            </c:strRef>
          </c:cat>
          <c:val>
            <c:numRef>
              <c:f>'[NTF WEIGHTED AVERAGE YIELD SIMULATION FOR PPT.xlsx]Sheet1'!$J$12:$J$14</c:f>
              <c:numCache>
                <c:formatCode>0.00%</c:formatCode>
                <c:ptCount val="3"/>
                <c:pt idx="0">
                  <c:v>0.74</c:v>
                </c:pt>
                <c:pt idx="1">
                  <c:v>0.24</c:v>
                </c:pt>
                <c:pt idx="2">
                  <c:v>0.02</c:v>
                </c:pt>
              </c:numCache>
            </c:numRef>
          </c:val>
          <c:extLst>
            <c:ext xmlns:c16="http://schemas.microsoft.com/office/drawing/2014/chart" uri="{C3380CC4-5D6E-409C-BE32-E72D297353CC}">
              <c16:uniqueId val="{00000006-1E13-4250-86A4-048596B302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2716690695353222"/>
          <c:y val="0.87470097211284004"/>
          <c:w val="0.74003238327603416"/>
          <c:h val="9.48518256134491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orbel" panose="020B0503020204020204" pitchFamily="34" charset="0"/>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C3907A-25B6-4FD9-EF06-E7E0DD5BFE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28A0571-33EE-4C51-C463-814041AC3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C51719-35DC-4C24-B041-A56C718ADCC6}" type="datetimeFigureOut">
              <a:rPr lang="en-GB" smtClean="0"/>
              <a:t>08/11/2023</a:t>
            </a:fld>
            <a:endParaRPr lang="en-GB"/>
          </a:p>
        </p:txBody>
      </p:sp>
      <p:sp>
        <p:nvSpPr>
          <p:cNvPr id="4" name="Footer Placeholder 3">
            <a:extLst>
              <a:ext uri="{FF2B5EF4-FFF2-40B4-BE49-F238E27FC236}">
                <a16:creationId xmlns:a16="http://schemas.microsoft.com/office/drawing/2014/main" id="{B4D0D392-81AC-64BD-75B1-0C73ED973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53CB3D2-51C9-759B-DF0F-5BA58096D7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17FB7-A33B-4D7B-98E4-A2F5A1328884}" type="slidenum">
              <a:rPr lang="en-GB" smtClean="0"/>
              <a:t>‹#›</a:t>
            </a:fld>
            <a:endParaRPr lang="en-GB"/>
          </a:p>
        </p:txBody>
      </p:sp>
    </p:spTree>
    <p:extLst>
      <p:ext uri="{BB962C8B-B14F-4D97-AF65-F5344CB8AC3E}">
        <p14:creationId xmlns:p14="http://schemas.microsoft.com/office/powerpoint/2010/main" val="2783516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0075F-AB9C-4E56-9C7F-F56E79707CF3}"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647E0-AD9A-4FD3-AB18-2B7E88B518C1}" type="slidenum">
              <a:rPr lang="en-GB" smtClean="0"/>
              <a:t>‹#›</a:t>
            </a:fld>
            <a:endParaRPr lang="en-GB"/>
          </a:p>
        </p:txBody>
      </p:sp>
    </p:spTree>
    <p:extLst>
      <p:ext uri="{BB962C8B-B14F-4D97-AF65-F5344CB8AC3E}">
        <p14:creationId xmlns:p14="http://schemas.microsoft.com/office/powerpoint/2010/main" val="19276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8e7d4e33d2_2_167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8" name="Google Shape;1768;g8e7d4e33d2_2_1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18E647E0-AD9A-4FD3-AB18-2B7E88B518C1}" type="slidenum">
              <a:rPr lang="en-GB" smtClean="0"/>
              <a:t>16</a:t>
            </a:fld>
            <a:endParaRPr lang="en-GB"/>
          </a:p>
        </p:txBody>
      </p:sp>
    </p:spTree>
    <p:extLst>
      <p:ext uri="{BB962C8B-B14F-4D97-AF65-F5344CB8AC3E}">
        <p14:creationId xmlns:p14="http://schemas.microsoft.com/office/powerpoint/2010/main" val="3700523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Custom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9ADB8C-109C-74E6-E5B1-F02523AFB9F1}"/>
              </a:ext>
            </a:extLst>
          </p:cNvPr>
          <p:cNvSpPr/>
          <p:nvPr userDrawn="1"/>
        </p:nvSpPr>
        <p:spPr>
          <a:xfrm>
            <a:off x="7181850" y="6334481"/>
            <a:ext cx="3267075" cy="23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ate Placeholder 3">
            <a:extLst>
              <a:ext uri="{FF2B5EF4-FFF2-40B4-BE49-F238E27FC236}">
                <a16:creationId xmlns:a16="http://schemas.microsoft.com/office/drawing/2014/main" id="{2C833D4C-FB24-4FC8-A24D-12550C499B39}"/>
              </a:ext>
            </a:extLst>
          </p:cNvPr>
          <p:cNvSpPr>
            <a:spLocks noGrp="1"/>
          </p:cNvSpPr>
          <p:nvPr>
            <p:ph type="dt" sz="half" idx="10"/>
          </p:nvPr>
        </p:nvSpPr>
        <p:spPr>
          <a:xfrm>
            <a:off x="8326732" y="6386890"/>
            <a:ext cx="2743200" cy="365125"/>
          </a:xfrm>
          <a:prstGeom prst="rect">
            <a:avLst/>
          </a:prstGeom>
        </p:spPr>
        <p:txBody>
          <a:bodyPr/>
          <a:lstStyle/>
          <a:p>
            <a:fld id="{7E5E094D-F107-4685-8B91-5C07DA1BA39D}" type="datetime1">
              <a:rPr lang="en-GB" smtClean="0"/>
              <a:t>08/11/2023</a:t>
            </a:fld>
            <a:endParaRPr lang="en-GB"/>
          </a:p>
        </p:txBody>
      </p:sp>
      <p:sp>
        <p:nvSpPr>
          <p:cNvPr id="39" name="Title 1">
            <a:extLst>
              <a:ext uri="{FF2B5EF4-FFF2-40B4-BE49-F238E27FC236}">
                <a16:creationId xmlns:a16="http://schemas.microsoft.com/office/drawing/2014/main" id="{8F43D102-753C-45CC-B7AD-47B2A50F2F0E}"/>
              </a:ext>
            </a:extLst>
          </p:cNvPr>
          <p:cNvSpPr>
            <a:spLocks noGrp="1"/>
          </p:cNvSpPr>
          <p:nvPr>
            <p:ph type="ctrTitle"/>
          </p:nvPr>
        </p:nvSpPr>
        <p:spPr>
          <a:xfrm>
            <a:off x="738820" y="2067597"/>
            <a:ext cx="5589409" cy="1508125"/>
          </a:xfrm>
        </p:spPr>
        <p:txBody>
          <a:bodyPr anchor="b">
            <a:normAutofit/>
          </a:bodyPr>
          <a:lstStyle>
            <a:lvl1pPr algn="l">
              <a:defRPr sz="4400" b="1"/>
            </a:lvl1pPr>
          </a:lstStyle>
          <a:p>
            <a:r>
              <a:rPr lang="en-US" dirty="0"/>
              <a:t>Click to edit Master title style</a:t>
            </a:r>
            <a:endParaRPr lang="en-GB" dirty="0"/>
          </a:p>
        </p:txBody>
      </p:sp>
      <p:sp>
        <p:nvSpPr>
          <p:cNvPr id="40" name="Subtitle 2">
            <a:extLst>
              <a:ext uri="{FF2B5EF4-FFF2-40B4-BE49-F238E27FC236}">
                <a16:creationId xmlns:a16="http://schemas.microsoft.com/office/drawing/2014/main" id="{E9189DD2-20CA-4323-9775-30FA3AAAE916}"/>
              </a:ext>
            </a:extLst>
          </p:cNvPr>
          <p:cNvSpPr>
            <a:spLocks noGrp="1"/>
          </p:cNvSpPr>
          <p:nvPr>
            <p:ph type="subTitle" idx="1"/>
          </p:nvPr>
        </p:nvSpPr>
        <p:spPr>
          <a:xfrm>
            <a:off x="747241" y="3888656"/>
            <a:ext cx="4667140" cy="103759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43" name="Straight Connector 42">
            <a:extLst>
              <a:ext uri="{FF2B5EF4-FFF2-40B4-BE49-F238E27FC236}">
                <a16:creationId xmlns:a16="http://schemas.microsoft.com/office/drawing/2014/main" id="{CE2A406E-0C57-4A3A-8A7F-7F99F47DE86F}"/>
              </a:ext>
            </a:extLst>
          </p:cNvPr>
          <p:cNvCxnSpPr/>
          <p:nvPr userDrawn="1"/>
        </p:nvCxnSpPr>
        <p:spPr>
          <a:xfrm>
            <a:off x="738820" y="3706980"/>
            <a:ext cx="607502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AEAFF7-134D-4C30-A1BE-C83623779DF3}"/>
              </a:ext>
            </a:extLst>
          </p:cNvPr>
          <p:cNvSpPr/>
          <p:nvPr userDrawn="1"/>
        </p:nvSpPr>
        <p:spPr>
          <a:xfrm>
            <a:off x="101600" y="127000"/>
            <a:ext cx="1913467" cy="663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9ECAD1D-A262-4AEB-B6DB-F1A38DF1FEA2}"/>
              </a:ext>
            </a:extLst>
          </p:cNvPr>
          <p:cNvSpPr/>
          <p:nvPr userDrawn="1"/>
        </p:nvSpPr>
        <p:spPr>
          <a:xfrm>
            <a:off x="466542" y="6112933"/>
            <a:ext cx="4427191" cy="584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B2B9AC-FE56-4040-A279-CE0290404FF6}"/>
              </a:ext>
            </a:extLst>
          </p:cNvPr>
          <p:cNvSpPr txBox="1"/>
          <p:nvPr userDrawn="1"/>
        </p:nvSpPr>
        <p:spPr>
          <a:xfrm>
            <a:off x="673350" y="6029473"/>
            <a:ext cx="6140498" cy="438582"/>
          </a:xfrm>
          <a:prstGeom prst="rect">
            <a:avLst/>
          </a:prstGeom>
          <a:noFill/>
        </p:spPr>
        <p:txBody>
          <a:bodyPr wrap="square" rtlCol="0">
            <a:spAutoFit/>
          </a:bodyPr>
          <a:lstStyle/>
          <a:p>
            <a:pPr algn="l"/>
            <a:r>
              <a:rPr lang="en-US" sz="1200" b="1" dirty="0">
                <a:solidFill>
                  <a:srgbClr val="F53900"/>
                </a:solidFill>
              </a:rPr>
              <a:t>©2023 Norrenberger</a:t>
            </a:r>
          </a:p>
          <a:p>
            <a:pPr algn="l"/>
            <a:r>
              <a:rPr lang="en-US" sz="1050" b="0" dirty="0">
                <a:solidFill>
                  <a:schemeClr val="bg2">
                    <a:lumMod val="25000"/>
                  </a:schemeClr>
                </a:solidFill>
              </a:rPr>
              <a:t>Norrenberger is authorized, regulated and licensed by the Securities and Exchange Commission (SEC)</a:t>
            </a:r>
          </a:p>
        </p:txBody>
      </p:sp>
      <p:sp>
        <p:nvSpPr>
          <p:cNvPr id="5" name="Google Shape;1138;p59">
            <a:extLst>
              <a:ext uri="{FF2B5EF4-FFF2-40B4-BE49-F238E27FC236}">
                <a16:creationId xmlns:a16="http://schemas.microsoft.com/office/drawing/2014/main" id="{4F2030E8-971C-4C80-AC8B-00F70F39121E}"/>
              </a:ext>
            </a:extLst>
          </p:cNvPr>
          <p:cNvSpPr txBox="1"/>
          <p:nvPr userDrawn="1"/>
        </p:nvSpPr>
        <p:spPr>
          <a:xfrm>
            <a:off x="684923" y="6384594"/>
            <a:ext cx="4603768" cy="307341"/>
          </a:xfrm>
          <a:prstGeom prst="rect">
            <a:avLst/>
          </a:prstGeom>
          <a:noFill/>
          <a:ln>
            <a:noFill/>
          </a:ln>
        </p:spPr>
        <p:txBody>
          <a:bodyPr spcFirstLastPara="1" wrap="square" lIns="45700" tIns="45700" rIns="45700" bIns="45700" anchor="t" anchorCtr="0">
            <a:noAutofit/>
          </a:bodyPr>
          <a:lstStyle/>
          <a:p>
            <a:r>
              <a:rPr lang="en-GB" sz="1050" i="1" dirty="0">
                <a:solidFill>
                  <a:schemeClr val="accent3"/>
                </a:solidFill>
                <a:ea typeface="Calibri" panose="020F0502020204030204" pitchFamily="34" charset="0"/>
              </a:rPr>
              <a:t>*Strictly private and confidential, for discussion purposes only</a:t>
            </a:r>
            <a:endParaRPr lang="en-GB" sz="700" i="1" dirty="0">
              <a:solidFill>
                <a:schemeClr val="accent3"/>
              </a:solidFill>
            </a:endParaRPr>
          </a:p>
        </p:txBody>
      </p:sp>
      <p:pic>
        <p:nvPicPr>
          <p:cNvPr id="7" name="Picture 6" descr="A picture containing text&#10;&#10;Description automatically generated">
            <a:extLst>
              <a:ext uri="{FF2B5EF4-FFF2-40B4-BE49-F238E27FC236}">
                <a16:creationId xmlns:a16="http://schemas.microsoft.com/office/drawing/2014/main" id="{505870E1-0A1D-6892-26E6-C2A6F1EA6E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22" r="5384" b="8448"/>
          <a:stretch/>
        </p:blipFill>
        <p:spPr>
          <a:xfrm>
            <a:off x="6328229" y="0"/>
            <a:ext cx="5863771" cy="6840977"/>
          </a:xfrm>
          <a:prstGeom prst="rect">
            <a:avLst/>
          </a:prstGeom>
        </p:spPr>
      </p:pic>
      <p:pic>
        <p:nvPicPr>
          <p:cNvPr id="8" name="Picture 7" descr="A picture containing text, font, logo, screenshot&#10;&#10;Description automatically generated">
            <a:extLst>
              <a:ext uri="{FF2B5EF4-FFF2-40B4-BE49-F238E27FC236}">
                <a16:creationId xmlns:a16="http://schemas.microsoft.com/office/drawing/2014/main" id="{01770046-A59A-4AE8-E8AF-D658A03CB2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542" y="303865"/>
            <a:ext cx="1913467" cy="577271"/>
          </a:xfrm>
          <a:prstGeom prst="rect">
            <a:avLst/>
          </a:prstGeom>
        </p:spPr>
      </p:pic>
    </p:spTree>
    <p:extLst>
      <p:ext uri="{BB962C8B-B14F-4D97-AF65-F5344CB8AC3E}">
        <p14:creationId xmlns:p14="http://schemas.microsoft.com/office/powerpoint/2010/main" val="425621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064373" y="6322829"/>
            <a:ext cx="4261404" cy="365125"/>
          </a:xfrm>
          <a:prstGeom prst="rect">
            <a:avLst/>
          </a:prstGeom>
        </p:spPr>
        <p:txBody>
          <a:bodyPr/>
          <a:lstStyle/>
          <a:p>
            <a:fld id="{F754549F-2ACB-4136-ACFE-F949F5BB6851}" type="datetime1">
              <a:rPr lang="en-GB" smtClean="0"/>
              <a:t>08/11/2023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10491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906011"/>
            <a:ext cx="10722069" cy="5270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8F9C519F-9319-4783-9279-215D1F7B8E31}" type="datetime1">
              <a:rPr lang="en-GB" smtClean="0"/>
              <a:t>08/11/2023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
        <p:nvSpPr>
          <p:cNvPr id="7" name="Rectangle 6"/>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1827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4007"/>
            <a:ext cx="2628900" cy="557295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4007"/>
            <a:ext cx="7734300" cy="5572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037DDA69-1209-4522-B28C-1887E6A4D2F8}" type="datetime1">
              <a:rPr lang="en-GB" smtClean="0"/>
              <a:t>08/11/2023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109230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CE082DE-8E2A-4186-9421-9D2318CE722A}" type="slidenum">
              <a:rPr lang="en-GB" smtClean="0"/>
              <a:t>‹#›</a:t>
            </a:fld>
            <a:endParaRPr lang="en-GB" dirty="0"/>
          </a:p>
        </p:txBody>
      </p:sp>
      <p:sp>
        <p:nvSpPr>
          <p:cNvPr id="5" name="Rectangle 4"/>
          <p:cNvSpPr/>
          <p:nvPr userDrawn="1"/>
        </p:nvSpPr>
        <p:spPr>
          <a:xfrm>
            <a:off x="4060026" y="3008885"/>
            <a:ext cx="4071949" cy="840230"/>
          </a:xfrm>
          <a:prstGeom prst="rect">
            <a:avLst/>
          </a:prstGeom>
          <a:noFill/>
        </p:spPr>
        <p:txBody>
          <a:bodyPr wrap="none" lIns="91440" tIns="45720" rIns="91440" bIns="45720">
            <a:spAutoFit/>
          </a:bodyPr>
          <a:lstStyle/>
          <a:p>
            <a:pPr marL="0" lvl="0" indent="0" algn="ctr" rtl="0">
              <a:lnSpc>
                <a:spcPct val="90000"/>
              </a:lnSpc>
              <a:spcBef>
                <a:spcPts val="0"/>
              </a:spcBef>
              <a:spcAft>
                <a:spcPts val="0"/>
              </a:spcAft>
              <a:buNone/>
            </a:pPr>
            <a:r>
              <a:rPr lang="en-GB" sz="5400" b="1" dirty="0">
                <a:solidFill>
                  <a:schemeClr val="accent6"/>
                </a:solidFill>
                <a:latin typeface="+mj-lt"/>
                <a:ea typeface="Proxima Nova"/>
                <a:cs typeface="Proxima Nova"/>
                <a:sym typeface="Proxima Nova"/>
              </a:rPr>
              <a:t>Questions?</a:t>
            </a:r>
          </a:p>
        </p:txBody>
      </p:sp>
      <p:sp>
        <p:nvSpPr>
          <p:cNvPr id="2" name="Rectangle 1"/>
          <p:cNvSpPr/>
          <p:nvPr userDrawn="1"/>
        </p:nvSpPr>
        <p:spPr>
          <a:xfrm>
            <a:off x="54528" y="42436"/>
            <a:ext cx="2554448" cy="6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a:spLocks noGrp="1"/>
          </p:cNvSpPr>
          <p:nvPr>
            <p:ph type="title" hasCustomPrompt="1"/>
          </p:nvPr>
        </p:nvSpPr>
        <p:spPr>
          <a:xfrm>
            <a:off x="2004967" y="199080"/>
            <a:ext cx="10003872" cy="379756"/>
          </a:xfrm>
        </p:spPr>
        <p:txBody>
          <a:bodyPr>
            <a:normAutofit/>
          </a:bodyPr>
          <a:lstStyle>
            <a:lvl1pPr algn="r">
              <a:defRPr sz="2800">
                <a:solidFill>
                  <a:schemeClr val="bg1"/>
                </a:solidFill>
              </a:defRPr>
            </a:lvl1pPr>
          </a:lstStyle>
          <a:p>
            <a:r>
              <a:rPr lang="en-US" dirty="0"/>
              <a:t>Thank You!</a:t>
            </a:r>
            <a:endParaRPr lang="en-GB" dirty="0"/>
          </a:p>
        </p:txBody>
      </p:sp>
      <p:pic>
        <p:nvPicPr>
          <p:cNvPr id="9" name="Picture 8">
            <a:extLst>
              <a:ext uri="{FF2B5EF4-FFF2-40B4-BE49-F238E27FC236}">
                <a16:creationId xmlns:a16="http://schemas.microsoft.com/office/drawing/2014/main" id="{EA13381B-B535-496C-8E9A-A4ED345A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12" y="94585"/>
            <a:ext cx="1723987" cy="472633"/>
          </a:xfrm>
          <a:prstGeom prst="rect">
            <a:avLst/>
          </a:prstGeom>
        </p:spPr>
      </p:pic>
    </p:spTree>
    <p:extLst>
      <p:ext uri="{BB962C8B-B14F-4D97-AF65-F5344CB8AC3E}">
        <p14:creationId xmlns:p14="http://schemas.microsoft.com/office/powerpoint/2010/main" val="50065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E6D4356-4594-FABD-6E30-2BDE72F1F8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80"/>
          <a:stretch/>
        </p:blipFill>
        <p:spPr>
          <a:xfrm>
            <a:off x="-459" y="3577212"/>
            <a:ext cx="12192000" cy="3280788"/>
          </a:xfrm>
          <a:prstGeom prst="rect">
            <a:avLst/>
          </a:prstGeom>
        </p:spPr>
      </p:pic>
      <p:grpSp>
        <p:nvGrpSpPr>
          <p:cNvPr id="11" name="Google Shape;1116;p59"/>
          <p:cNvGrpSpPr/>
          <p:nvPr userDrawn="1"/>
        </p:nvGrpSpPr>
        <p:grpSpPr>
          <a:xfrm flipH="1">
            <a:off x="-557302" y="4898254"/>
            <a:ext cx="3147482" cy="2809448"/>
            <a:chOff x="109184" y="-1"/>
            <a:chExt cx="3559583" cy="3177289"/>
          </a:xfrm>
        </p:grpSpPr>
        <p:grpSp>
          <p:nvGrpSpPr>
            <p:cNvPr id="12" name="Google Shape;1117;p59"/>
            <p:cNvGrpSpPr/>
            <p:nvPr/>
          </p:nvGrpSpPr>
          <p:grpSpPr>
            <a:xfrm>
              <a:off x="1467505" y="-1"/>
              <a:ext cx="2201261" cy="1713245"/>
              <a:chOff x="-1" y="-1"/>
              <a:chExt cx="2201259" cy="1713244"/>
            </a:xfrm>
          </p:grpSpPr>
          <p:sp>
            <p:nvSpPr>
              <p:cNvPr id="25" name="Google Shape;1118;p59"/>
              <p:cNvSpPr/>
              <p:nvPr/>
            </p:nvSpPr>
            <p:spPr>
              <a:xfrm rot="2700000">
                <a:off x="1086944" y="107455"/>
                <a:ext cx="518843" cy="518843"/>
              </a:xfrm>
              <a:custGeom>
                <a:avLst/>
                <a:gdLst/>
                <a:ahLst/>
                <a:cxnLst/>
                <a:rect l="l" t="t" r="r" b="b"/>
                <a:pathLst>
                  <a:path w="21600" h="21600" extrusionOk="0">
                    <a:moveTo>
                      <a:pt x="21600" y="10800"/>
                    </a:moveTo>
                    <a:lnTo>
                      <a:pt x="21396" y="13042"/>
                    </a:lnTo>
                    <a:lnTo>
                      <a:pt x="20785" y="15079"/>
                    </a:lnTo>
                    <a:lnTo>
                      <a:pt x="19766" y="16913"/>
                    </a:lnTo>
                    <a:lnTo>
                      <a:pt x="18340" y="18340"/>
                    </a:lnTo>
                    <a:lnTo>
                      <a:pt x="16709" y="19766"/>
                    </a:lnTo>
                    <a:lnTo>
                      <a:pt x="14875" y="20785"/>
                    </a:lnTo>
                    <a:lnTo>
                      <a:pt x="12838" y="21396"/>
                    </a:lnTo>
                    <a:lnTo>
                      <a:pt x="10800" y="21600"/>
                    </a:lnTo>
                    <a:lnTo>
                      <a:pt x="8558" y="21396"/>
                    </a:lnTo>
                    <a:lnTo>
                      <a:pt x="6521" y="20785"/>
                    </a:lnTo>
                    <a:lnTo>
                      <a:pt x="4687" y="19766"/>
                    </a:lnTo>
                    <a:lnTo>
                      <a:pt x="3057" y="18340"/>
                    </a:lnTo>
                    <a:lnTo>
                      <a:pt x="1834" y="16913"/>
                    </a:lnTo>
                    <a:lnTo>
                      <a:pt x="815" y="15079"/>
                    </a:lnTo>
                    <a:lnTo>
                      <a:pt x="204" y="13042"/>
                    </a:lnTo>
                    <a:lnTo>
                      <a:pt x="0" y="10800"/>
                    </a:lnTo>
                    <a:lnTo>
                      <a:pt x="204" y="8558"/>
                    </a:lnTo>
                    <a:lnTo>
                      <a:pt x="815" y="6521"/>
                    </a:lnTo>
                    <a:lnTo>
                      <a:pt x="1834" y="4687"/>
                    </a:lnTo>
                    <a:lnTo>
                      <a:pt x="3057" y="3057"/>
                    </a:lnTo>
                    <a:lnTo>
                      <a:pt x="4687" y="1834"/>
                    </a:lnTo>
                    <a:lnTo>
                      <a:pt x="6521" y="815"/>
                    </a:lnTo>
                    <a:lnTo>
                      <a:pt x="8558" y="204"/>
                    </a:lnTo>
                    <a:lnTo>
                      <a:pt x="10800" y="0"/>
                    </a:lnTo>
                    <a:lnTo>
                      <a:pt x="12838" y="204"/>
                    </a:lnTo>
                    <a:lnTo>
                      <a:pt x="14875" y="815"/>
                    </a:lnTo>
                    <a:lnTo>
                      <a:pt x="16709" y="1834"/>
                    </a:lnTo>
                    <a:lnTo>
                      <a:pt x="18340"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1119;p59"/>
              <p:cNvSpPr/>
              <p:nvPr/>
            </p:nvSpPr>
            <p:spPr>
              <a:xfrm rot="2700000">
                <a:off x="1574959" y="595470"/>
                <a:ext cx="518843" cy="518843"/>
              </a:xfrm>
              <a:custGeom>
                <a:avLst/>
                <a:gdLst/>
                <a:ahLst/>
                <a:cxnLst/>
                <a:rect l="l" t="t" r="r" b="b"/>
                <a:pathLst>
                  <a:path w="21600" h="21600" extrusionOk="0">
                    <a:moveTo>
                      <a:pt x="21600" y="10800"/>
                    </a:moveTo>
                    <a:lnTo>
                      <a:pt x="21396" y="13042"/>
                    </a:lnTo>
                    <a:lnTo>
                      <a:pt x="20785" y="15079"/>
                    </a:lnTo>
                    <a:lnTo>
                      <a:pt x="19766" y="16913"/>
                    </a:lnTo>
                    <a:lnTo>
                      <a:pt x="18543" y="18340"/>
                    </a:lnTo>
                    <a:lnTo>
                      <a:pt x="16913" y="19766"/>
                    </a:lnTo>
                    <a:lnTo>
                      <a:pt x="15079" y="20785"/>
                    </a:lnTo>
                    <a:lnTo>
                      <a:pt x="13042" y="21396"/>
                    </a:lnTo>
                    <a:lnTo>
                      <a:pt x="10800" y="21600"/>
                    </a:lnTo>
                    <a:lnTo>
                      <a:pt x="8558" y="21396"/>
                    </a:lnTo>
                    <a:lnTo>
                      <a:pt x="6521" y="20785"/>
                    </a:lnTo>
                    <a:lnTo>
                      <a:pt x="4687" y="19766"/>
                    </a:lnTo>
                    <a:lnTo>
                      <a:pt x="1834" y="16913"/>
                    </a:lnTo>
                    <a:lnTo>
                      <a:pt x="815" y="15079"/>
                    </a:lnTo>
                    <a:lnTo>
                      <a:pt x="204" y="13042"/>
                    </a:lnTo>
                    <a:lnTo>
                      <a:pt x="0" y="10800"/>
                    </a:lnTo>
                    <a:lnTo>
                      <a:pt x="204" y="8558"/>
                    </a:lnTo>
                    <a:lnTo>
                      <a:pt x="815" y="6521"/>
                    </a:lnTo>
                    <a:lnTo>
                      <a:pt x="1834" y="4687"/>
                    </a:lnTo>
                    <a:lnTo>
                      <a:pt x="3260" y="3057"/>
                    </a:lnTo>
                    <a:lnTo>
                      <a:pt x="4687" y="1834"/>
                    </a:lnTo>
                    <a:lnTo>
                      <a:pt x="6521" y="815"/>
                    </a:lnTo>
                    <a:lnTo>
                      <a:pt x="8558"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1120;p59"/>
              <p:cNvSpPr/>
              <p:nvPr/>
            </p:nvSpPr>
            <p:spPr>
              <a:xfrm rot="2700000">
                <a:off x="598930" y="595469"/>
                <a:ext cx="518843" cy="518843"/>
              </a:xfrm>
              <a:custGeom>
                <a:avLst/>
                <a:gdLst/>
                <a:ahLst/>
                <a:cxnLst/>
                <a:rect l="l" t="t" r="r" b="b"/>
                <a:pathLst>
                  <a:path w="21600" h="21600" extrusionOk="0">
                    <a:moveTo>
                      <a:pt x="21600" y="10800"/>
                    </a:moveTo>
                    <a:lnTo>
                      <a:pt x="21396" y="13042"/>
                    </a:lnTo>
                    <a:lnTo>
                      <a:pt x="20785" y="15079"/>
                    </a:lnTo>
                    <a:lnTo>
                      <a:pt x="19766" y="16913"/>
                    </a:lnTo>
                    <a:lnTo>
                      <a:pt x="18340" y="18543"/>
                    </a:lnTo>
                    <a:lnTo>
                      <a:pt x="16709" y="19766"/>
                    </a:lnTo>
                    <a:lnTo>
                      <a:pt x="14875" y="20785"/>
                    </a:lnTo>
                    <a:lnTo>
                      <a:pt x="12838" y="21396"/>
                    </a:lnTo>
                    <a:lnTo>
                      <a:pt x="10800" y="21600"/>
                    </a:lnTo>
                    <a:lnTo>
                      <a:pt x="8558" y="21396"/>
                    </a:lnTo>
                    <a:lnTo>
                      <a:pt x="6521" y="20785"/>
                    </a:lnTo>
                    <a:lnTo>
                      <a:pt x="4687" y="19766"/>
                    </a:lnTo>
                    <a:lnTo>
                      <a:pt x="3057" y="18543"/>
                    </a:lnTo>
                    <a:lnTo>
                      <a:pt x="1834" y="16913"/>
                    </a:lnTo>
                    <a:lnTo>
                      <a:pt x="815" y="15079"/>
                    </a:lnTo>
                    <a:lnTo>
                      <a:pt x="204" y="13042"/>
                    </a:lnTo>
                    <a:lnTo>
                      <a:pt x="0" y="10800"/>
                    </a:lnTo>
                    <a:lnTo>
                      <a:pt x="204" y="8762"/>
                    </a:lnTo>
                    <a:lnTo>
                      <a:pt x="815" y="6725"/>
                    </a:lnTo>
                    <a:lnTo>
                      <a:pt x="1834" y="4891"/>
                    </a:lnTo>
                    <a:lnTo>
                      <a:pt x="3057" y="3260"/>
                    </a:lnTo>
                    <a:lnTo>
                      <a:pt x="4687" y="1834"/>
                    </a:lnTo>
                    <a:lnTo>
                      <a:pt x="6521" y="815"/>
                    </a:lnTo>
                    <a:lnTo>
                      <a:pt x="8558" y="204"/>
                    </a:lnTo>
                    <a:lnTo>
                      <a:pt x="10800" y="0"/>
                    </a:lnTo>
                    <a:lnTo>
                      <a:pt x="12838" y="204"/>
                    </a:lnTo>
                    <a:lnTo>
                      <a:pt x="14875" y="815"/>
                    </a:lnTo>
                    <a:lnTo>
                      <a:pt x="16709" y="1834"/>
                    </a:lnTo>
                    <a:lnTo>
                      <a:pt x="18340"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1121;p59"/>
              <p:cNvSpPr/>
              <p:nvPr/>
            </p:nvSpPr>
            <p:spPr>
              <a:xfrm rot="2700000">
                <a:off x="1086944" y="1083484"/>
                <a:ext cx="518844" cy="518843"/>
              </a:xfrm>
              <a:custGeom>
                <a:avLst/>
                <a:gdLst/>
                <a:ahLst/>
                <a:cxnLst/>
                <a:rect l="l" t="t" r="r" b="b"/>
                <a:pathLst>
                  <a:path w="21600" h="21600" extrusionOk="0">
                    <a:moveTo>
                      <a:pt x="21600" y="10800"/>
                    </a:moveTo>
                    <a:lnTo>
                      <a:pt x="21396" y="13042"/>
                    </a:lnTo>
                    <a:lnTo>
                      <a:pt x="20785" y="15079"/>
                    </a:lnTo>
                    <a:lnTo>
                      <a:pt x="19766" y="16913"/>
                    </a:lnTo>
                    <a:lnTo>
                      <a:pt x="18543" y="18543"/>
                    </a:lnTo>
                    <a:lnTo>
                      <a:pt x="16913" y="19766"/>
                    </a:lnTo>
                    <a:lnTo>
                      <a:pt x="15079" y="20785"/>
                    </a:lnTo>
                    <a:lnTo>
                      <a:pt x="13042" y="21396"/>
                    </a:lnTo>
                    <a:lnTo>
                      <a:pt x="10800" y="21600"/>
                    </a:lnTo>
                    <a:lnTo>
                      <a:pt x="8558" y="21396"/>
                    </a:lnTo>
                    <a:lnTo>
                      <a:pt x="6521" y="20785"/>
                    </a:lnTo>
                    <a:lnTo>
                      <a:pt x="4687" y="19766"/>
                    </a:lnTo>
                    <a:lnTo>
                      <a:pt x="3260" y="18543"/>
                    </a:lnTo>
                    <a:lnTo>
                      <a:pt x="1834" y="16913"/>
                    </a:lnTo>
                    <a:lnTo>
                      <a:pt x="815" y="15079"/>
                    </a:lnTo>
                    <a:lnTo>
                      <a:pt x="204" y="13042"/>
                    </a:lnTo>
                    <a:lnTo>
                      <a:pt x="0" y="10800"/>
                    </a:lnTo>
                    <a:lnTo>
                      <a:pt x="204" y="8762"/>
                    </a:lnTo>
                    <a:lnTo>
                      <a:pt x="815" y="6725"/>
                    </a:lnTo>
                    <a:lnTo>
                      <a:pt x="1834" y="4891"/>
                    </a:lnTo>
                    <a:lnTo>
                      <a:pt x="3260" y="3260"/>
                    </a:lnTo>
                    <a:lnTo>
                      <a:pt x="4687" y="1834"/>
                    </a:lnTo>
                    <a:lnTo>
                      <a:pt x="6521" y="815"/>
                    </a:lnTo>
                    <a:lnTo>
                      <a:pt x="8558" y="204"/>
                    </a:lnTo>
                    <a:lnTo>
                      <a:pt x="10800" y="0"/>
                    </a:lnTo>
                    <a:lnTo>
                      <a:pt x="13042" y="204"/>
                    </a:lnTo>
                    <a:lnTo>
                      <a:pt x="15079" y="815"/>
                    </a:lnTo>
                    <a:lnTo>
                      <a:pt x="16913" y="1834"/>
                    </a:lnTo>
                    <a:lnTo>
                      <a:pt x="18543"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1122;p59"/>
              <p:cNvSpPr/>
              <p:nvPr/>
            </p:nvSpPr>
            <p:spPr>
              <a:xfrm rot="2700000">
                <a:off x="109185" y="1082767"/>
                <a:ext cx="518844" cy="523737"/>
              </a:xfrm>
              <a:custGeom>
                <a:avLst/>
                <a:gdLst/>
                <a:ahLst/>
                <a:cxnLst/>
                <a:rect l="l" t="t" r="r" b="b"/>
                <a:pathLst>
                  <a:path w="21600" h="21600" extrusionOk="0">
                    <a:moveTo>
                      <a:pt x="21600" y="10901"/>
                    </a:moveTo>
                    <a:lnTo>
                      <a:pt x="21396" y="12920"/>
                    </a:lnTo>
                    <a:lnTo>
                      <a:pt x="20785" y="14938"/>
                    </a:lnTo>
                    <a:lnTo>
                      <a:pt x="19766" y="16755"/>
                    </a:lnTo>
                    <a:lnTo>
                      <a:pt x="18340" y="18370"/>
                    </a:lnTo>
                    <a:lnTo>
                      <a:pt x="16709" y="19783"/>
                    </a:lnTo>
                    <a:lnTo>
                      <a:pt x="14875" y="20591"/>
                    </a:lnTo>
                    <a:lnTo>
                      <a:pt x="12838" y="21398"/>
                    </a:lnTo>
                    <a:lnTo>
                      <a:pt x="10800" y="21600"/>
                    </a:lnTo>
                    <a:lnTo>
                      <a:pt x="8558" y="21398"/>
                    </a:lnTo>
                    <a:lnTo>
                      <a:pt x="6521" y="20591"/>
                    </a:lnTo>
                    <a:lnTo>
                      <a:pt x="4687" y="19783"/>
                    </a:lnTo>
                    <a:lnTo>
                      <a:pt x="3057" y="18370"/>
                    </a:lnTo>
                    <a:lnTo>
                      <a:pt x="1834" y="16755"/>
                    </a:lnTo>
                    <a:lnTo>
                      <a:pt x="815" y="14938"/>
                    </a:lnTo>
                    <a:lnTo>
                      <a:pt x="204" y="12920"/>
                    </a:lnTo>
                    <a:lnTo>
                      <a:pt x="0" y="10901"/>
                    </a:lnTo>
                    <a:lnTo>
                      <a:pt x="204" y="8680"/>
                    </a:lnTo>
                    <a:lnTo>
                      <a:pt x="815" y="6662"/>
                    </a:lnTo>
                    <a:lnTo>
                      <a:pt x="1834" y="4845"/>
                    </a:lnTo>
                    <a:lnTo>
                      <a:pt x="3057" y="3230"/>
                    </a:lnTo>
                    <a:lnTo>
                      <a:pt x="4687" y="1817"/>
                    </a:lnTo>
                    <a:lnTo>
                      <a:pt x="6521" y="1009"/>
                    </a:lnTo>
                    <a:lnTo>
                      <a:pt x="8558" y="404"/>
                    </a:lnTo>
                    <a:lnTo>
                      <a:pt x="10800" y="0"/>
                    </a:lnTo>
                    <a:lnTo>
                      <a:pt x="12838" y="404"/>
                    </a:lnTo>
                    <a:lnTo>
                      <a:pt x="14875" y="1009"/>
                    </a:lnTo>
                    <a:lnTo>
                      <a:pt x="16709" y="1817"/>
                    </a:lnTo>
                    <a:lnTo>
                      <a:pt x="18340"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3" name="Google Shape;1123;p59"/>
            <p:cNvGrpSpPr/>
            <p:nvPr/>
          </p:nvGrpSpPr>
          <p:grpSpPr>
            <a:xfrm>
              <a:off x="109184" y="1082767"/>
              <a:ext cx="1496605" cy="1499051"/>
              <a:chOff x="109185" y="598213"/>
              <a:chExt cx="1496603" cy="1499050"/>
            </a:xfrm>
          </p:grpSpPr>
          <p:sp>
            <p:nvSpPr>
              <p:cNvPr id="21" name="Google Shape;1125;p59"/>
              <p:cNvSpPr/>
              <p:nvPr/>
            </p:nvSpPr>
            <p:spPr>
              <a:xfrm rot="2700000">
                <a:off x="594752" y="600660"/>
                <a:ext cx="523738" cy="518843"/>
              </a:xfrm>
              <a:custGeom>
                <a:avLst/>
                <a:gdLst/>
                <a:ahLst/>
                <a:cxnLst/>
                <a:rect l="l" t="t" r="r" b="b"/>
                <a:pathLst>
                  <a:path w="21600" h="21600" extrusionOk="0">
                    <a:moveTo>
                      <a:pt x="21600" y="10800"/>
                    </a:moveTo>
                    <a:lnTo>
                      <a:pt x="21196" y="13042"/>
                    </a:lnTo>
                    <a:lnTo>
                      <a:pt x="20591" y="14875"/>
                    </a:lnTo>
                    <a:lnTo>
                      <a:pt x="19783" y="16709"/>
                    </a:lnTo>
                    <a:lnTo>
                      <a:pt x="18370" y="18340"/>
                    </a:lnTo>
                    <a:lnTo>
                      <a:pt x="16755" y="19766"/>
                    </a:lnTo>
                    <a:lnTo>
                      <a:pt x="14938" y="20785"/>
                    </a:lnTo>
                    <a:lnTo>
                      <a:pt x="12920" y="21396"/>
                    </a:lnTo>
                    <a:lnTo>
                      <a:pt x="10699" y="21600"/>
                    </a:lnTo>
                    <a:lnTo>
                      <a:pt x="8680" y="21396"/>
                    </a:lnTo>
                    <a:lnTo>
                      <a:pt x="6662" y="20785"/>
                    </a:lnTo>
                    <a:lnTo>
                      <a:pt x="4845" y="19766"/>
                    </a:lnTo>
                    <a:lnTo>
                      <a:pt x="3230" y="18340"/>
                    </a:lnTo>
                    <a:lnTo>
                      <a:pt x="1817" y="16709"/>
                    </a:lnTo>
                    <a:lnTo>
                      <a:pt x="202" y="13042"/>
                    </a:lnTo>
                    <a:lnTo>
                      <a:pt x="0" y="10800"/>
                    </a:lnTo>
                    <a:lnTo>
                      <a:pt x="202" y="8558"/>
                    </a:lnTo>
                    <a:lnTo>
                      <a:pt x="1009" y="6521"/>
                    </a:lnTo>
                    <a:lnTo>
                      <a:pt x="1817" y="4687"/>
                    </a:lnTo>
                    <a:lnTo>
                      <a:pt x="3230" y="3057"/>
                    </a:lnTo>
                    <a:lnTo>
                      <a:pt x="4845" y="1834"/>
                    </a:lnTo>
                    <a:lnTo>
                      <a:pt x="6662" y="815"/>
                    </a:lnTo>
                    <a:lnTo>
                      <a:pt x="8680" y="204"/>
                    </a:lnTo>
                    <a:lnTo>
                      <a:pt x="10699" y="0"/>
                    </a:lnTo>
                    <a:lnTo>
                      <a:pt x="12920" y="204"/>
                    </a:lnTo>
                    <a:lnTo>
                      <a:pt x="14938" y="815"/>
                    </a:lnTo>
                    <a:lnTo>
                      <a:pt x="16755" y="1834"/>
                    </a:lnTo>
                    <a:lnTo>
                      <a:pt x="18370" y="3057"/>
                    </a:lnTo>
                    <a:lnTo>
                      <a:pt x="19783" y="4687"/>
                    </a:lnTo>
                    <a:lnTo>
                      <a:pt x="20591" y="6521"/>
                    </a:lnTo>
                    <a:lnTo>
                      <a:pt x="211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1126;p59"/>
              <p:cNvSpPr/>
              <p:nvPr/>
            </p:nvSpPr>
            <p:spPr>
              <a:xfrm rot="2700000">
                <a:off x="1086945" y="1090406"/>
                <a:ext cx="518843" cy="518843"/>
              </a:xfrm>
              <a:custGeom>
                <a:avLst/>
                <a:gdLst/>
                <a:ahLst/>
                <a:cxnLst/>
                <a:rect l="l" t="t" r="r" b="b"/>
                <a:pathLst>
                  <a:path w="21600" h="21600" extrusionOk="0">
                    <a:moveTo>
                      <a:pt x="21600" y="10800"/>
                    </a:moveTo>
                    <a:lnTo>
                      <a:pt x="21396" y="13042"/>
                    </a:lnTo>
                    <a:lnTo>
                      <a:pt x="20785" y="14875"/>
                    </a:lnTo>
                    <a:lnTo>
                      <a:pt x="19766" y="16709"/>
                    </a:lnTo>
                    <a:lnTo>
                      <a:pt x="18340" y="18340"/>
                    </a:lnTo>
                    <a:lnTo>
                      <a:pt x="16709" y="19766"/>
                    </a:lnTo>
                    <a:lnTo>
                      <a:pt x="14875" y="20785"/>
                    </a:lnTo>
                    <a:lnTo>
                      <a:pt x="12838" y="21396"/>
                    </a:lnTo>
                    <a:lnTo>
                      <a:pt x="10800" y="21600"/>
                    </a:lnTo>
                    <a:lnTo>
                      <a:pt x="8558" y="21396"/>
                    </a:lnTo>
                    <a:lnTo>
                      <a:pt x="6521" y="20785"/>
                    </a:lnTo>
                    <a:lnTo>
                      <a:pt x="4687" y="19766"/>
                    </a:lnTo>
                    <a:lnTo>
                      <a:pt x="3057" y="18340"/>
                    </a:lnTo>
                    <a:lnTo>
                      <a:pt x="1834" y="16709"/>
                    </a:lnTo>
                    <a:lnTo>
                      <a:pt x="815" y="14875"/>
                    </a:lnTo>
                    <a:lnTo>
                      <a:pt x="204" y="13042"/>
                    </a:lnTo>
                    <a:lnTo>
                      <a:pt x="0" y="10800"/>
                    </a:lnTo>
                    <a:lnTo>
                      <a:pt x="204" y="8558"/>
                    </a:lnTo>
                    <a:lnTo>
                      <a:pt x="815" y="6521"/>
                    </a:lnTo>
                    <a:lnTo>
                      <a:pt x="1834" y="4687"/>
                    </a:lnTo>
                    <a:lnTo>
                      <a:pt x="3057" y="3057"/>
                    </a:lnTo>
                    <a:lnTo>
                      <a:pt x="4687" y="1834"/>
                    </a:lnTo>
                    <a:lnTo>
                      <a:pt x="6521" y="815"/>
                    </a:lnTo>
                    <a:lnTo>
                      <a:pt x="8558" y="204"/>
                    </a:lnTo>
                    <a:lnTo>
                      <a:pt x="10800" y="0"/>
                    </a:lnTo>
                    <a:lnTo>
                      <a:pt x="12838" y="204"/>
                    </a:lnTo>
                    <a:lnTo>
                      <a:pt x="14875" y="815"/>
                    </a:lnTo>
                    <a:lnTo>
                      <a:pt x="16709" y="1834"/>
                    </a:lnTo>
                    <a:lnTo>
                      <a:pt x="18340"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1127;p59"/>
              <p:cNvSpPr/>
              <p:nvPr/>
            </p:nvSpPr>
            <p:spPr>
              <a:xfrm rot="2700000">
                <a:off x="106738" y="1088675"/>
                <a:ext cx="523738" cy="518843"/>
              </a:xfrm>
              <a:custGeom>
                <a:avLst/>
                <a:gdLst/>
                <a:ahLst/>
                <a:cxnLst/>
                <a:rect l="l" t="t" r="r" b="b"/>
                <a:pathLst>
                  <a:path w="21600" h="21600" extrusionOk="0">
                    <a:moveTo>
                      <a:pt x="21600" y="10800"/>
                    </a:moveTo>
                    <a:lnTo>
                      <a:pt x="21196" y="13042"/>
                    </a:lnTo>
                    <a:lnTo>
                      <a:pt x="20591" y="15079"/>
                    </a:lnTo>
                    <a:lnTo>
                      <a:pt x="19783" y="16913"/>
                    </a:lnTo>
                    <a:lnTo>
                      <a:pt x="18370" y="18543"/>
                    </a:lnTo>
                    <a:lnTo>
                      <a:pt x="16755" y="19766"/>
                    </a:lnTo>
                    <a:lnTo>
                      <a:pt x="14938" y="20785"/>
                    </a:lnTo>
                    <a:lnTo>
                      <a:pt x="12920" y="21396"/>
                    </a:lnTo>
                    <a:lnTo>
                      <a:pt x="10699" y="21600"/>
                    </a:lnTo>
                    <a:lnTo>
                      <a:pt x="8680" y="21396"/>
                    </a:lnTo>
                    <a:lnTo>
                      <a:pt x="6662" y="20785"/>
                    </a:lnTo>
                    <a:lnTo>
                      <a:pt x="4845" y="19766"/>
                    </a:lnTo>
                    <a:lnTo>
                      <a:pt x="3230" y="18543"/>
                    </a:lnTo>
                    <a:lnTo>
                      <a:pt x="1817" y="16913"/>
                    </a:lnTo>
                    <a:lnTo>
                      <a:pt x="1009" y="15079"/>
                    </a:lnTo>
                    <a:lnTo>
                      <a:pt x="202" y="13042"/>
                    </a:lnTo>
                    <a:lnTo>
                      <a:pt x="0" y="10800"/>
                    </a:lnTo>
                    <a:lnTo>
                      <a:pt x="202" y="8558"/>
                    </a:lnTo>
                    <a:lnTo>
                      <a:pt x="1009" y="6521"/>
                    </a:lnTo>
                    <a:lnTo>
                      <a:pt x="1817" y="4687"/>
                    </a:lnTo>
                    <a:lnTo>
                      <a:pt x="3230" y="3260"/>
                    </a:lnTo>
                    <a:lnTo>
                      <a:pt x="4845" y="1834"/>
                    </a:lnTo>
                    <a:lnTo>
                      <a:pt x="6662" y="815"/>
                    </a:lnTo>
                    <a:lnTo>
                      <a:pt x="8680" y="204"/>
                    </a:lnTo>
                    <a:lnTo>
                      <a:pt x="10699" y="0"/>
                    </a:lnTo>
                    <a:lnTo>
                      <a:pt x="12920" y="204"/>
                    </a:lnTo>
                    <a:lnTo>
                      <a:pt x="14938" y="815"/>
                    </a:lnTo>
                    <a:lnTo>
                      <a:pt x="16755" y="1834"/>
                    </a:lnTo>
                    <a:lnTo>
                      <a:pt x="18370" y="3260"/>
                    </a:lnTo>
                    <a:lnTo>
                      <a:pt x="19783" y="4687"/>
                    </a:lnTo>
                    <a:lnTo>
                      <a:pt x="20591" y="6521"/>
                    </a:lnTo>
                    <a:lnTo>
                      <a:pt x="211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1128;p59"/>
              <p:cNvSpPr/>
              <p:nvPr/>
            </p:nvSpPr>
            <p:spPr>
              <a:xfrm rot="2700000">
                <a:off x="598931" y="1578420"/>
                <a:ext cx="518843" cy="518843"/>
              </a:xfrm>
              <a:custGeom>
                <a:avLst/>
                <a:gdLst/>
                <a:ahLst/>
                <a:cxnLst/>
                <a:rect l="l" t="t" r="r" b="b"/>
                <a:pathLst>
                  <a:path w="21600" h="21600" extrusionOk="0">
                    <a:moveTo>
                      <a:pt x="21600" y="10800"/>
                    </a:moveTo>
                    <a:lnTo>
                      <a:pt x="21396" y="13042"/>
                    </a:lnTo>
                    <a:lnTo>
                      <a:pt x="20785" y="15079"/>
                    </a:lnTo>
                    <a:lnTo>
                      <a:pt x="19766" y="16913"/>
                    </a:lnTo>
                    <a:lnTo>
                      <a:pt x="18340" y="18543"/>
                    </a:lnTo>
                    <a:lnTo>
                      <a:pt x="16709" y="19766"/>
                    </a:lnTo>
                    <a:lnTo>
                      <a:pt x="14875" y="20785"/>
                    </a:lnTo>
                    <a:lnTo>
                      <a:pt x="12838" y="21396"/>
                    </a:lnTo>
                    <a:lnTo>
                      <a:pt x="10800" y="21600"/>
                    </a:lnTo>
                    <a:lnTo>
                      <a:pt x="8558" y="21396"/>
                    </a:lnTo>
                    <a:lnTo>
                      <a:pt x="6521" y="20785"/>
                    </a:lnTo>
                    <a:lnTo>
                      <a:pt x="4687" y="19766"/>
                    </a:lnTo>
                    <a:lnTo>
                      <a:pt x="3057" y="18543"/>
                    </a:lnTo>
                    <a:lnTo>
                      <a:pt x="1834" y="16913"/>
                    </a:lnTo>
                    <a:lnTo>
                      <a:pt x="815" y="15079"/>
                    </a:lnTo>
                    <a:lnTo>
                      <a:pt x="204" y="13042"/>
                    </a:lnTo>
                    <a:lnTo>
                      <a:pt x="0" y="10800"/>
                    </a:lnTo>
                    <a:lnTo>
                      <a:pt x="204" y="8558"/>
                    </a:lnTo>
                    <a:lnTo>
                      <a:pt x="815" y="6521"/>
                    </a:lnTo>
                    <a:lnTo>
                      <a:pt x="1834" y="4687"/>
                    </a:lnTo>
                    <a:lnTo>
                      <a:pt x="3057" y="3260"/>
                    </a:lnTo>
                    <a:lnTo>
                      <a:pt x="4687" y="1834"/>
                    </a:lnTo>
                    <a:lnTo>
                      <a:pt x="6521" y="815"/>
                    </a:lnTo>
                    <a:lnTo>
                      <a:pt x="8558" y="204"/>
                    </a:lnTo>
                    <a:lnTo>
                      <a:pt x="10800" y="0"/>
                    </a:lnTo>
                    <a:lnTo>
                      <a:pt x="12838" y="204"/>
                    </a:lnTo>
                    <a:lnTo>
                      <a:pt x="14875" y="815"/>
                    </a:lnTo>
                    <a:lnTo>
                      <a:pt x="16709" y="1834"/>
                    </a:lnTo>
                    <a:lnTo>
                      <a:pt x="18340" y="3260"/>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4" name="Google Shape;1129;p59"/>
            <p:cNvGrpSpPr/>
            <p:nvPr/>
          </p:nvGrpSpPr>
          <p:grpSpPr>
            <a:xfrm>
              <a:off x="1467506" y="1464042"/>
              <a:ext cx="2201261" cy="1713246"/>
              <a:chOff x="-1" y="0"/>
              <a:chExt cx="2201259" cy="1713244"/>
            </a:xfrm>
          </p:grpSpPr>
          <p:sp>
            <p:nvSpPr>
              <p:cNvPr id="15" name="Google Shape;1130;p59"/>
              <p:cNvSpPr/>
              <p:nvPr/>
            </p:nvSpPr>
            <p:spPr>
              <a:xfrm rot="2700000">
                <a:off x="1574959" y="107456"/>
                <a:ext cx="518843" cy="518843"/>
              </a:xfrm>
              <a:custGeom>
                <a:avLst/>
                <a:gdLst/>
                <a:ahLst/>
                <a:cxnLst/>
                <a:rect l="l" t="t" r="r" b="b"/>
                <a:pathLst>
                  <a:path w="21600" h="21600" extrusionOk="0">
                    <a:moveTo>
                      <a:pt x="21600" y="10800"/>
                    </a:moveTo>
                    <a:lnTo>
                      <a:pt x="21396" y="13042"/>
                    </a:lnTo>
                    <a:lnTo>
                      <a:pt x="20785" y="15079"/>
                    </a:lnTo>
                    <a:lnTo>
                      <a:pt x="19766" y="16913"/>
                    </a:lnTo>
                    <a:lnTo>
                      <a:pt x="18543" y="18543"/>
                    </a:lnTo>
                    <a:lnTo>
                      <a:pt x="16913" y="19766"/>
                    </a:lnTo>
                    <a:lnTo>
                      <a:pt x="15079" y="20785"/>
                    </a:lnTo>
                    <a:lnTo>
                      <a:pt x="13042" y="21396"/>
                    </a:lnTo>
                    <a:lnTo>
                      <a:pt x="10800" y="21600"/>
                    </a:lnTo>
                    <a:lnTo>
                      <a:pt x="8762" y="21396"/>
                    </a:lnTo>
                    <a:lnTo>
                      <a:pt x="6725" y="20785"/>
                    </a:lnTo>
                    <a:lnTo>
                      <a:pt x="4891" y="19766"/>
                    </a:lnTo>
                    <a:lnTo>
                      <a:pt x="3260" y="18543"/>
                    </a:lnTo>
                    <a:lnTo>
                      <a:pt x="1834" y="16913"/>
                    </a:lnTo>
                    <a:lnTo>
                      <a:pt x="815" y="15079"/>
                    </a:lnTo>
                    <a:lnTo>
                      <a:pt x="204" y="13042"/>
                    </a:lnTo>
                    <a:lnTo>
                      <a:pt x="0" y="10800"/>
                    </a:lnTo>
                    <a:lnTo>
                      <a:pt x="204" y="8762"/>
                    </a:lnTo>
                    <a:lnTo>
                      <a:pt x="815" y="6725"/>
                    </a:lnTo>
                    <a:lnTo>
                      <a:pt x="1834" y="4891"/>
                    </a:lnTo>
                    <a:lnTo>
                      <a:pt x="3260" y="3260"/>
                    </a:lnTo>
                    <a:lnTo>
                      <a:pt x="4891" y="1834"/>
                    </a:lnTo>
                    <a:lnTo>
                      <a:pt x="6725" y="815"/>
                    </a:lnTo>
                    <a:lnTo>
                      <a:pt x="8762" y="204"/>
                    </a:lnTo>
                    <a:lnTo>
                      <a:pt x="10800" y="0"/>
                    </a:lnTo>
                    <a:lnTo>
                      <a:pt x="13042" y="204"/>
                    </a:lnTo>
                    <a:lnTo>
                      <a:pt x="15079" y="815"/>
                    </a:lnTo>
                    <a:lnTo>
                      <a:pt x="16913" y="1834"/>
                    </a:lnTo>
                    <a:lnTo>
                      <a:pt x="18543"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1131;p59"/>
              <p:cNvSpPr/>
              <p:nvPr/>
            </p:nvSpPr>
            <p:spPr>
              <a:xfrm rot="2700000">
                <a:off x="597200" y="106739"/>
                <a:ext cx="518843" cy="523736"/>
              </a:xfrm>
              <a:custGeom>
                <a:avLst/>
                <a:gdLst/>
                <a:ahLst/>
                <a:cxnLst/>
                <a:rect l="l" t="t" r="r" b="b"/>
                <a:pathLst>
                  <a:path w="21600" h="21600" extrusionOk="0">
                    <a:moveTo>
                      <a:pt x="21600" y="10901"/>
                    </a:moveTo>
                    <a:lnTo>
                      <a:pt x="21396" y="12920"/>
                    </a:lnTo>
                    <a:lnTo>
                      <a:pt x="20785" y="14938"/>
                    </a:lnTo>
                    <a:lnTo>
                      <a:pt x="19766" y="16755"/>
                    </a:lnTo>
                    <a:lnTo>
                      <a:pt x="18543" y="18370"/>
                    </a:lnTo>
                    <a:lnTo>
                      <a:pt x="16913" y="19783"/>
                    </a:lnTo>
                    <a:lnTo>
                      <a:pt x="15079" y="20591"/>
                    </a:lnTo>
                    <a:lnTo>
                      <a:pt x="13042" y="21398"/>
                    </a:lnTo>
                    <a:lnTo>
                      <a:pt x="10800" y="21600"/>
                    </a:lnTo>
                    <a:lnTo>
                      <a:pt x="8558" y="21398"/>
                    </a:lnTo>
                    <a:lnTo>
                      <a:pt x="6521" y="20591"/>
                    </a:lnTo>
                    <a:lnTo>
                      <a:pt x="4687" y="19783"/>
                    </a:lnTo>
                    <a:lnTo>
                      <a:pt x="3260" y="18370"/>
                    </a:lnTo>
                    <a:lnTo>
                      <a:pt x="1834" y="16755"/>
                    </a:lnTo>
                    <a:lnTo>
                      <a:pt x="815" y="14938"/>
                    </a:lnTo>
                    <a:lnTo>
                      <a:pt x="204" y="12920"/>
                    </a:lnTo>
                    <a:lnTo>
                      <a:pt x="0" y="10901"/>
                    </a:lnTo>
                    <a:lnTo>
                      <a:pt x="204" y="8680"/>
                    </a:lnTo>
                    <a:lnTo>
                      <a:pt x="815" y="6662"/>
                    </a:lnTo>
                    <a:lnTo>
                      <a:pt x="1834" y="4845"/>
                    </a:lnTo>
                    <a:lnTo>
                      <a:pt x="3260" y="3230"/>
                    </a:lnTo>
                    <a:lnTo>
                      <a:pt x="4687" y="1817"/>
                    </a:lnTo>
                    <a:lnTo>
                      <a:pt x="6521" y="1009"/>
                    </a:lnTo>
                    <a:lnTo>
                      <a:pt x="8558" y="404"/>
                    </a:lnTo>
                    <a:lnTo>
                      <a:pt x="10800" y="0"/>
                    </a:lnTo>
                    <a:lnTo>
                      <a:pt x="13042" y="404"/>
                    </a:lnTo>
                    <a:lnTo>
                      <a:pt x="15079" y="1009"/>
                    </a:lnTo>
                    <a:lnTo>
                      <a:pt x="16913" y="1817"/>
                    </a:lnTo>
                    <a:lnTo>
                      <a:pt x="18543"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1132;p59"/>
              <p:cNvSpPr/>
              <p:nvPr/>
            </p:nvSpPr>
            <p:spPr>
              <a:xfrm rot="2700000">
                <a:off x="1085214" y="594753"/>
                <a:ext cx="518843" cy="523737"/>
              </a:xfrm>
              <a:custGeom>
                <a:avLst/>
                <a:gdLst/>
                <a:ahLst/>
                <a:cxnLst/>
                <a:rect l="l" t="t" r="r" b="b"/>
                <a:pathLst>
                  <a:path w="21600" h="21600" extrusionOk="0">
                    <a:moveTo>
                      <a:pt x="21600" y="10901"/>
                    </a:moveTo>
                    <a:lnTo>
                      <a:pt x="21396" y="12920"/>
                    </a:lnTo>
                    <a:lnTo>
                      <a:pt x="20785" y="14938"/>
                    </a:lnTo>
                    <a:lnTo>
                      <a:pt x="19766" y="16755"/>
                    </a:lnTo>
                    <a:lnTo>
                      <a:pt x="18543" y="18370"/>
                    </a:lnTo>
                    <a:lnTo>
                      <a:pt x="16913" y="19783"/>
                    </a:lnTo>
                    <a:lnTo>
                      <a:pt x="15079" y="20591"/>
                    </a:lnTo>
                    <a:lnTo>
                      <a:pt x="13042" y="21398"/>
                    </a:lnTo>
                    <a:lnTo>
                      <a:pt x="10800" y="21600"/>
                    </a:lnTo>
                    <a:lnTo>
                      <a:pt x="8762" y="21398"/>
                    </a:lnTo>
                    <a:lnTo>
                      <a:pt x="6725" y="20591"/>
                    </a:lnTo>
                    <a:lnTo>
                      <a:pt x="4891" y="19783"/>
                    </a:lnTo>
                    <a:lnTo>
                      <a:pt x="3260" y="18370"/>
                    </a:lnTo>
                    <a:lnTo>
                      <a:pt x="1834" y="16755"/>
                    </a:lnTo>
                    <a:lnTo>
                      <a:pt x="815" y="14938"/>
                    </a:lnTo>
                    <a:lnTo>
                      <a:pt x="204" y="12920"/>
                    </a:lnTo>
                    <a:lnTo>
                      <a:pt x="0" y="10901"/>
                    </a:lnTo>
                    <a:lnTo>
                      <a:pt x="204" y="8680"/>
                    </a:lnTo>
                    <a:lnTo>
                      <a:pt x="815" y="6662"/>
                    </a:lnTo>
                    <a:lnTo>
                      <a:pt x="1834" y="4845"/>
                    </a:lnTo>
                    <a:lnTo>
                      <a:pt x="3260" y="3230"/>
                    </a:lnTo>
                    <a:lnTo>
                      <a:pt x="4891" y="1817"/>
                    </a:lnTo>
                    <a:lnTo>
                      <a:pt x="6725" y="1009"/>
                    </a:lnTo>
                    <a:lnTo>
                      <a:pt x="8762" y="404"/>
                    </a:lnTo>
                    <a:lnTo>
                      <a:pt x="10800" y="0"/>
                    </a:lnTo>
                    <a:lnTo>
                      <a:pt x="13042" y="404"/>
                    </a:lnTo>
                    <a:lnTo>
                      <a:pt x="15079" y="1009"/>
                    </a:lnTo>
                    <a:lnTo>
                      <a:pt x="16913" y="1817"/>
                    </a:lnTo>
                    <a:lnTo>
                      <a:pt x="18543"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1133;p59"/>
              <p:cNvSpPr/>
              <p:nvPr/>
            </p:nvSpPr>
            <p:spPr>
              <a:xfrm rot="2700000">
                <a:off x="107455" y="598930"/>
                <a:ext cx="518843" cy="518843"/>
              </a:xfrm>
              <a:custGeom>
                <a:avLst/>
                <a:gdLst/>
                <a:ahLst/>
                <a:cxnLst/>
                <a:rect l="l" t="t" r="r" b="b"/>
                <a:pathLst>
                  <a:path w="21600" h="21600" extrusionOk="0">
                    <a:moveTo>
                      <a:pt x="21600" y="10800"/>
                    </a:moveTo>
                    <a:lnTo>
                      <a:pt x="21396" y="13042"/>
                    </a:lnTo>
                    <a:lnTo>
                      <a:pt x="20785" y="14875"/>
                    </a:lnTo>
                    <a:lnTo>
                      <a:pt x="19766" y="16709"/>
                    </a:lnTo>
                    <a:lnTo>
                      <a:pt x="18543" y="18340"/>
                    </a:lnTo>
                    <a:lnTo>
                      <a:pt x="16913" y="19766"/>
                    </a:lnTo>
                    <a:lnTo>
                      <a:pt x="15079" y="20785"/>
                    </a:lnTo>
                    <a:lnTo>
                      <a:pt x="13042" y="21396"/>
                    </a:lnTo>
                    <a:lnTo>
                      <a:pt x="10800" y="21600"/>
                    </a:lnTo>
                    <a:lnTo>
                      <a:pt x="8558" y="21396"/>
                    </a:lnTo>
                    <a:lnTo>
                      <a:pt x="6521" y="20785"/>
                    </a:lnTo>
                    <a:lnTo>
                      <a:pt x="4687" y="19766"/>
                    </a:lnTo>
                    <a:lnTo>
                      <a:pt x="3260" y="18340"/>
                    </a:lnTo>
                    <a:lnTo>
                      <a:pt x="1834" y="16709"/>
                    </a:lnTo>
                    <a:lnTo>
                      <a:pt x="815" y="14875"/>
                    </a:lnTo>
                    <a:lnTo>
                      <a:pt x="204" y="13042"/>
                    </a:lnTo>
                    <a:lnTo>
                      <a:pt x="0" y="10800"/>
                    </a:lnTo>
                    <a:lnTo>
                      <a:pt x="204" y="8558"/>
                    </a:lnTo>
                    <a:lnTo>
                      <a:pt x="815" y="6521"/>
                    </a:lnTo>
                    <a:lnTo>
                      <a:pt x="1834" y="4687"/>
                    </a:lnTo>
                    <a:lnTo>
                      <a:pt x="3260" y="3057"/>
                    </a:lnTo>
                    <a:lnTo>
                      <a:pt x="4687" y="1834"/>
                    </a:lnTo>
                    <a:lnTo>
                      <a:pt x="6521" y="815"/>
                    </a:lnTo>
                    <a:lnTo>
                      <a:pt x="8558"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134;p59"/>
              <p:cNvSpPr/>
              <p:nvPr/>
            </p:nvSpPr>
            <p:spPr>
              <a:xfrm rot="2700000">
                <a:off x="595470" y="1086945"/>
                <a:ext cx="518843" cy="518843"/>
              </a:xfrm>
              <a:custGeom>
                <a:avLst/>
                <a:gdLst/>
                <a:ahLst/>
                <a:cxnLst/>
                <a:rect l="l" t="t" r="r" b="b"/>
                <a:pathLst>
                  <a:path w="21600" h="21600" extrusionOk="0">
                    <a:moveTo>
                      <a:pt x="21600" y="10800"/>
                    </a:moveTo>
                    <a:lnTo>
                      <a:pt x="21396" y="13042"/>
                    </a:lnTo>
                    <a:lnTo>
                      <a:pt x="20785" y="14875"/>
                    </a:lnTo>
                    <a:lnTo>
                      <a:pt x="19766" y="16709"/>
                    </a:lnTo>
                    <a:lnTo>
                      <a:pt x="18543" y="18340"/>
                    </a:lnTo>
                    <a:lnTo>
                      <a:pt x="16913" y="19766"/>
                    </a:lnTo>
                    <a:lnTo>
                      <a:pt x="15079" y="20785"/>
                    </a:lnTo>
                    <a:lnTo>
                      <a:pt x="13042" y="21396"/>
                    </a:lnTo>
                    <a:lnTo>
                      <a:pt x="10800" y="21600"/>
                    </a:lnTo>
                    <a:lnTo>
                      <a:pt x="8762" y="21396"/>
                    </a:lnTo>
                    <a:lnTo>
                      <a:pt x="6725" y="20785"/>
                    </a:lnTo>
                    <a:lnTo>
                      <a:pt x="4891" y="19766"/>
                    </a:lnTo>
                    <a:lnTo>
                      <a:pt x="3260" y="18340"/>
                    </a:lnTo>
                    <a:lnTo>
                      <a:pt x="1834" y="16709"/>
                    </a:lnTo>
                    <a:lnTo>
                      <a:pt x="815" y="14875"/>
                    </a:lnTo>
                    <a:lnTo>
                      <a:pt x="204" y="13042"/>
                    </a:lnTo>
                    <a:lnTo>
                      <a:pt x="0" y="10800"/>
                    </a:lnTo>
                    <a:lnTo>
                      <a:pt x="204" y="8558"/>
                    </a:lnTo>
                    <a:lnTo>
                      <a:pt x="815" y="6521"/>
                    </a:lnTo>
                    <a:lnTo>
                      <a:pt x="1834" y="4687"/>
                    </a:lnTo>
                    <a:lnTo>
                      <a:pt x="3260" y="3057"/>
                    </a:lnTo>
                    <a:lnTo>
                      <a:pt x="4891" y="1834"/>
                    </a:lnTo>
                    <a:lnTo>
                      <a:pt x="6725" y="815"/>
                    </a:lnTo>
                    <a:lnTo>
                      <a:pt x="8762"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4" name="Slide Number Placeholder 3"/>
          <p:cNvSpPr>
            <a:spLocks noGrp="1"/>
          </p:cNvSpPr>
          <p:nvPr>
            <p:ph type="sldNum" sz="quarter" idx="11"/>
          </p:nvPr>
        </p:nvSpPr>
        <p:spPr/>
        <p:txBody>
          <a:bodyPr/>
          <a:lstStyle/>
          <a:p>
            <a:fld id="{ECE082DE-8E2A-4186-9421-9D2318CE722A}" type="slidenum">
              <a:rPr lang="en-GB" smtClean="0"/>
              <a:t>‹#›</a:t>
            </a:fld>
            <a:endParaRPr lang="en-GB" dirty="0"/>
          </a:p>
        </p:txBody>
      </p:sp>
      <p:sp>
        <p:nvSpPr>
          <p:cNvPr id="30" name="Google Shape;1135;p59"/>
          <p:cNvSpPr txBox="1"/>
          <p:nvPr userDrawn="1"/>
        </p:nvSpPr>
        <p:spPr>
          <a:xfrm>
            <a:off x="851039" y="3717378"/>
            <a:ext cx="2932402" cy="78994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4000"/>
              <a:buFont typeface="Open Sans"/>
              <a:buNone/>
            </a:pPr>
            <a:r>
              <a:rPr lang="en-US" sz="2400" b="1" i="0" u="none" strike="noStrike" cap="none" dirty="0">
                <a:solidFill>
                  <a:srgbClr val="FFFFFF"/>
                </a:solidFill>
                <a:latin typeface="+mj-lt"/>
                <a:ea typeface="Open Sans"/>
                <a:cs typeface="Open Sans"/>
                <a:sym typeface="Open Sans"/>
              </a:rPr>
              <a:t>Contact Us</a:t>
            </a:r>
            <a:endParaRPr sz="1100" dirty="0">
              <a:latin typeface="+mj-lt"/>
            </a:endParaRPr>
          </a:p>
        </p:txBody>
      </p:sp>
      <p:grpSp>
        <p:nvGrpSpPr>
          <p:cNvPr id="37" name="Group 36">
            <a:extLst>
              <a:ext uri="{FF2B5EF4-FFF2-40B4-BE49-F238E27FC236}">
                <a16:creationId xmlns:a16="http://schemas.microsoft.com/office/drawing/2014/main" id="{62E1257D-7D5B-5B2F-CFF7-1BA57826C8B5}"/>
              </a:ext>
            </a:extLst>
          </p:cNvPr>
          <p:cNvGrpSpPr/>
          <p:nvPr userDrawn="1"/>
        </p:nvGrpSpPr>
        <p:grpSpPr>
          <a:xfrm>
            <a:off x="854121" y="5773400"/>
            <a:ext cx="2902905" cy="307341"/>
            <a:chOff x="856064" y="5639563"/>
            <a:chExt cx="2902905" cy="307341"/>
          </a:xfrm>
        </p:grpSpPr>
        <p:sp>
          <p:nvSpPr>
            <p:cNvPr id="33" name="Google Shape;1138;p59"/>
            <p:cNvSpPr txBox="1"/>
            <p:nvPr userDrawn="1"/>
          </p:nvSpPr>
          <p:spPr>
            <a:xfrm>
              <a:off x="1079865" y="5639563"/>
              <a:ext cx="2679104"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customerservice@norrenberger.com</a:t>
              </a:r>
              <a:endParaRPr dirty="0">
                <a:latin typeface="+mn-lt"/>
              </a:endParaRPr>
            </a:p>
          </p:txBody>
        </p:sp>
        <p:sp>
          <p:nvSpPr>
            <p:cNvPr id="34" name="Google Shape;1139;p59"/>
            <p:cNvSpPr/>
            <p:nvPr userDrawn="1"/>
          </p:nvSpPr>
          <p:spPr>
            <a:xfrm>
              <a:off x="856064" y="5739446"/>
              <a:ext cx="149230" cy="108474"/>
            </a:xfrm>
            <a:custGeom>
              <a:avLst/>
              <a:gdLst/>
              <a:ahLst/>
              <a:cxnLst/>
              <a:rect l="l" t="t" r="r" b="b"/>
              <a:pathLst>
                <a:path w="21600" h="21600" extrusionOk="0">
                  <a:moveTo>
                    <a:pt x="20692" y="18978"/>
                  </a:moveTo>
                  <a:lnTo>
                    <a:pt x="20511" y="19103"/>
                  </a:lnTo>
                  <a:lnTo>
                    <a:pt x="14430" y="10738"/>
                  </a:lnTo>
                  <a:lnTo>
                    <a:pt x="20511" y="2372"/>
                  </a:lnTo>
                  <a:lnTo>
                    <a:pt x="20692" y="2747"/>
                  </a:lnTo>
                  <a:lnTo>
                    <a:pt x="20692" y="18978"/>
                  </a:lnTo>
                  <a:close/>
                  <a:moveTo>
                    <a:pt x="19603" y="20227"/>
                  </a:moveTo>
                  <a:lnTo>
                    <a:pt x="1997" y="20227"/>
                  </a:lnTo>
                  <a:lnTo>
                    <a:pt x="1634" y="20102"/>
                  </a:lnTo>
                  <a:lnTo>
                    <a:pt x="7805" y="11736"/>
                  </a:lnTo>
                  <a:lnTo>
                    <a:pt x="9802" y="14483"/>
                  </a:lnTo>
                  <a:lnTo>
                    <a:pt x="10346" y="14733"/>
                  </a:lnTo>
                  <a:lnTo>
                    <a:pt x="10800" y="14858"/>
                  </a:lnTo>
                  <a:lnTo>
                    <a:pt x="11254" y="14733"/>
                  </a:lnTo>
                  <a:lnTo>
                    <a:pt x="11708" y="14483"/>
                  </a:lnTo>
                  <a:lnTo>
                    <a:pt x="12252" y="13984"/>
                  </a:lnTo>
                  <a:lnTo>
                    <a:pt x="13886" y="11736"/>
                  </a:lnTo>
                  <a:lnTo>
                    <a:pt x="19966" y="20102"/>
                  </a:lnTo>
                  <a:lnTo>
                    <a:pt x="19603" y="20227"/>
                  </a:lnTo>
                  <a:close/>
                  <a:moveTo>
                    <a:pt x="1089" y="18978"/>
                  </a:moveTo>
                  <a:lnTo>
                    <a:pt x="1089" y="2372"/>
                  </a:lnTo>
                  <a:lnTo>
                    <a:pt x="7079" y="10738"/>
                  </a:lnTo>
                  <a:lnTo>
                    <a:pt x="1089" y="19103"/>
                  </a:lnTo>
                  <a:lnTo>
                    <a:pt x="1089" y="18978"/>
                  </a:lnTo>
                  <a:close/>
                  <a:moveTo>
                    <a:pt x="1997" y="1249"/>
                  </a:moveTo>
                  <a:lnTo>
                    <a:pt x="19603" y="1249"/>
                  </a:lnTo>
                  <a:lnTo>
                    <a:pt x="19966" y="1498"/>
                  </a:lnTo>
                  <a:lnTo>
                    <a:pt x="11526" y="12985"/>
                  </a:lnTo>
                  <a:lnTo>
                    <a:pt x="11163" y="13360"/>
                  </a:lnTo>
                  <a:lnTo>
                    <a:pt x="10800" y="13484"/>
                  </a:lnTo>
                  <a:lnTo>
                    <a:pt x="10437" y="13360"/>
                  </a:lnTo>
                  <a:lnTo>
                    <a:pt x="10165" y="12985"/>
                  </a:lnTo>
                  <a:lnTo>
                    <a:pt x="1634" y="1498"/>
                  </a:lnTo>
                  <a:lnTo>
                    <a:pt x="1997" y="1249"/>
                  </a:lnTo>
                  <a:close/>
                  <a:moveTo>
                    <a:pt x="19603" y="0"/>
                  </a:moveTo>
                  <a:lnTo>
                    <a:pt x="1997" y="0"/>
                  </a:lnTo>
                  <a:lnTo>
                    <a:pt x="1089" y="250"/>
                  </a:lnTo>
                  <a:lnTo>
                    <a:pt x="363" y="1249"/>
                  </a:lnTo>
                  <a:lnTo>
                    <a:pt x="0" y="2747"/>
                  </a:lnTo>
                  <a:lnTo>
                    <a:pt x="0" y="18978"/>
                  </a:lnTo>
                  <a:lnTo>
                    <a:pt x="363" y="20227"/>
                  </a:lnTo>
                  <a:lnTo>
                    <a:pt x="1089" y="21225"/>
                  </a:lnTo>
                  <a:lnTo>
                    <a:pt x="1997" y="21600"/>
                  </a:lnTo>
                  <a:lnTo>
                    <a:pt x="19603" y="21600"/>
                  </a:lnTo>
                  <a:lnTo>
                    <a:pt x="20692" y="21225"/>
                  </a:lnTo>
                  <a:lnTo>
                    <a:pt x="21237" y="20227"/>
                  </a:lnTo>
                  <a:lnTo>
                    <a:pt x="21600" y="18978"/>
                  </a:lnTo>
                  <a:lnTo>
                    <a:pt x="21600" y="2747"/>
                  </a:lnTo>
                  <a:lnTo>
                    <a:pt x="21237" y="1249"/>
                  </a:lnTo>
                  <a:lnTo>
                    <a:pt x="20692" y="250"/>
                  </a:lnTo>
                  <a:lnTo>
                    <a:pt x="19603" y="0"/>
                  </a:lnTo>
                  <a:close/>
                </a:path>
              </a:pathLst>
            </a:custGeom>
            <a:solidFill>
              <a:schemeClr val="bg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35" name="Google Shape;1140;p59"/>
          <p:cNvSpPr/>
          <p:nvPr userDrawn="1"/>
        </p:nvSpPr>
        <p:spPr>
          <a:xfrm>
            <a:off x="857583" y="5343098"/>
            <a:ext cx="166754" cy="167703"/>
          </a:xfrm>
          <a:custGeom>
            <a:avLst/>
            <a:gdLst/>
            <a:ahLst/>
            <a:cxnLst/>
            <a:rect l="l" t="t" r="r" b="b"/>
            <a:pathLst>
              <a:path w="21600" h="21600" extrusionOk="0">
                <a:moveTo>
                  <a:pt x="16445" y="20502"/>
                </a:moveTo>
                <a:lnTo>
                  <a:pt x="15893" y="20502"/>
                </a:lnTo>
                <a:lnTo>
                  <a:pt x="15280" y="20380"/>
                </a:lnTo>
                <a:lnTo>
                  <a:pt x="14666" y="20136"/>
                </a:lnTo>
                <a:lnTo>
                  <a:pt x="14543" y="20136"/>
                </a:lnTo>
                <a:lnTo>
                  <a:pt x="11352" y="18244"/>
                </a:lnTo>
                <a:lnTo>
                  <a:pt x="8345" y="15864"/>
                </a:lnTo>
                <a:lnTo>
                  <a:pt x="5768" y="13302"/>
                </a:lnTo>
                <a:lnTo>
                  <a:pt x="3375" y="10312"/>
                </a:lnTo>
                <a:lnTo>
                  <a:pt x="1473" y="7139"/>
                </a:lnTo>
                <a:lnTo>
                  <a:pt x="1473" y="7017"/>
                </a:lnTo>
                <a:lnTo>
                  <a:pt x="1227" y="6407"/>
                </a:lnTo>
                <a:lnTo>
                  <a:pt x="982" y="5186"/>
                </a:lnTo>
                <a:lnTo>
                  <a:pt x="1227" y="3783"/>
                </a:lnTo>
                <a:lnTo>
                  <a:pt x="1841" y="2746"/>
                </a:lnTo>
                <a:lnTo>
                  <a:pt x="2639" y="1769"/>
                </a:lnTo>
                <a:lnTo>
                  <a:pt x="3620" y="1159"/>
                </a:lnTo>
                <a:lnTo>
                  <a:pt x="4418" y="1037"/>
                </a:lnTo>
                <a:lnTo>
                  <a:pt x="4664" y="1037"/>
                </a:lnTo>
                <a:lnTo>
                  <a:pt x="4909" y="1281"/>
                </a:lnTo>
                <a:lnTo>
                  <a:pt x="8100" y="5431"/>
                </a:lnTo>
                <a:lnTo>
                  <a:pt x="8345" y="5675"/>
                </a:lnTo>
                <a:lnTo>
                  <a:pt x="8345" y="5919"/>
                </a:lnTo>
                <a:lnTo>
                  <a:pt x="8223" y="6163"/>
                </a:lnTo>
                <a:lnTo>
                  <a:pt x="7180" y="7261"/>
                </a:lnTo>
                <a:lnTo>
                  <a:pt x="6811" y="7688"/>
                </a:lnTo>
                <a:lnTo>
                  <a:pt x="6566" y="8664"/>
                </a:lnTo>
                <a:lnTo>
                  <a:pt x="6566" y="9153"/>
                </a:lnTo>
                <a:lnTo>
                  <a:pt x="6811" y="9580"/>
                </a:lnTo>
                <a:lnTo>
                  <a:pt x="7057" y="10068"/>
                </a:lnTo>
                <a:lnTo>
                  <a:pt x="7180" y="10068"/>
                </a:lnTo>
                <a:lnTo>
                  <a:pt x="9205" y="12447"/>
                </a:lnTo>
                <a:lnTo>
                  <a:pt x="11598" y="14461"/>
                </a:lnTo>
                <a:lnTo>
                  <a:pt x="11966" y="14827"/>
                </a:lnTo>
                <a:lnTo>
                  <a:pt x="12395" y="14949"/>
                </a:lnTo>
                <a:lnTo>
                  <a:pt x="13009" y="15071"/>
                </a:lnTo>
                <a:lnTo>
                  <a:pt x="13991" y="14827"/>
                </a:lnTo>
                <a:lnTo>
                  <a:pt x="14298" y="14461"/>
                </a:lnTo>
                <a:lnTo>
                  <a:pt x="14420" y="14461"/>
                </a:lnTo>
                <a:lnTo>
                  <a:pt x="15525" y="13302"/>
                </a:lnTo>
                <a:lnTo>
                  <a:pt x="16016" y="13302"/>
                </a:lnTo>
                <a:lnTo>
                  <a:pt x="16139" y="13424"/>
                </a:lnTo>
                <a:lnTo>
                  <a:pt x="16139" y="13546"/>
                </a:lnTo>
                <a:lnTo>
                  <a:pt x="20250" y="16719"/>
                </a:lnTo>
                <a:lnTo>
                  <a:pt x="20373" y="16719"/>
                </a:lnTo>
                <a:lnTo>
                  <a:pt x="20618" y="16963"/>
                </a:lnTo>
                <a:lnTo>
                  <a:pt x="20618" y="17207"/>
                </a:lnTo>
                <a:lnTo>
                  <a:pt x="20373" y="18122"/>
                </a:lnTo>
                <a:lnTo>
                  <a:pt x="19820" y="18976"/>
                </a:lnTo>
                <a:lnTo>
                  <a:pt x="18961" y="19831"/>
                </a:lnTo>
                <a:lnTo>
                  <a:pt x="17795" y="20380"/>
                </a:lnTo>
                <a:lnTo>
                  <a:pt x="16445" y="20502"/>
                </a:lnTo>
                <a:close/>
                <a:moveTo>
                  <a:pt x="21600" y="17207"/>
                </a:moveTo>
                <a:lnTo>
                  <a:pt x="21600" y="16719"/>
                </a:lnTo>
                <a:lnTo>
                  <a:pt x="21477" y="16353"/>
                </a:lnTo>
                <a:lnTo>
                  <a:pt x="21232" y="16108"/>
                </a:lnTo>
                <a:lnTo>
                  <a:pt x="20864" y="15864"/>
                </a:lnTo>
                <a:lnTo>
                  <a:pt x="16814" y="12692"/>
                </a:lnTo>
                <a:lnTo>
                  <a:pt x="16445" y="12447"/>
                </a:lnTo>
                <a:lnTo>
                  <a:pt x="16139" y="12325"/>
                </a:lnTo>
                <a:lnTo>
                  <a:pt x="15770" y="12203"/>
                </a:lnTo>
                <a:lnTo>
                  <a:pt x="15280" y="12325"/>
                </a:lnTo>
                <a:lnTo>
                  <a:pt x="14789" y="12569"/>
                </a:lnTo>
                <a:lnTo>
                  <a:pt x="13745" y="13729"/>
                </a:lnTo>
                <a:lnTo>
                  <a:pt x="13255" y="13973"/>
                </a:lnTo>
                <a:lnTo>
                  <a:pt x="12641" y="13973"/>
                </a:lnTo>
                <a:lnTo>
                  <a:pt x="12395" y="13851"/>
                </a:lnTo>
                <a:lnTo>
                  <a:pt x="12150" y="13607"/>
                </a:lnTo>
                <a:lnTo>
                  <a:pt x="9941" y="11715"/>
                </a:lnTo>
                <a:lnTo>
                  <a:pt x="7916" y="9458"/>
                </a:lnTo>
                <a:lnTo>
                  <a:pt x="7977" y="9458"/>
                </a:lnTo>
                <a:lnTo>
                  <a:pt x="7793" y="9275"/>
                </a:lnTo>
                <a:lnTo>
                  <a:pt x="7670" y="9031"/>
                </a:lnTo>
                <a:lnTo>
                  <a:pt x="7548" y="8664"/>
                </a:lnTo>
                <a:lnTo>
                  <a:pt x="7916" y="7932"/>
                </a:lnTo>
                <a:lnTo>
                  <a:pt x="9082" y="6773"/>
                </a:lnTo>
                <a:lnTo>
                  <a:pt x="9327" y="6407"/>
                </a:lnTo>
                <a:lnTo>
                  <a:pt x="9327" y="5553"/>
                </a:lnTo>
                <a:lnTo>
                  <a:pt x="9205" y="5186"/>
                </a:lnTo>
                <a:lnTo>
                  <a:pt x="8959" y="4881"/>
                </a:lnTo>
                <a:lnTo>
                  <a:pt x="5768" y="732"/>
                </a:lnTo>
                <a:lnTo>
                  <a:pt x="5523" y="488"/>
                </a:lnTo>
                <a:lnTo>
                  <a:pt x="5155" y="244"/>
                </a:lnTo>
                <a:lnTo>
                  <a:pt x="4418" y="0"/>
                </a:lnTo>
                <a:lnTo>
                  <a:pt x="3252" y="366"/>
                </a:lnTo>
                <a:lnTo>
                  <a:pt x="2025" y="1037"/>
                </a:lnTo>
                <a:lnTo>
                  <a:pt x="982" y="2136"/>
                </a:lnTo>
                <a:lnTo>
                  <a:pt x="245" y="3539"/>
                </a:lnTo>
                <a:lnTo>
                  <a:pt x="0" y="5186"/>
                </a:lnTo>
                <a:lnTo>
                  <a:pt x="123" y="6285"/>
                </a:lnTo>
                <a:lnTo>
                  <a:pt x="491" y="7322"/>
                </a:lnTo>
                <a:lnTo>
                  <a:pt x="2516" y="10800"/>
                </a:lnTo>
                <a:lnTo>
                  <a:pt x="4909" y="13851"/>
                </a:lnTo>
                <a:lnTo>
                  <a:pt x="7793" y="16719"/>
                </a:lnTo>
                <a:lnTo>
                  <a:pt x="10861" y="19098"/>
                </a:lnTo>
                <a:lnTo>
                  <a:pt x="14175" y="21112"/>
                </a:lnTo>
                <a:lnTo>
                  <a:pt x="14298" y="21112"/>
                </a:lnTo>
                <a:lnTo>
                  <a:pt x="15280" y="21478"/>
                </a:lnTo>
                <a:lnTo>
                  <a:pt x="16445" y="21600"/>
                </a:lnTo>
                <a:lnTo>
                  <a:pt x="18164" y="21234"/>
                </a:lnTo>
                <a:lnTo>
                  <a:pt x="19575" y="20502"/>
                </a:lnTo>
                <a:lnTo>
                  <a:pt x="20618" y="19586"/>
                </a:lnTo>
                <a:lnTo>
                  <a:pt x="21355" y="18366"/>
                </a:lnTo>
                <a:lnTo>
                  <a:pt x="21600" y="17207"/>
                </a:lnTo>
                <a:close/>
              </a:path>
            </a:pathLst>
          </a:custGeom>
          <a:solidFill>
            <a:schemeClr val="bg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 name="Rectangle 40"/>
          <p:cNvSpPr/>
          <p:nvPr userDrawn="1"/>
        </p:nvSpPr>
        <p:spPr>
          <a:xfrm>
            <a:off x="46139" y="0"/>
            <a:ext cx="2567032" cy="78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A4291873-9142-FAEB-B7B7-F6F1CAC71444}"/>
              </a:ext>
            </a:extLst>
          </p:cNvPr>
          <p:cNvGrpSpPr/>
          <p:nvPr userDrawn="1"/>
        </p:nvGrpSpPr>
        <p:grpSpPr>
          <a:xfrm>
            <a:off x="3595492" y="5760395"/>
            <a:ext cx="3703384" cy="320346"/>
            <a:chOff x="2586526" y="5493822"/>
            <a:chExt cx="3703384" cy="320346"/>
          </a:xfrm>
        </p:grpSpPr>
        <p:sp>
          <p:nvSpPr>
            <p:cNvPr id="32" name="Google Shape;1137;p59"/>
            <p:cNvSpPr txBox="1"/>
            <p:nvPr userDrawn="1"/>
          </p:nvSpPr>
          <p:spPr>
            <a:xfrm>
              <a:off x="2740780" y="5506827"/>
              <a:ext cx="1794679"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www.norrenberger.com</a:t>
              </a:r>
              <a:endParaRPr dirty="0">
                <a:latin typeface="+mn-lt"/>
              </a:endParaRPr>
            </a:p>
          </p:txBody>
        </p:sp>
        <p:sp>
          <p:nvSpPr>
            <p:cNvPr id="38" name="Google Shape;1138;p59">
              <a:extLst>
                <a:ext uri="{FF2B5EF4-FFF2-40B4-BE49-F238E27FC236}">
                  <a16:creationId xmlns:a16="http://schemas.microsoft.com/office/drawing/2014/main" id="{D35F964F-9386-44DD-B97C-D918D9B90457}"/>
                </a:ext>
              </a:extLst>
            </p:cNvPr>
            <p:cNvSpPr txBox="1"/>
            <p:nvPr userDrawn="1"/>
          </p:nvSpPr>
          <p:spPr>
            <a:xfrm>
              <a:off x="5032019" y="5493822"/>
              <a:ext cx="125789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@norrenberger</a:t>
              </a:r>
              <a:endParaRPr dirty="0">
                <a:latin typeface="+mn-lt"/>
              </a:endParaRPr>
            </a:p>
          </p:txBody>
        </p:sp>
        <p:pic>
          <p:nvPicPr>
            <p:cNvPr id="40" name="Graphic 39">
              <a:extLst>
                <a:ext uri="{FF2B5EF4-FFF2-40B4-BE49-F238E27FC236}">
                  <a16:creationId xmlns:a16="http://schemas.microsoft.com/office/drawing/2014/main" id="{BEB1B5DB-E64D-4418-A942-5394CA5C3C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8217" y="5572277"/>
              <a:ext cx="616507" cy="146787"/>
            </a:xfrm>
            <a:prstGeom prst="rect">
              <a:avLst/>
            </a:prstGeom>
          </p:spPr>
        </p:pic>
        <p:sp>
          <p:nvSpPr>
            <p:cNvPr id="42" name="Google Shape;1141;p59">
              <a:extLst>
                <a:ext uri="{FF2B5EF4-FFF2-40B4-BE49-F238E27FC236}">
                  <a16:creationId xmlns:a16="http://schemas.microsoft.com/office/drawing/2014/main" id="{673A68DD-98A4-498C-8DB1-F068BE554E54}"/>
                </a:ext>
              </a:extLst>
            </p:cNvPr>
            <p:cNvSpPr/>
            <p:nvPr userDrawn="1"/>
          </p:nvSpPr>
          <p:spPr>
            <a:xfrm>
              <a:off x="2586526" y="5604217"/>
              <a:ext cx="119947" cy="119947"/>
            </a:xfrm>
            <a:custGeom>
              <a:avLst/>
              <a:gdLst/>
              <a:ahLst/>
              <a:cxnLst/>
              <a:rect l="l" t="t" r="r" b="b"/>
              <a:pathLst>
                <a:path w="21600" h="21600" extrusionOk="0">
                  <a:moveTo>
                    <a:pt x="13124" y="20449"/>
                  </a:moveTo>
                  <a:lnTo>
                    <a:pt x="13434" y="20117"/>
                  </a:lnTo>
                  <a:lnTo>
                    <a:pt x="14009" y="19320"/>
                  </a:lnTo>
                  <a:lnTo>
                    <a:pt x="14275" y="18834"/>
                  </a:lnTo>
                  <a:lnTo>
                    <a:pt x="14518" y="18325"/>
                  </a:lnTo>
                  <a:lnTo>
                    <a:pt x="14739" y="17793"/>
                  </a:lnTo>
                  <a:lnTo>
                    <a:pt x="14961" y="17240"/>
                  </a:lnTo>
                  <a:lnTo>
                    <a:pt x="15182" y="16643"/>
                  </a:lnTo>
                  <a:lnTo>
                    <a:pt x="15868" y="16864"/>
                  </a:lnTo>
                  <a:lnTo>
                    <a:pt x="16554" y="17130"/>
                  </a:lnTo>
                  <a:lnTo>
                    <a:pt x="17218" y="17417"/>
                  </a:lnTo>
                  <a:lnTo>
                    <a:pt x="17882" y="17749"/>
                  </a:lnTo>
                  <a:lnTo>
                    <a:pt x="17395" y="18236"/>
                  </a:lnTo>
                  <a:lnTo>
                    <a:pt x="16842" y="18657"/>
                  </a:lnTo>
                  <a:lnTo>
                    <a:pt x="16576" y="18878"/>
                  </a:lnTo>
                  <a:lnTo>
                    <a:pt x="16289" y="19077"/>
                  </a:lnTo>
                  <a:lnTo>
                    <a:pt x="16001" y="19254"/>
                  </a:lnTo>
                  <a:lnTo>
                    <a:pt x="15691" y="19431"/>
                  </a:lnTo>
                  <a:lnTo>
                    <a:pt x="15403" y="19586"/>
                  </a:lnTo>
                  <a:lnTo>
                    <a:pt x="15093" y="19763"/>
                  </a:lnTo>
                  <a:lnTo>
                    <a:pt x="14761" y="19918"/>
                  </a:lnTo>
                  <a:lnTo>
                    <a:pt x="14452" y="20029"/>
                  </a:lnTo>
                  <a:lnTo>
                    <a:pt x="14120" y="20161"/>
                  </a:lnTo>
                  <a:lnTo>
                    <a:pt x="13788" y="20272"/>
                  </a:lnTo>
                  <a:lnTo>
                    <a:pt x="13124" y="20449"/>
                  </a:lnTo>
                  <a:close/>
                  <a:moveTo>
                    <a:pt x="3718" y="17749"/>
                  </a:moveTo>
                  <a:lnTo>
                    <a:pt x="4360" y="17439"/>
                  </a:lnTo>
                  <a:lnTo>
                    <a:pt x="5046" y="17130"/>
                  </a:lnTo>
                  <a:lnTo>
                    <a:pt x="5710" y="16864"/>
                  </a:lnTo>
                  <a:lnTo>
                    <a:pt x="6396" y="16643"/>
                  </a:lnTo>
                  <a:lnTo>
                    <a:pt x="6617" y="17240"/>
                  </a:lnTo>
                  <a:lnTo>
                    <a:pt x="6839" y="17793"/>
                  </a:lnTo>
                  <a:lnTo>
                    <a:pt x="7038" y="18325"/>
                  </a:lnTo>
                  <a:lnTo>
                    <a:pt x="7303" y="18834"/>
                  </a:lnTo>
                  <a:lnTo>
                    <a:pt x="7569" y="19276"/>
                  </a:lnTo>
                  <a:lnTo>
                    <a:pt x="7857" y="19719"/>
                  </a:lnTo>
                  <a:lnTo>
                    <a:pt x="8144" y="20095"/>
                  </a:lnTo>
                  <a:lnTo>
                    <a:pt x="8454" y="20449"/>
                  </a:lnTo>
                  <a:lnTo>
                    <a:pt x="7790" y="20272"/>
                  </a:lnTo>
                  <a:lnTo>
                    <a:pt x="7458" y="20139"/>
                  </a:lnTo>
                  <a:lnTo>
                    <a:pt x="7126" y="20029"/>
                  </a:lnTo>
                  <a:lnTo>
                    <a:pt x="6816" y="19874"/>
                  </a:lnTo>
                  <a:lnTo>
                    <a:pt x="6484" y="19741"/>
                  </a:lnTo>
                  <a:lnTo>
                    <a:pt x="5865" y="19431"/>
                  </a:lnTo>
                  <a:lnTo>
                    <a:pt x="5289" y="19077"/>
                  </a:lnTo>
                  <a:lnTo>
                    <a:pt x="4227" y="18236"/>
                  </a:lnTo>
                  <a:lnTo>
                    <a:pt x="3718" y="17749"/>
                  </a:lnTo>
                  <a:close/>
                  <a:moveTo>
                    <a:pt x="8454" y="1151"/>
                  </a:moveTo>
                  <a:lnTo>
                    <a:pt x="8144" y="1505"/>
                  </a:lnTo>
                  <a:lnTo>
                    <a:pt x="7857" y="1881"/>
                  </a:lnTo>
                  <a:lnTo>
                    <a:pt x="7569" y="2324"/>
                  </a:lnTo>
                  <a:lnTo>
                    <a:pt x="7303" y="2766"/>
                  </a:lnTo>
                  <a:lnTo>
                    <a:pt x="7060" y="3275"/>
                  </a:lnTo>
                  <a:lnTo>
                    <a:pt x="6839" y="3807"/>
                  </a:lnTo>
                  <a:lnTo>
                    <a:pt x="6617" y="4382"/>
                  </a:lnTo>
                  <a:lnTo>
                    <a:pt x="6396" y="4980"/>
                  </a:lnTo>
                  <a:lnTo>
                    <a:pt x="5710" y="4736"/>
                  </a:lnTo>
                  <a:lnTo>
                    <a:pt x="5046" y="4470"/>
                  </a:lnTo>
                  <a:lnTo>
                    <a:pt x="4360" y="4161"/>
                  </a:lnTo>
                  <a:lnTo>
                    <a:pt x="3718" y="3851"/>
                  </a:lnTo>
                  <a:lnTo>
                    <a:pt x="4227" y="3364"/>
                  </a:lnTo>
                  <a:lnTo>
                    <a:pt x="5289" y="2523"/>
                  </a:lnTo>
                  <a:lnTo>
                    <a:pt x="5865" y="2169"/>
                  </a:lnTo>
                  <a:lnTo>
                    <a:pt x="6484" y="1859"/>
                  </a:lnTo>
                  <a:lnTo>
                    <a:pt x="6816" y="1726"/>
                  </a:lnTo>
                  <a:lnTo>
                    <a:pt x="7126" y="1571"/>
                  </a:lnTo>
                  <a:lnTo>
                    <a:pt x="7458" y="1461"/>
                  </a:lnTo>
                  <a:lnTo>
                    <a:pt x="7790" y="1328"/>
                  </a:lnTo>
                  <a:lnTo>
                    <a:pt x="8454" y="1151"/>
                  </a:lnTo>
                  <a:close/>
                  <a:moveTo>
                    <a:pt x="17882" y="3851"/>
                  </a:moveTo>
                  <a:lnTo>
                    <a:pt x="17218" y="4183"/>
                  </a:lnTo>
                  <a:lnTo>
                    <a:pt x="16554" y="4470"/>
                  </a:lnTo>
                  <a:lnTo>
                    <a:pt x="15868" y="4736"/>
                  </a:lnTo>
                  <a:lnTo>
                    <a:pt x="15182" y="4980"/>
                  </a:lnTo>
                  <a:lnTo>
                    <a:pt x="14961" y="4382"/>
                  </a:lnTo>
                  <a:lnTo>
                    <a:pt x="14739" y="3807"/>
                  </a:lnTo>
                  <a:lnTo>
                    <a:pt x="14518" y="3275"/>
                  </a:lnTo>
                  <a:lnTo>
                    <a:pt x="14275" y="2766"/>
                  </a:lnTo>
                  <a:lnTo>
                    <a:pt x="14009" y="2324"/>
                  </a:lnTo>
                  <a:lnTo>
                    <a:pt x="13721" y="1881"/>
                  </a:lnTo>
                  <a:lnTo>
                    <a:pt x="13434" y="1483"/>
                  </a:lnTo>
                  <a:lnTo>
                    <a:pt x="13124" y="1151"/>
                  </a:lnTo>
                  <a:lnTo>
                    <a:pt x="13788" y="1328"/>
                  </a:lnTo>
                  <a:lnTo>
                    <a:pt x="14120" y="1461"/>
                  </a:lnTo>
                  <a:lnTo>
                    <a:pt x="14452" y="1571"/>
                  </a:lnTo>
                  <a:lnTo>
                    <a:pt x="14761" y="1704"/>
                  </a:lnTo>
                  <a:lnTo>
                    <a:pt x="15093" y="1837"/>
                  </a:lnTo>
                  <a:lnTo>
                    <a:pt x="15403" y="2014"/>
                  </a:lnTo>
                  <a:lnTo>
                    <a:pt x="15691" y="2169"/>
                  </a:lnTo>
                  <a:lnTo>
                    <a:pt x="16289" y="2523"/>
                  </a:lnTo>
                  <a:lnTo>
                    <a:pt x="16842" y="2943"/>
                  </a:lnTo>
                  <a:lnTo>
                    <a:pt x="17373" y="3364"/>
                  </a:lnTo>
                  <a:lnTo>
                    <a:pt x="17882" y="3851"/>
                  </a:lnTo>
                  <a:close/>
                  <a:moveTo>
                    <a:pt x="15979" y="10380"/>
                  </a:moveTo>
                  <a:lnTo>
                    <a:pt x="15957" y="9760"/>
                  </a:lnTo>
                  <a:lnTo>
                    <a:pt x="15934" y="9162"/>
                  </a:lnTo>
                  <a:lnTo>
                    <a:pt x="15890" y="8565"/>
                  </a:lnTo>
                  <a:lnTo>
                    <a:pt x="15824" y="7989"/>
                  </a:lnTo>
                  <a:lnTo>
                    <a:pt x="15713" y="7414"/>
                  </a:lnTo>
                  <a:lnTo>
                    <a:pt x="15625" y="6861"/>
                  </a:lnTo>
                  <a:lnTo>
                    <a:pt x="15536" y="6330"/>
                  </a:lnTo>
                  <a:lnTo>
                    <a:pt x="15403" y="5798"/>
                  </a:lnTo>
                  <a:lnTo>
                    <a:pt x="16200" y="5533"/>
                  </a:lnTo>
                  <a:lnTo>
                    <a:pt x="16997" y="5223"/>
                  </a:lnTo>
                  <a:lnTo>
                    <a:pt x="17727" y="4869"/>
                  </a:lnTo>
                  <a:lnTo>
                    <a:pt x="18480" y="4493"/>
                  </a:lnTo>
                  <a:lnTo>
                    <a:pt x="18701" y="4802"/>
                  </a:lnTo>
                  <a:lnTo>
                    <a:pt x="18944" y="5134"/>
                  </a:lnTo>
                  <a:lnTo>
                    <a:pt x="19166" y="5444"/>
                  </a:lnTo>
                  <a:lnTo>
                    <a:pt x="19387" y="5776"/>
                  </a:lnTo>
                  <a:lnTo>
                    <a:pt x="19741" y="6484"/>
                  </a:lnTo>
                  <a:lnTo>
                    <a:pt x="19896" y="6839"/>
                  </a:lnTo>
                  <a:lnTo>
                    <a:pt x="20073" y="7215"/>
                  </a:lnTo>
                  <a:lnTo>
                    <a:pt x="20184" y="7569"/>
                  </a:lnTo>
                  <a:lnTo>
                    <a:pt x="20316" y="7967"/>
                  </a:lnTo>
                  <a:lnTo>
                    <a:pt x="20427" y="8343"/>
                  </a:lnTo>
                  <a:lnTo>
                    <a:pt x="20538" y="8742"/>
                  </a:lnTo>
                  <a:lnTo>
                    <a:pt x="20604" y="9162"/>
                  </a:lnTo>
                  <a:lnTo>
                    <a:pt x="20693" y="9959"/>
                  </a:lnTo>
                  <a:lnTo>
                    <a:pt x="20715" y="10380"/>
                  </a:lnTo>
                  <a:lnTo>
                    <a:pt x="15979" y="10380"/>
                  </a:lnTo>
                  <a:close/>
                  <a:moveTo>
                    <a:pt x="15979" y="11220"/>
                  </a:moveTo>
                  <a:lnTo>
                    <a:pt x="20715" y="11220"/>
                  </a:lnTo>
                  <a:lnTo>
                    <a:pt x="20693" y="11641"/>
                  </a:lnTo>
                  <a:lnTo>
                    <a:pt x="20604" y="12482"/>
                  </a:lnTo>
                  <a:lnTo>
                    <a:pt x="20538" y="12858"/>
                  </a:lnTo>
                  <a:lnTo>
                    <a:pt x="20316" y="13655"/>
                  </a:lnTo>
                  <a:lnTo>
                    <a:pt x="20184" y="14031"/>
                  </a:lnTo>
                  <a:lnTo>
                    <a:pt x="20073" y="14385"/>
                  </a:lnTo>
                  <a:lnTo>
                    <a:pt x="19896" y="14761"/>
                  </a:lnTo>
                  <a:lnTo>
                    <a:pt x="19741" y="15138"/>
                  </a:lnTo>
                  <a:lnTo>
                    <a:pt x="19564" y="15470"/>
                  </a:lnTo>
                  <a:lnTo>
                    <a:pt x="19387" y="15824"/>
                  </a:lnTo>
                  <a:lnTo>
                    <a:pt x="19166" y="16156"/>
                  </a:lnTo>
                  <a:lnTo>
                    <a:pt x="18944" y="16466"/>
                  </a:lnTo>
                  <a:lnTo>
                    <a:pt x="18701" y="16798"/>
                  </a:lnTo>
                  <a:lnTo>
                    <a:pt x="18480" y="17107"/>
                  </a:lnTo>
                  <a:lnTo>
                    <a:pt x="17727" y="16731"/>
                  </a:lnTo>
                  <a:lnTo>
                    <a:pt x="16997" y="16377"/>
                  </a:lnTo>
                  <a:lnTo>
                    <a:pt x="16200" y="16067"/>
                  </a:lnTo>
                  <a:lnTo>
                    <a:pt x="15403" y="15802"/>
                  </a:lnTo>
                  <a:lnTo>
                    <a:pt x="15536" y="15270"/>
                  </a:lnTo>
                  <a:lnTo>
                    <a:pt x="15625" y="14739"/>
                  </a:lnTo>
                  <a:lnTo>
                    <a:pt x="15713" y="14186"/>
                  </a:lnTo>
                  <a:lnTo>
                    <a:pt x="15824" y="13611"/>
                  </a:lnTo>
                  <a:lnTo>
                    <a:pt x="15890" y="13057"/>
                  </a:lnTo>
                  <a:lnTo>
                    <a:pt x="15934" y="12460"/>
                  </a:lnTo>
                  <a:lnTo>
                    <a:pt x="15957" y="11862"/>
                  </a:lnTo>
                  <a:lnTo>
                    <a:pt x="15979" y="11220"/>
                  </a:lnTo>
                  <a:close/>
                  <a:moveTo>
                    <a:pt x="11220" y="15138"/>
                  </a:moveTo>
                  <a:lnTo>
                    <a:pt x="11220" y="11220"/>
                  </a:lnTo>
                  <a:lnTo>
                    <a:pt x="15116" y="11220"/>
                  </a:lnTo>
                  <a:lnTo>
                    <a:pt x="15093" y="11818"/>
                  </a:lnTo>
                  <a:lnTo>
                    <a:pt x="15005" y="12969"/>
                  </a:lnTo>
                  <a:lnTo>
                    <a:pt x="14961" y="13522"/>
                  </a:lnTo>
                  <a:lnTo>
                    <a:pt x="14894" y="14075"/>
                  </a:lnTo>
                  <a:lnTo>
                    <a:pt x="14673" y="15093"/>
                  </a:lnTo>
                  <a:lnTo>
                    <a:pt x="14584" y="15580"/>
                  </a:lnTo>
                  <a:lnTo>
                    <a:pt x="13766" y="15403"/>
                  </a:lnTo>
                  <a:lnTo>
                    <a:pt x="12925" y="15270"/>
                  </a:lnTo>
                  <a:lnTo>
                    <a:pt x="12084" y="15182"/>
                  </a:lnTo>
                  <a:lnTo>
                    <a:pt x="11220" y="15138"/>
                  </a:lnTo>
                  <a:close/>
                  <a:moveTo>
                    <a:pt x="11220" y="20670"/>
                  </a:moveTo>
                  <a:lnTo>
                    <a:pt x="11220" y="15979"/>
                  </a:lnTo>
                  <a:lnTo>
                    <a:pt x="12017" y="16045"/>
                  </a:lnTo>
                  <a:lnTo>
                    <a:pt x="12814" y="16134"/>
                  </a:lnTo>
                  <a:lnTo>
                    <a:pt x="13566" y="16244"/>
                  </a:lnTo>
                  <a:lnTo>
                    <a:pt x="14341" y="16421"/>
                  </a:lnTo>
                  <a:lnTo>
                    <a:pt x="14031" y="17262"/>
                  </a:lnTo>
                  <a:lnTo>
                    <a:pt x="13854" y="17661"/>
                  </a:lnTo>
                  <a:lnTo>
                    <a:pt x="13699" y="18037"/>
                  </a:lnTo>
                  <a:lnTo>
                    <a:pt x="13522" y="18369"/>
                  </a:lnTo>
                  <a:lnTo>
                    <a:pt x="13323" y="18723"/>
                  </a:lnTo>
                  <a:lnTo>
                    <a:pt x="13146" y="19033"/>
                  </a:lnTo>
                  <a:lnTo>
                    <a:pt x="12925" y="19320"/>
                  </a:lnTo>
                  <a:lnTo>
                    <a:pt x="12526" y="19807"/>
                  </a:lnTo>
                  <a:lnTo>
                    <a:pt x="12305" y="20029"/>
                  </a:lnTo>
                  <a:lnTo>
                    <a:pt x="12106" y="20184"/>
                  </a:lnTo>
                  <a:lnTo>
                    <a:pt x="11907" y="20361"/>
                  </a:lnTo>
                  <a:lnTo>
                    <a:pt x="11663" y="20471"/>
                  </a:lnTo>
                  <a:lnTo>
                    <a:pt x="11442" y="20604"/>
                  </a:lnTo>
                  <a:lnTo>
                    <a:pt x="11220" y="20670"/>
                  </a:lnTo>
                  <a:close/>
                  <a:moveTo>
                    <a:pt x="10357" y="15979"/>
                  </a:moveTo>
                  <a:lnTo>
                    <a:pt x="10357" y="20670"/>
                  </a:lnTo>
                  <a:lnTo>
                    <a:pt x="10158" y="20604"/>
                  </a:lnTo>
                  <a:lnTo>
                    <a:pt x="9937" y="20516"/>
                  </a:lnTo>
                  <a:lnTo>
                    <a:pt x="9693" y="20383"/>
                  </a:lnTo>
                  <a:lnTo>
                    <a:pt x="9472" y="20228"/>
                  </a:lnTo>
                  <a:lnTo>
                    <a:pt x="9273" y="20029"/>
                  </a:lnTo>
                  <a:lnTo>
                    <a:pt x="9052" y="19830"/>
                  </a:lnTo>
                  <a:lnTo>
                    <a:pt x="8653" y="19343"/>
                  </a:lnTo>
                  <a:lnTo>
                    <a:pt x="8454" y="19055"/>
                  </a:lnTo>
                  <a:lnTo>
                    <a:pt x="8255" y="18745"/>
                  </a:lnTo>
                  <a:lnTo>
                    <a:pt x="8078" y="18391"/>
                  </a:lnTo>
                  <a:lnTo>
                    <a:pt x="7879" y="18037"/>
                  </a:lnTo>
                  <a:lnTo>
                    <a:pt x="7724" y="17683"/>
                  </a:lnTo>
                  <a:lnTo>
                    <a:pt x="7547" y="17284"/>
                  </a:lnTo>
                  <a:lnTo>
                    <a:pt x="7414" y="16842"/>
                  </a:lnTo>
                  <a:lnTo>
                    <a:pt x="7237" y="16421"/>
                  </a:lnTo>
                  <a:lnTo>
                    <a:pt x="8011" y="16244"/>
                  </a:lnTo>
                  <a:lnTo>
                    <a:pt x="8786" y="16134"/>
                  </a:lnTo>
                  <a:lnTo>
                    <a:pt x="9583" y="16045"/>
                  </a:lnTo>
                  <a:lnTo>
                    <a:pt x="10357" y="15979"/>
                  </a:lnTo>
                  <a:close/>
                  <a:moveTo>
                    <a:pt x="6440" y="11220"/>
                  </a:moveTo>
                  <a:lnTo>
                    <a:pt x="10357" y="11220"/>
                  </a:lnTo>
                  <a:lnTo>
                    <a:pt x="10357" y="15138"/>
                  </a:lnTo>
                  <a:lnTo>
                    <a:pt x="9516" y="15182"/>
                  </a:lnTo>
                  <a:lnTo>
                    <a:pt x="8675" y="15270"/>
                  </a:lnTo>
                  <a:lnTo>
                    <a:pt x="7834" y="15403"/>
                  </a:lnTo>
                  <a:lnTo>
                    <a:pt x="7016" y="15580"/>
                  </a:lnTo>
                  <a:lnTo>
                    <a:pt x="6905" y="15093"/>
                  </a:lnTo>
                  <a:lnTo>
                    <a:pt x="6772" y="14607"/>
                  </a:lnTo>
                  <a:lnTo>
                    <a:pt x="6706" y="14075"/>
                  </a:lnTo>
                  <a:lnTo>
                    <a:pt x="6617" y="13522"/>
                  </a:lnTo>
                  <a:lnTo>
                    <a:pt x="6573" y="12969"/>
                  </a:lnTo>
                  <a:lnTo>
                    <a:pt x="6529" y="12393"/>
                  </a:lnTo>
                  <a:lnTo>
                    <a:pt x="6462" y="11818"/>
                  </a:lnTo>
                  <a:lnTo>
                    <a:pt x="6440" y="11220"/>
                  </a:lnTo>
                  <a:close/>
                  <a:moveTo>
                    <a:pt x="5577" y="11220"/>
                  </a:moveTo>
                  <a:lnTo>
                    <a:pt x="5599" y="11862"/>
                  </a:lnTo>
                  <a:lnTo>
                    <a:pt x="5688" y="13057"/>
                  </a:lnTo>
                  <a:lnTo>
                    <a:pt x="5754" y="13611"/>
                  </a:lnTo>
                  <a:lnTo>
                    <a:pt x="5843" y="14186"/>
                  </a:lnTo>
                  <a:lnTo>
                    <a:pt x="5953" y="14739"/>
                  </a:lnTo>
                  <a:lnTo>
                    <a:pt x="6042" y="15293"/>
                  </a:lnTo>
                  <a:lnTo>
                    <a:pt x="6175" y="15824"/>
                  </a:lnTo>
                  <a:lnTo>
                    <a:pt x="5378" y="16089"/>
                  </a:lnTo>
                  <a:lnTo>
                    <a:pt x="4603" y="16377"/>
                  </a:lnTo>
                  <a:lnTo>
                    <a:pt x="3873" y="16731"/>
                  </a:lnTo>
                  <a:lnTo>
                    <a:pt x="3120" y="17107"/>
                  </a:lnTo>
                  <a:lnTo>
                    <a:pt x="2877" y="16798"/>
                  </a:lnTo>
                  <a:lnTo>
                    <a:pt x="2656" y="16466"/>
                  </a:lnTo>
                  <a:lnTo>
                    <a:pt x="2434" y="16156"/>
                  </a:lnTo>
                  <a:lnTo>
                    <a:pt x="2213" y="15824"/>
                  </a:lnTo>
                  <a:lnTo>
                    <a:pt x="2014" y="15470"/>
                  </a:lnTo>
                  <a:lnTo>
                    <a:pt x="1859" y="15138"/>
                  </a:lnTo>
                  <a:lnTo>
                    <a:pt x="1682" y="14761"/>
                  </a:lnTo>
                  <a:lnTo>
                    <a:pt x="1549" y="14385"/>
                  </a:lnTo>
                  <a:lnTo>
                    <a:pt x="1394" y="14031"/>
                  </a:lnTo>
                  <a:lnTo>
                    <a:pt x="1284" y="13655"/>
                  </a:lnTo>
                  <a:lnTo>
                    <a:pt x="1062" y="12858"/>
                  </a:lnTo>
                  <a:lnTo>
                    <a:pt x="996" y="12482"/>
                  </a:lnTo>
                  <a:lnTo>
                    <a:pt x="907" y="11641"/>
                  </a:lnTo>
                  <a:lnTo>
                    <a:pt x="885" y="11220"/>
                  </a:lnTo>
                  <a:lnTo>
                    <a:pt x="5577" y="11220"/>
                  </a:lnTo>
                  <a:close/>
                  <a:moveTo>
                    <a:pt x="5577" y="10380"/>
                  </a:moveTo>
                  <a:lnTo>
                    <a:pt x="885" y="10380"/>
                  </a:lnTo>
                  <a:lnTo>
                    <a:pt x="907" y="9959"/>
                  </a:lnTo>
                  <a:lnTo>
                    <a:pt x="996" y="9162"/>
                  </a:lnTo>
                  <a:lnTo>
                    <a:pt x="1062" y="8742"/>
                  </a:lnTo>
                  <a:lnTo>
                    <a:pt x="1173" y="8366"/>
                  </a:lnTo>
                  <a:lnTo>
                    <a:pt x="1394" y="7569"/>
                  </a:lnTo>
                  <a:lnTo>
                    <a:pt x="1549" y="7215"/>
                  </a:lnTo>
                  <a:lnTo>
                    <a:pt x="1682" y="6839"/>
                  </a:lnTo>
                  <a:lnTo>
                    <a:pt x="1859" y="6484"/>
                  </a:lnTo>
                  <a:lnTo>
                    <a:pt x="2014" y="6130"/>
                  </a:lnTo>
                  <a:lnTo>
                    <a:pt x="2213" y="5776"/>
                  </a:lnTo>
                  <a:lnTo>
                    <a:pt x="2434" y="5444"/>
                  </a:lnTo>
                  <a:lnTo>
                    <a:pt x="2656" y="5134"/>
                  </a:lnTo>
                  <a:lnTo>
                    <a:pt x="2877" y="4802"/>
                  </a:lnTo>
                  <a:lnTo>
                    <a:pt x="3120" y="4515"/>
                  </a:lnTo>
                  <a:lnTo>
                    <a:pt x="3873" y="4869"/>
                  </a:lnTo>
                  <a:lnTo>
                    <a:pt x="4603" y="5223"/>
                  </a:lnTo>
                  <a:lnTo>
                    <a:pt x="5378" y="5511"/>
                  </a:lnTo>
                  <a:lnTo>
                    <a:pt x="6175" y="5776"/>
                  </a:lnTo>
                  <a:lnTo>
                    <a:pt x="6042" y="6307"/>
                  </a:lnTo>
                  <a:lnTo>
                    <a:pt x="5953" y="6861"/>
                  </a:lnTo>
                  <a:lnTo>
                    <a:pt x="5843" y="7414"/>
                  </a:lnTo>
                  <a:lnTo>
                    <a:pt x="5754" y="7989"/>
                  </a:lnTo>
                  <a:lnTo>
                    <a:pt x="5688" y="8565"/>
                  </a:lnTo>
                  <a:lnTo>
                    <a:pt x="5599" y="9760"/>
                  </a:lnTo>
                  <a:lnTo>
                    <a:pt x="5577" y="10380"/>
                  </a:lnTo>
                  <a:close/>
                  <a:moveTo>
                    <a:pt x="10357" y="6484"/>
                  </a:moveTo>
                  <a:lnTo>
                    <a:pt x="10357" y="10380"/>
                  </a:lnTo>
                  <a:lnTo>
                    <a:pt x="6440" y="10380"/>
                  </a:lnTo>
                  <a:lnTo>
                    <a:pt x="6462" y="9782"/>
                  </a:lnTo>
                  <a:lnTo>
                    <a:pt x="6529" y="9207"/>
                  </a:lnTo>
                  <a:lnTo>
                    <a:pt x="6573" y="8631"/>
                  </a:lnTo>
                  <a:lnTo>
                    <a:pt x="6617" y="8078"/>
                  </a:lnTo>
                  <a:lnTo>
                    <a:pt x="6706" y="7525"/>
                  </a:lnTo>
                  <a:lnTo>
                    <a:pt x="6772" y="6993"/>
                  </a:lnTo>
                  <a:lnTo>
                    <a:pt x="6905" y="6507"/>
                  </a:lnTo>
                  <a:lnTo>
                    <a:pt x="7016" y="6020"/>
                  </a:lnTo>
                  <a:lnTo>
                    <a:pt x="7834" y="6197"/>
                  </a:lnTo>
                  <a:lnTo>
                    <a:pt x="8675" y="6330"/>
                  </a:lnTo>
                  <a:lnTo>
                    <a:pt x="9516" y="6418"/>
                  </a:lnTo>
                  <a:lnTo>
                    <a:pt x="10357" y="6484"/>
                  </a:lnTo>
                  <a:close/>
                  <a:moveTo>
                    <a:pt x="10357" y="930"/>
                  </a:moveTo>
                  <a:lnTo>
                    <a:pt x="10357" y="5621"/>
                  </a:lnTo>
                  <a:lnTo>
                    <a:pt x="9583" y="5577"/>
                  </a:lnTo>
                  <a:lnTo>
                    <a:pt x="8786" y="5466"/>
                  </a:lnTo>
                  <a:lnTo>
                    <a:pt x="8011" y="5356"/>
                  </a:lnTo>
                  <a:lnTo>
                    <a:pt x="7237" y="5179"/>
                  </a:lnTo>
                  <a:lnTo>
                    <a:pt x="7414" y="4758"/>
                  </a:lnTo>
                  <a:lnTo>
                    <a:pt x="7547" y="4316"/>
                  </a:lnTo>
                  <a:lnTo>
                    <a:pt x="7724" y="3939"/>
                  </a:lnTo>
                  <a:lnTo>
                    <a:pt x="7879" y="3563"/>
                  </a:lnTo>
                  <a:lnTo>
                    <a:pt x="8078" y="3209"/>
                  </a:lnTo>
                  <a:lnTo>
                    <a:pt x="8255" y="2855"/>
                  </a:lnTo>
                  <a:lnTo>
                    <a:pt x="8454" y="2545"/>
                  </a:lnTo>
                  <a:lnTo>
                    <a:pt x="8653" y="2257"/>
                  </a:lnTo>
                  <a:lnTo>
                    <a:pt x="8852" y="2014"/>
                  </a:lnTo>
                  <a:lnTo>
                    <a:pt x="9074" y="1770"/>
                  </a:lnTo>
                  <a:lnTo>
                    <a:pt x="9273" y="1571"/>
                  </a:lnTo>
                  <a:lnTo>
                    <a:pt x="9472" y="1394"/>
                  </a:lnTo>
                  <a:lnTo>
                    <a:pt x="9693" y="1239"/>
                  </a:lnTo>
                  <a:lnTo>
                    <a:pt x="9937" y="1107"/>
                  </a:lnTo>
                  <a:lnTo>
                    <a:pt x="10158" y="996"/>
                  </a:lnTo>
                  <a:lnTo>
                    <a:pt x="10357" y="930"/>
                  </a:lnTo>
                  <a:close/>
                  <a:moveTo>
                    <a:pt x="11220" y="5621"/>
                  </a:moveTo>
                  <a:lnTo>
                    <a:pt x="11220" y="930"/>
                  </a:lnTo>
                  <a:lnTo>
                    <a:pt x="11442" y="996"/>
                  </a:lnTo>
                  <a:lnTo>
                    <a:pt x="11663" y="1129"/>
                  </a:lnTo>
                  <a:lnTo>
                    <a:pt x="11907" y="1239"/>
                  </a:lnTo>
                  <a:lnTo>
                    <a:pt x="12305" y="1593"/>
                  </a:lnTo>
                  <a:lnTo>
                    <a:pt x="12526" y="1793"/>
                  </a:lnTo>
                  <a:lnTo>
                    <a:pt x="12725" y="2036"/>
                  </a:lnTo>
                  <a:lnTo>
                    <a:pt x="12925" y="2302"/>
                  </a:lnTo>
                  <a:lnTo>
                    <a:pt x="13146" y="2589"/>
                  </a:lnTo>
                  <a:lnTo>
                    <a:pt x="13323" y="2899"/>
                  </a:lnTo>
                  <a:lnTo>
                    <a:pt x="13522" y="3231"/>
                  </a:lnTo>
                  <a:lnTo>
                    <a:pt x="13699" y="3563"/>
                  </a:lnTo>
                  <a:lnTo>
                    <a:pt x="13854" y="3939"/>
                  </a:lnTo>
                  <a:lnTo>
                    <a:pt x="14031" y="4338"/>
                  </a:lnTo>
                  <a:lnTo>
                    <a:pt x="14341" y="5179"/>
                  </a:lnTo>
                  <a:lnTo>
                    <a:pt x="13566" y="5356"/>
                  </a:lnTo>
                  <a:lnTo>
                    <a:pt x="12814" y="5466"/>
                  </a:lnTo>
                  <a:lnTo>
                    <a:pt x="12017" y="5577"/>
                  </a:lnTo>
                  <a:lnTo>
                    <a:pt x="11220" y="5621"/>
                  </a:lnTo>
                  <a:close/>
                  <a:moveTo>
                    <a:pt x="11220" y="6484"/>
                  </a:moveTo>
                  <a:lnTo>
                    <a:pt x="12084" y="6418"/>
                  </a:lnTo>
                  <a:lnTo>
                    <a:pt x="12925" y="6330"/>
                  </a:lnTo>
                  <a:lnTo>
                    <a:pt x="13766" y="6197"/>
                  </a:lnTo>
                  <a:lnTo>
                    <a:pt x="14584" y="6020"/>
                  </a:lnTo>
                  <a:lnTo>
                    <a:pt x="14673" y="6507"/>
                  </a:lnTo>
                  <a:lnTo>
                    <a:pt x="14784" y="7016"/>
                  </a:lnTo>
                  <a:lnTo>
                    <a:pt x="14872" y="7525"/>
                  </a:lnTo>
                  <a:lnTo>
                    <a:pt x="14961" y="8078"/>
                  </a:lnTo>
                  <a:lnTo>
                    <a:pt x="15005" y="8631"/>
                  </a:lnTo>
                  <a:lnTo>
                    <a:pt x="15093" y="9782"/>
                  </a:lnTo>
                  <a:lnTo>
                    <a:pt x="15116" y="10380"/>
                  </a:lnTo>
                  <a:lnTo>
                    <a:pt x="11220" y="10380"/>
                  </a:lnTo>
                  <a:lnTo>
                    <a:pt x="11220" y="6484"/>
                  </a:lnTo>
                  <a:close/>
                  <a:moveTo>
                    <a:pt x="10800" y="0"/>
                  </a:moveTo>
                  <a:lnTo>
                    <a:pt x="10778" y="0"/>
                  </a:lnTo>
                  <a:lnTo>
                    <a:pt x="10225" y="22"/>
                  </a:lnTo>
                  <a:lnTo>
                    <a:pt x="9671" y="66"/>
                  </a:lnTo>
                  <a:lnTo>
                    <a:pt x="9118" y="133"/>
                  </a:lnTo>
                  <a:lnTo>
                    <a:pt x="8609" y="243"/>
                  </a:lnTo>
                  <a:lnTo>
                    <a:pt x="8078" y="354"/>
                  </a:lnTo>
                  <a:lnTo>
                    <a:pt x="7060" y="664"/>
                  </a:lnTo>
                  <a:lnTo>
                    <a:pt x="6595" y="863"/>
                  </a:lnTo>
                  <a:lnTo>
                    <a:pt x="6108" y="1062"/>
                  </a:lnTo>
                  <a:lnTo>
                    <a:pt x="5643" y="1306"/>
                  </a:lnTo>
                  <a:lnTo>
                    <a:pt x="5179" y="1571"/>
                  </a:lnTo>
                  <a:lnTo>
                    <a:pt x="4758" y="1859"/>
                  </a:lnTo>
                  <a:lnTo>
                    <a:pt x="4316" y="2147"/>
                  </a:lnTo>
                  <a:lnTo>
                    <a:pt x="3917" y="2479"/>
                  </a:lnTo>
                  <a:lnTo>
                    <a:pt x="3541" y="2811"/>
                  </a:lnTo>
                  <a:lnTo>
                    <a:pt x="3143" y="3187"/>
                  </a:lnTo>
                  <a:lnTo>
                    <a:pt x="2789" y="3563"/>
                  </a:lnTo>
                  <a:lnTo>
                    <a:pt x="2457" y="3939"/>
                  </a:lnTo>
                  <a:lnTo>
                    <a:pt x="2147" y="4338"/>
                  </a:lnTo>
                  <a:lnTo>
                    <a:pt x="1837" y="4780"/>
                  </a:lnTo>
                  <a:lnTo>
                    <a:pt x="1571" y="5201"/>
                  </a:lnTo>
                  <a:lnTo>
                    <a:pt x="1306" y="5666"/>
                  </a:lnTo>
                  <a:lnTo>
                    <a:pt x="1062" y="6108"/>
                  </a:lnTo>
                  <a:lnTo>
                    <a:pt x="863" y="6595"/>
                  </a:lnTo>
                  <a:lnTo>
                    <a:pt x="664" y="7104"/>
                  </a:lnTo>
                  <a:lnTo>
                    <a:pt x="487" y="7591"/>
                  </a:lnTo>
                  <a:lnTo>
                    <a:pt x="332" y="8100"/>
                  </a:lnTo>
                  <a:lnTo>
                    <a:pt x="199" y="8631"/>
                  </a:lnTo>
                  <a:lnTo>
                    <a:pt x="66" y="9693"/>
                  </a:lnTo>
                  <a:lnTo>
                    <a:pt x="22" y="10247"/>
                  </a:lnTo>
                  <a:lnTo>
                    <a:pt x="0" y="10800"/>
                  </a:lnTo>
                  <a:lnTo>
                    <a:pt x="22" y="11353"/>
                  </a:lnTo>
                  <a:lnTo>
                    <a:pt x="66" y="11907"/>
                  </a:lnTo>
                  <a:lnTo>
                    <a:pt x="133" y="12460"/>
                  </a:lnTo>
                  <a:lnTo>
                    <a:pt x="199" y="12969"/>
                  </a:lnTo>
                  <a:lnTo>
                    <a:pt x="332" y="13500"/>
                  </a:lnTo>
                  <a:lnTo>
                    <a:pt x="487" y="14009"/>
                  </a:lnTo>
                  <a:lnTo>
                    <a:pt x="664" y="14496"/>
                  </a:lnTo>
                  <a:lnTo>
                    <a:pt x="863" y="15005"/>
                  </a:lnTo>
                  <a:lnTo>
                    <a:pt x="1062" y="15492"/>
                  </a:lnTo>
                  <a:lnTo>
                    <a:pt x="1306" y="15934"/>
                  </a:lnTo>
                  <a:lnTo>
                    <a:pt x="1571" y="16399"/>
                  </a:lnTo>
                  <a:lnTo>
                    <a:pt x="1837" y="16820"/>
                  </a:lnTo>
                  <a:lnTo>
                    <a:pt x="2147" y="17262"/>
                  </a:lnTo>
                  <a:lnTo>
                    <a:pt x="2457" y="17661"/>
                  </a:lnTo>
                  <a:lnTo>
                    <a:pt x="2789" y="18037"/>
                  </a:lnTo>
                  <a:lnTo>
                    <a:pt x="3143" y="18435"/>
                  </a:lnTo>
                  <a:lnTo>
                    <a:pt x="3541" y="18789"/>
                  </a:lnTo>
                  <a:lnTo>
                    <a:pt x="3917" y="19121"/>
                  </a:lnTo>
                  <a:lnTo>
                    <a:pt x="4316" y="19453"/>
                  </a:lnTo>
                  <a:lnTo>
                    <a:pt x="4758" y="19741"/>
                  </a:lnTo>
                  <a:lnTo>
                    <a:pt x="5179" y="20029"/>
                  </a:lnTo>
                  <a:lnTo>
                    <a:pt x="5643" y="20294"/>
                  </a:lnTo>
                  <a:lnTo>
                    <a:pt x="6108" y="20538"/>
                  </a:lnTo>
                  <a:lnTo>
                    <a:pt x="6595" y="20737"/>
                  </a:lnTo>
                  <a:lnTo>
                    <a:pt x="7060" y="20936"/>
                  </a:lnTo>
                  <a:lnTo>
                    <a:pt x="7569" y="21113"/>
                  </a:lnTo>
                  <a:lnTo>
                    <a:pt x="8078" y="21246"/>
                  </a:lnTo>
                  <a:lnTo>
                    <a:pt x="8609" y="21357"/>
                  </a:lnTo>
                  <a:lnTo>
                    <a:pt x="9118" y="21467"/>
                  </a:lnTo>
                  <a:lnTo>
                    <a:pt x="9671" y="21534"/>
                  </a:lnTo>
                  <a:lnTo>
                    <a:pt x="10225" y="21578"/>
                  </a:lnTo>
                  <a:lnTo>
                    <a:pt x="10778" y="21600"/>
                  </a:lnTo>
                  <a:lnTo>
                    <a:pt x="10800" y="21600"/>
                  </a:lnTo>
                  <a:lnTo>
                    <a:pt x="11907" y="21556"/>
                  </a:lnTo>
                  <a:lnTo>
                    <a:pt x="12438" y="21489"/>
                  </a:lnTo>
                  <a:lnTo>
                    <a:pt x="13500" y="21268"/>
                  </a:lnTo>
                  <a:lnTo>
                    <a:pt x="14009" y="21135"/>
                  </a:lnTo>
                  <a:lnTo>
                    <a:pt x="14496" y="20936"/>
                  </a:lnTo>
                  <a:lnTo>
                    <a:pt x="15005" y="20737"/>
                  </a:lnTo>
                  <a:lnTo>
                    <a:pt x="15492" y="20538"/>
                  </a:lnTo>
                  <a:lnTo>
                    <a:pt x="15934" y="20294"/>
                  </a:lnTo>
                  <a:lnTo>
                    <a:pt x="16399" y="20029"/>
                  </a:lnTo>
                  <a:lnTo>
                    <a:pt x="16842" y="19763"/>
                  </a:lnTo>
                  <a:lnTo>
                    <a:pt x="17262" y="19453"/>
                  </a:lnTo>
                  <a:lnTo>
                    <a:pt x="17661" y="19143"/>
                  </a:lnTo>
                  <a:lnTo>
                    <a:pt x="18059" y="18789"/>
                  </a:lnTo>
                  <a:lnTo>
                    <a:pt x="18457" y="18457"/>
                  </a:lnTo>
                  <a:lnTo>
                    <a:pt x="18789" y="18059"/>
                  </a:lnTo>
                  <a:lnTo>
                    <a:pt x="19143" y="17661"/>
                  </a:lnTo>
                  <a:lnTo>
                    <a:pt x="19453" y="17262"/>
                  </a:lnTo>
                  <a:lnTo>
                    <a:pt x="19763" y="16842"/>
                  </a:lnTo>
                  <a:lnTo>
                    <a:pt x="20029" y="16399"/>
                  </a:lnTo>
                  <a:lnTo>
                    <a:pt x="20294" y="15934"/>
                  </a:lnTo>
                  <a:lnTo>
                    <a:pt x="20538" y="15492"/>
                  </a:lnTo>
                  <a:lnTo>
                    <a:pt x="20737" y="15005"/>
                  </a:lnTo>
                  <a:lnTo>
                    <a:pt x="20936" y="14496"/>
                  </a:lnTo>
                  <a:lnTo>
                    <a:pt x="21135" y="14009"/>
                  </a:lnTo>
                  <a:lnTo>
                    <a:pt x="21268" y="13500"/>
                  </a:lnTo>
                  <a:lnTo>
                    <a:pt x="21379" y="12969"/>
                  </a:lnTo>
                  <a:lnTo>
                    <a:pt x="21489" y="12460"/>
                  </a:lnTo>
                  <a:lnTo>
                    <a:pt x="21556" y="11907"/>
                  </a:lnTo>
                  <a:lnTo>
                    <a:pt x="21600" y="10800"/>
                  </a:lnTo>
                  <a:lnTo>
                    <a:pt x="21556" y="9693"/>
                  </a:lnTo>
                  <a:lnTo>
                    <a:pt x="21489" y="9162"/>
                  </a:lnTo>
                  <a:lnTo>
                    <a:pt x="21268" y="8100"/>
                  </a:lnTo>
                  <a:lnTo>
                    <a:pt x="21135" y="7591"/>
                  </a:lnTo>
                  <a:lnTo>
                    <a:pt x="20936" y="7104"/>
                  </a:lnTo>
                  <a:lnTo>
                    <a:pt x="20737" y="6595"/>
                  </a:lnTo>
                  <a:lnTo>
                    <a:pt x="20538" y="6108"/>
                  </a:lnTo>
                  <a:lnTo>
                    <a:pt x="20294" y="5666"/>
                  </a:lnTo>
                  <a:lnTo>
                    <a:pt x="20029" y="5201"/>
                  </a:lnTo>
                  <a:lnTo>
                    <a:pt x="19763" y="4780"/>
                  </a:lnTo>
                  <a:lnTo>
                    <a:pt x="19453" y="4338"/>
                  </a:lnTo>
                  <a:lnTo>
                    <a:pt x="19143" y="3939"/>
                  </a:lnTo>
                  <a:lnTo>
                    <a:pt x="18789" y="3541"/>
                  </a:lnTo>
                  <a:lnTo>
                    <a:pt x="18457" y="3187"/>
                  </a:lnTo>
                  <a:lnTo>
                    <a:pt x="18059" y="2811"/>
                  </a:lnTo>
                  <a:lnTo>
                    <a:pt x="17661" y="2457"/>
                  </a:lnTo>
                  <a:lnTo>
                    <a:pt x="17262" y="2147"/>
                  </a:lnTo>
                  <a:lnTo>
                    <a:pt x="16842" y="1837"/>
                  </a:lnTo>
                  <a:lnTo>
                    <a:pt x="16399" y="1571"/>
                  </a:lnTo>
                  <a:lnTo>
                    <a:pt x="15934" y="1306"/>
                  </a:lnTo>
                  <a:lnTo>
                    <a:pt x="15492" y="1062"/>
                  </a:lnTo>
                  <a:lnTo>
                    <a:pt x="15005" y="863"/>
                  </a:lnTo>
                  <a:lnTo>
                    <a:pt x="14496" y="664"/>
                  </a:lnTo>
                  <a:lnTo>
                    <a:pt x="14009" y="509"/>
                  </a:lnTo>
                  <a:lnTo>
                    <a:pt x="13500" y="354"/>
                  </a:lnTo>
                  <a:lnTo>
                    <a:pt x="12438" y="133"/>
                  </a:lnTo>
                  <a:lnTo>
                    <a:pt x="11907" y="66"/>
                  </a:lnTo>
                  <a:lnTo>
                    <a:pt x="11353" y="22"/>
                  </a:lnTo>
                  <a:lnTo>
                    <a:pt x="10800" y="0"/>
                  </a:lnTo>
                  <a:close/>
                </a:path>
              </a:pathLst>
            </a:custGeom>
            <a:solidFill>
              <a:schemeClr val="bg1"/>
            </a:solidFill>
            <a:ln w="3175">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43" name="Graphic 42" descr="Marker">
            <a:extLst>
              <a:ext uri="{FF2B5EF4-FFF2-40B4-BE49-F238E27FC236}">
                <a16:creationId xmlns:a16="http://schemas.microsoft.com/office/drawing/2014/main" id="{C91C0C58-620A-41C1-A6AD-1477E65FFBB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25380" y="4489057"/>
            <a:ext cx="264900" cy="264900"/>
          </a:xfrm>
          <a:prstGeom prst="rect">
            <a:avLst/>
          </a:prstGeom>
        </p:spPr>
      </p:pic>
      <p:pic>
        <p:nvPicPr>
          <p:cNvPr id="5" name="Picture 4" descr="A picture containing text, font, logo, screenshot&#10;&#10;Description automatically generated">
            <a:extLst>
              <a:ext uri="{FF2B5EF4-FFF2-40B4-BE49-F238E27FC236}">
                <a16:creationId xmlns:a16="http://schemas.microsoft.com/office/drawing/2014/main" id="{5BDD8BE7-8C34-B91E-C0DD-DC8C08F9D6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3464" y="2566108"/>
            <a:ext cx="2704820" cy="816013"/>
          </a:xfrm>
          <a:prstGeom prst="rect">
            <a:avLst/>
          </a:prstGeom>
        </p:spPr>
      </p:pic>
      <p:grpSp>
        <p:nvGrpSpPr>
          <p:cNvPr id="20" name="Group 19">
            <a:extLst>
              <a:ext uri="{FF2B5EF4-FFF2-40B4-BE49-F238E27FC236}">
                <a16:creationId xmlns:a16="http://schemas.microsoft.com/office/drawing/2014/main" id="{AB612017-F158-64C2-882C-E4B1ECB9AA1A}"/>
              </a:ext>
            </a:extLst>
          </p:cNvPr>
          <p:cNvGrpSpPr/>
          <p:nvPr userDrawn="1"/>
        </p:nvGrpSpPr>
        <p:grpSpPr>
          <a:xfrm>
            <a:off x="1068249" y="4460015"/>
            <a:ext cx="6832671" cy="1188000"/>
            <a:chOff x="1723591" y="5977634"/>
            <a:chExt cx="6832671" cy="1188000"/>
          </a:xfrm>
        </p:grpSpPr>
        <p:sp>
          <p:nvSpPr>
            <p:cNvPr id="3" name="TextBox 2">
              <a:extLst>
                <a:ext uri="{FF2B5EF4-FFF2-40B4-BE49-F238E27FC236}">
                  <a16:creationId xmlns:a16="http://schemas.microsoft.com/office/drawing/2014/main" id="{19B5D7DE-E0D8-4C1E-6680-1E62D90E4258}"/>
                </a:ext>
              </a:extLst>
            </p:cNvPr>
            <p:cNvSpPr txBox="1"/>
            <p:nvPr userDrawn="1"/>
          </p:nvSpPr>
          <p:spPr>
            <a:xfrm>
              <a:off x="1723591" y="5986815"/>
              <a:ext cx="2047270" cy="1077218"/>
            </a:xfrm>
            <a:prstGeom prst="rect">
              <a:avLst/>
            </a:prstGeom>
            <a:noFill/>
          </p:spPr>
          <p:txBody>
            <a:bodyPr wrap="square" rtlCol="0">
              <a:spAutoFit/>
            </a:bodyPr>
            <a:lstStyle/>
            <a:p>
              <a:pPr algn="l"/>
              <a:r>
                <a:rPr lang="en-GB" sz="1000" b="1" i="0" u="none" strike="noStrike" baseline="0" dirty="0">
                  <a:solidFill>
                    <a:srgbClr val="FFFFFF"/>
                  </a:solidFill>
                  <a:latin typeface="+mj-lt"/>
                </a:rPr>
                <a:t>Head Office</a:t>
              </a:r>
            </a:p>
            <a:p>
              <a:pPr algn="l"/>
              <a:r>
                <a:rPr lang="en-GB" sz="900" b="0" i="0" u="none" strike="noStrike" baseline="0" dirty="0">
                  <a:solidFill>
                    <a:srgbClr val="FFFFFF"/>
                  </a:solidFill>
                  <a:latin typeface="+mj-lt"/>
                </a:rPr>
                <a:t>11 Volta Street,</a:t>
              </a:r>
            </a:p>
            <a:p>
              <a:pPr algn="l"/>
              <a:r>
                <a:rPr lang="en-GB" sz="900" b="0" i="0" u="none" strike="noStrike" baseline="0" dirty="0">
                  <a:solidFill>
                    <a:srgbClr val="FFFFFF"/>
                  </a:solidFill>
                  <a:latin typeface="+mj-lt"/>
                </a:rPr>
                <a:t>Off Thames Street,</a:t>
              </a:r>
            </a:p>
            <a:p>
              <a:pPr algn="l"/>
              <a:r>
                <a:rPr lang="en-GB" sz="900" b="0" i="0" u="none" strike="noStrike" baseline="0" dirty="0">
                  <a:solidFill>
                    <a:srgbClr val="FFFFFF"/>
                  </a:solidFill>
                  <a:latin typeface="+mj-lt"/>
                </a:rPr>
                <a:t>Ministers Hill, </a:t>
              </a:r>
            </a:p>
            <a:p>
              <a:pPr algn="l"/>
              <a:r>
                <a:rPr lang="en-GB" sz="900" b="0" i="0" u="none" strike="noStrike" baseline="0" dirty="0">
                  <a:solidFill>
                    <a:srgbClr val="FFFFFF"/>
                  </a:solidFill>
                  <a:latin typeface="+mj-lt"/>
                </a:rPr>
                <a:t>Maitama, Abuja, Nigeria.</a:t>
              </a:r>
            </a:p>
            <a:p>
              <a:pPr algn="l"/>
              <a:endParaRPr lang="en-GB" sz="900" b="0" i="0" u="none" strike="noStrike" baseline="0" dirty="0">
                <a:solidFill>
                  <a:srgbClr val="FFFFFF"/>
                </a:solidFill>
                <a:latin typeface="+mj-lt"/>
              </a:endParaRPr>
            </a:p>
            <a:p>
              <a:pPr algn="l"/>
              <a:r>
                <a:rPr lang="en-GB" sz="900" b="0" i="0" u="none" strike="noStrike" baseline="0" dirty="0">
                  <a:solidFill>
                    <a:srgbClr val="FFFFFF"/>
                  </a:solidFill>
                  <a:latin typeface="+mj-lt"/>
                </a:rPr>
                <a:t>+234 (0) 908 781 2026</a:t>
              </a:r>
            </a:p>
          </p:txBody>
        </p:sp>
        <p:sp>
          <p:nvSpPr>
            <p:cNvPr id="6" name="TextBox 5">
              <a:extLst>
                <a:ext uri="{FF2B5EF4-FFF2-40B4-BE49-F238E27FC236}">
                  <a16:creationId xmlns:a16="http://schemas.microsoft.com/office/drawing/2014/main" id="{BA8B1E6A-BD28-47BC-E96C-E79FC73AA1EC}"/>
                </a:ext>
              </a:extLst>
            </p:cNvPr>
            <p:cNvSpPr txBox="1"/>
            <p:nvPr userDrawn="1"/>
          </p:nvSpPr>
          <p:spPr>
            <a:xfrm>
              <a:off x="4027861" y="5995204"/>
              <a:ext cx="2287919" cy="1077218"/>
            </a:xfrm>
            <a:prstGeom prst="rect">
              <a:avLst/>
            </a:prstGeom>
            <a:noFill/>
          </p:spPr>
          <p:txBody>
            <a:bodyPr wrap="square" rtlCol="0">
              <a:spAutoFit/>
            </a:bodyPr>
            <a:lstStyle/>
            <a:p>
              <a:pPr algn="l"/>
              <a:r>
                <a:rPr lang="en-GB" sz="1000" b="1" i="0" u="none" strike="noStrike" baseline="0" dirty="0">
                  <a:solidFill>
                    <a:srgbClr val="FFFFFF"/>
                  </a:solidFill>
                  <a:latin typeface="+mj-lt"/>
                </a:rPr>
                <a:t>Lagos Office</a:t>
              </a:r>
            </a:p>
            <a:p>
              <a:pPr algn="l"/>
              <a:r>
                <a:rPr lang="en-GB" sz="900" b="0" i="0" u="none" strike="noStrike" baseline="0" dirty="0">
                  <a:solidFill>
                    <a:srgbClr val="FFFFFF"/>
                  </a:solidFill>
                  <a:latin typeface="+mj-lt"/>
                </a:rPr>
                <a:t>4th Floor, </a:t>
              </a:r>
            </a:p>
            <a:p>
              <a:pPr algn="l"/>
              <a:r>
                <a:rPr lang="en-GB" sz="900" b="0" i="0" u="none" strike="noStrike" baseline="0" dirty="0">
                  <a:solidFill>
                    <a:srgbClr val="FFFFFF"/>
                  </a:solidFill>
                  <a:latin typeface="+mj-lt"/>
                </a:rPr>
                <a:t>FF Towers, </a:t>
              </a:r>
            </a:p>
            <a:p>
              <a:pPr algn="l"/>
              <a:r>
                <a:rPr lang="en-GB" sz="900" b="0" i="0" u="none" strike="noStrike" baseline="0" dirty="0">
                  <a:solidFill>
                    <a:srgbClr val="FFFFFF"/>
                  </a:solidFill>
                  <a:latin typeface="+mj-lt"/>
                </a:rPr>
                <a:t>13/14 Ligali Ayorinde Street, </a:t>
              </a:r>
            </a:p>
            <a:p>
              <a:pPr algn="l"/>
              <a:r>
                <a:rPr lang="en-GB" sz="900" b="0" i="0" u="none" strike="noStrike" baseline="0" dirty="0">
                  <a:solidFill>
                    <a:srgbClr val="FFFFFF"/>
                  </a:solidFill>
                  <a:latin typeface="+mj-lt"/>
                </a:rPr>
                <a:t>Victoria Island, Lagos, Nigeria.</a:t>
              </a:r>
            </a:p>
            <a:p>
              <a:pPr algn="l"/>
              <a:endParaRPr lang="en-GB" sz="900" b="0" i="0" u="none" strike="noStrike" baseline="0" dirty="0">
                <a:solidFill>
                  <a:srgbClr val="FFFFFF"/>
                </a:solidFill>
                <a:latin typeface="+mj-lt"/>
              </a:endParaRPr>
            </a:p>
            <a:p>
              <a:pPr algn="l"/>
              <a:r>
                <a:rPr lang="en-GB" sz="900" b="0" i="0" u="none" strike="noStrike" baseline="0" dirty="0">
                  <a:solidFill>
                    <a:srgbClr val="FFFFFF"/>
                  </a:solidFill>
                  <a:latin typeface="+mj-lt"/>
                </a:rPr>
                <a:t>+234 (0) 813 864 1702</a:t>
              </a:r>
              <a:endParaRPr lang="en-GB" sz="200" dirty="0">
                <a:latin typeface="+mj-lt"/>
              </a:endParaRPr>
            </a:p>
          </p:txBody>
        </p:sp>
        <p:sp>
          <p:nvSpPr>
            <p:cNvPr id="7" name="TextBox 6">
              <a:extLst>
                <a:ext uri="{FF2B5EF4-FFF2-40B4-BE49-F238E27FC236}">
                  <a16:creationId xmlns:a16="http://schemas.microsoft.com/office/drawing/2014/main" id="{487DD62F-3235-A955-AE09-5CF5BD9514AE}"/>
                </a:ext>
              </a:extLst>
            </p:cNvPr>
            <p:cNvSpPr txBox="1"/>
            <p:nvPr userDrawn="1"/>
          </p:nvSpPr>
          <p:spPr>
            <a:xfrm>
              <a:off x="6577424" y="5986815"/>
              <a:ext cx="1978838" cy="1077218"/>
            </a:xfrm>
            <a:prstGeom prst="rect">
              <a:avLst/>
            </a:prstGeom>
            <a:noFill/>
          </p:spPr>
          <p:txBody>
            <a:bodyPr wrap="square" rtlCol="0">
              <a:spAutoFit/>
            </a:bodyPr>
            <a:lstStyle/>
            <a:p>
              <a:pPr algn="l"/>
              <a:r>
                <a:rPr lang="en-GB" sz="1000" b="1" i="0" u="none" strike="noStrike" baseline="0" dirty="0">
                  <a:solidFill>
                    <a:srgbClr val="FFFFFF"/>
                  </a:solidFill>
                  <a:latin typeface="+mj-lt"/>
                </a:rPr>
                <a:t>Port Harcourt Office</a:t>
              </a:r>
            </a:p>
            <a:p>
              <a:pPr algn="l"/>
              <a:r>
                <a:rPr lang="en-GB" sz="900" b="0" i="0" u="none" strike="noStrike" baseline="0" dirty="0">
                  <a:solidFill>
                    <a:srgbClr val="FFFFFF"/>
                  </a:solidFill>
                  <a:latin typeface="+mj-lt"/>
                </a:rPr>
                <a:t>10, Evo Road, </a:t>
              </a:r>
            </a:p>
            <a:p>
              <a:pPr algn="l"/>
              <a:r>
                <a:rPr lang="en-GB" sz="900" b="0" i="0" u="none" strike="noStrike" baseline="0" dirty="0">
                  <a:solidFill>
                    <a:srgbClr val="FFFFFF"/>
                  </a:solidFill>
                  <a:latin typeface="+mj-lt"/>
                </a:rPr>
                <a:t>GRA II,</a:t>
              </a:r>
            </a:p>
            <a:p>
              <a:pPr algn="l"/>
              <a:r>
                <a:rPr lang="en-GB" sz="900" b="0" i="0" u="none" strike="noStrike" baseline="0" dirty="0">
                  <a:solidFill>
                    <a:srgbClr val="FFFFFF"/>
                  </a:solidFill>
                  <a:latin typeface="+mj-lt"/>
                </a:rPr>
                <a:t>Port Harcourt, </a:t>
              </a:r>
            </a:p>
            <a:p>
              <a:pPr algn="l"/>
              <a:r>
                <a:rPr lang="en-GB" sz="900" b="0" i="0" u="none" strike="noStrike" baseline="0" dirty="0">
                  <a:solidFill>
                    <a:srgbClr val="FFFFFF"/>
                  </a:solidFill>
                  <a:latin typeface="+mj-lt"/>
                </a:rPr>
                <a:t>Rivers State, Nigeria.</a:t>
              </a:r>
            </a:p>
            <a:p>
              <a:pPr algn="l"/>
              <a:endParaRPr lang="en-GB" sz="900" dirty="0">
                <a:solidFill>
                  <a:srgbClr val="FFFFFF"/>
                </a:solidFill>
                <a:latin typeface="+mj-lt"/>
              </a:endParaRPr>
            </a:p>
            <a:p>
              <a:pPr algn="l"/>
              <a:r>
                <a:rPr lang="en-GB" sz="900" b="0" i="0" u="none" strike="noStrike" baseline="0" dirty="0">
                  <a:solidFill>
                    <a:srgbClr val="FFFFFF"/>
                  </a:solidFill>
                  <a:latin typeface="+mj-lt"/>
                </a:rPr>
                <a:t>+234 (0) 908 781 2026</a:t>
              </a:r>
            </a:p>
          </p:txBody>
        </p:sp>
        <p:sp>
          <p:nvSpPr>
            <p:cNvPr id="8" name="Rectangle 7">
              <a:extLst>
                <a:ext uri="{FF2B5EF4-FFF2-40B4-BE49-F238E27FC236}">
                  <a16:creationId xmlns:a16="http://schemas.microsoft.com/office/drawing/2014/main" id="{3C253081-92A3-7812-98B2-2F96942C8213}"/>
                </a:ext>
              </a:extLst>
            </p:cNvPr>
            <p:cNvSpPr/>
            <p:nvPr userDrawn="1"/>
          </p:nvSpPr>
          <p:spPr>
            <a:xfrm>
              <a:off x="3761861" y="5977634"/>
              <a:ext cx="18000"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01D5B96-BDCE-74A4-4BEC-4EAB61B865E8}"/>
                </a:ext>
              </a:extLst>
            </p:cNvPr>
            <p:cNvSpPr/>
            <p:nvPr userDrawn="1"/>
          </p:nvSpPr>
          <p:spPr>
            <a:xfrm>
              <a:off x="6264847" y="5977634"/>
              <a:ext cx="18000"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9" name="Graphic 38" descr="Marker">
            <a:extLst>
              <a:ext uri="{FF2B5EF4-FFF2-40B4-BE49-F238E27FC236}">
                <a16:creationId xmlns:a16="http://schemas.microsoft.com/office/drawing/2014/main" id="{0E90BAEB-691E-47FD-279A-C0E22EA0B2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143366" y="4489057"/>
            <a:ext cx="264900" cy="264900"/>
          </a:xfrm>
          <a:prstGeom prst="rect">
            <a:avLst/>
          </a:prstGeom>
        </p:spPr>
      </p:pic>
      <p:pic>
        <p:nvPicPr>
          <p:cNvPr id="44" name="Graphic 43" descr="Marker">
            <a:extLst>
              <a:ext uri="{FF2B5EF4-FFF2-40B4-BE49-F238E27FC236}">
                <a16:creationId xmlns:a16="http://schemas.microsoft.com/office/drawing/2014/main" id="{5DB58B63-904C-D457-8DCC-9C7F401195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0521" y="4489714"/>
            <a:ext cx="264243" cy="264243"/>
          </a:xfrm>
          <a:prstGeom prst="rect">
            <a:avLst/>
          </a:prstGeom>
        </p:spPr>
      </p:pic>
    </p:spTree>
    <p:extLst>
      <p:ext uri="{BB962C8B-B14F-4D97-AF65-F5344CB8AC3E}">
        <p14:creationId xmlns:p14="http://schemas.microsoft.com/office/powerpoint/2010/main" val="423759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Пустой" type="tx">
  <p:cSld name="Пустой">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5979516" y="6540501"/>
            <a:ext cx="226619" cy="230529"/>
          </a:xfrm>
          <a:prstGeom prst="rect">
            <a:avLst/>
          </a:prstGeom>
          <a:noFill/>
          <a:ln>
            <a:noFill/>
          </a:ln>
        </p:spPr>
        <p:txBody>
          <a:bodyPr spcFirstLastPara="1" wrap="square" lIns="19050" tIns="19050" rIns="19050" bIns="19050" anchor="t" anchorCtr="0">
            <a:noAutofit/>
          </a:bodyPr>
          <a:lstStyle>
            <a:lvl1pPr marL="0" lvl="0"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1200" b="0">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a:p>
        </p:txBody>
      </p:sp>
      <p:sp>
        <p:nvSpPr>
          <p:cNvPr id="2" name="Rectangle 1">
            <a:extLst>
              <a:ext uri="{FF2B5EF4-FFF2-40B4-BE49-F238E27FC236}">
                <a16:creationId xmlns:a16="http://schemas.microsoft.com/office/drawing/2014/main" id="{699AB9AD-FAF9-FBB2-A6CA-7AA8761AC63A}"/>
              </a:ext>
            </a:extLst>
          </p:cNvPr>
          <p:cNvSpPr/>
          <p:nvPr userDrawn="1"/>
        </p:nvSpPr>
        <p:spPr>
          <a:xfrm>
            <a:off x="2004969" y="133276"/>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D059F50-8A59-56DF-876B-CC4CDE15571C}"/>
              </a:ext>
            </a:extLst>
          </p:cNvPr>
          <p:cNvSpPr/>
          <p:nvPr userDrawn="1"/>
        </p:nvSpPr>
        <p:spPr>
          <a:xfrm>
            <a:off x="2004969" y="179972"/>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5">
            <a:extLst>
              <a:ext uri="{FF2B5EF4-FFF2-40B4-BE49-F238E27FC236}">
                <a16:creationId xmlns:a16="http://schemas.microsoft.com/office/drawing/2014/main" id="{DC460396-299E-42A4-CFC8-88BF72264A24}"/>
              </a:ext>
            </a:extLst>
          </p:cNvPr>
          <p:cNvSpPr txBox="1">
            <a:spLocks/>
          </p:cNvSpPr>
          <p:nvPr userDrawn="1"/>
        </p:nvSpPr>
        <p:spPr>
          <a:xfrm>
            <a:off x="11752277" y="6488188"/>
            <a:ext cx="43972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E082DE-8E2A-4186-9421-9D2318CE722A}" type="slidenum">
              <a:rPr lang="en-GB" smtClean="0"/>
              <a:pPr/>
              <a:t>‹#›</a:t>
            </a:fld>
            <a:endParaRPr lang="en-GB"/>
          </a:p>
        </p:txBody>
      </p:sp>
    </p:spTree>
    <p:extLst>
      <p:ext uri="{BB962C8B-B14F-4D97-AF65-F5344CB8AC3E}">
        <p14:creationId xmlns:p14="http://schemas.microsoft.com/office/powerpoint/2010/main" val="8846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50E86F-1410-0030-F02A-6B79EF718B1B}"/>
              </a:ext>
            </a:extLst>
          </p:cNvPr>
          <p:cNvSpPr/>
          <p:nvPr userDrawn="1"/>
        </p:nvSpPr>
        <p:spPr>
          <a:xfrm>
            <a:off x="2004969" y="133276"/>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a:extLst>
              <a:ext uri="{FF2B5EF4-FFF2-40B4-BE49-F238E27FC236}">
                <a16:creationId xmlns:a16="http://schemas.microsoft.com/office/drawing/2014/main" id="{B4073016-7D18-C15F-E5D7-FBB260B3C5F5}"/>
              </a:ext>
            </a:extLst>
          </p:cNvPr>
          <p:cNvSpPr/>
          <p:nvPr userDrawn="1"/>
        </p:nvSpPr>
        <p:spPr>
          <a:xfrm>
            <a:off x="2004969" y="198444"/>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7172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xfrm>
            <a:off x="838199" y="816274"/>
            <a:ext cx="10722069" cy="902123"/>
          </a:xfrm>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a:extLst>
              <a:ext uri="{FF2B5EF4-FFF2-40B4-BE49-F238E27FC236}">
                <a16:creationId xmlns:a16="http://schemas.microsoft.com/office/drawing/2014/main" id="{E1988CF6-73DA-00FE-4A3D-4A873307F4CC}"/>
              </a:ext>
            </a:extLst>
          </p:cNvPr>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C12925A-30E8-753C-3EF6-E039542BBD6F}"/>
              </a:ext>
            </a:extLst>
          </p:cNvPr>
          <p:cNvSpPr/>
          <p:nvPr userDrawn="1"/>
        </p:nvSpPr>
        <p:spPr>
          <a:xfrm>
            <a:off x="2004969" y="201336"/>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90F4DCF-EC51-B220-6469-E4C082B50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3943" y="5663693"/>
            <a:ext cx="1091646" cy="1126223"/>
          </a:xfrm>
          <a:prstGeom prst="rect">
            <a:avLst/>
          </a:prstGeom>
        </p:spPr>
      </p:pic>
    </p:spTree>
    <p:extLst>
      <p:ext uri="{BB962C8B-B14F-4D97-AF65-F5344CB8AC3E}">
        <p14:creationId xmlns:p14="http://schemas.microsoft.com/office/powerpoint/2010/main" val="19941420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18ED-119B-4193-B824-CC202EEC5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71D739-2A6D-47AC-B577-39E6A4FAF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1D62AF-683A-48B8-BBC6-FFAAA93257C4}"/>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E6BAC126-C01F-4E2B-A864-CD0C2D9EF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B03AF-C4CE-47EF-9D48-F7E5E5B0F2EF}"/>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4260643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FB8E-E176-4163-ABBC-6CE73D0C4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BEAC1-4C8A-40A2-BE02-C7F6B3A5F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871-A1BD-463E-9EA8-6A8C0D769092}"/>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633A9C18-C352-45E9-BB15-CD4F4FA49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8F286-6C56-4990-9F66-1F42EE103C9C}"/>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89821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004969" y="136168"/>
            <a:ext cx="10187030" cy="438478"/>
          </a:xfrm>
          <a:prstGeom prst="rect">
            <a:avLst/>
          </a:prstGeom>
          <a:solidFill>
            <a:srgbClr val="F1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99237" y="889233"/>
            <a:ext cx="10812648" cy="5213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802E6086-FEF5-4EAF-9B3F-581F83E2CDA5}" type="datetime1">
              <a:rPr lang="en-GB" smtClean="0"/>
              <a:t>08/11/2023</a:t>
            </a:fld>
            <a:endParaRPr lang="en-GB" dirty="0"/>
          </a:p>
        </p:txBody>
      </p:sp>
      <p:sp>
        <p:nvSpPr>
          <p:cNvPr id="6" name="Slide Number Placeholder 5"/>
          <p:cNvSpPr>
            <a:spLocks noGrp="1"/>
          </p:cNvSpPr>
          <p:nvPr>
            <p:ph type="sldNum" sz="quarter" idx="12"/>
          </p:nvPr>
        </p:nvSpPr>
        <p:spPr>
          <a:xfrm>
            <a:off x="11752277" y="6488188"/>
            <a:ext cx="439723" cy="365125"/>
          </a:xfrm>
        </p:spPr>
        <p:txBody>
          <a:bodyPr/>
          <a:lstStyle/>
          <a:p>
            <a:fld id="{ECE082DE-8E2A-4186-9421-9D2318CE722A}" type="slidenum">
              <a:rPr lang="en-GB" smtClean="0"/>
              <a:t>‹#›</a:t>
            </a:fld>
            <a:endParaRPr lang="en-GB"/>
          </a:p>
        </p:txBody>
      </p:sp>
      <p:sp>
        <p:nvSpPr>
          <p:cNvPr id="7" name="Rectangle 6"/>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62517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EC0D-6C17-43B9-9B5E-E4CDA26EE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C6743-645C-482D-B983-362069F00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235C9-0AD7-424A-A43A-83CC6E154CEB}"/>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BCC6EF1A-71CA-4B1B-93E2-9AE09781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728AA-5176-4FF0-BFB3-8AC2A01EFF90}"/>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112527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3794-217D-4725-8F64-91F22FA94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F6AA0-44FB-4604-966F-E4003377C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D9A72-86D5-46B1-B073-B272C4ECD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7BD45-7ECF-4124-BF3D-787DD5E7F099}"/>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6" name="Footer Placeholder 5">
            <a:extLst>
              <a:ext uri="{FF2B5EF4-FFF2-40B4-BE49-F238E27FC236}">
                <a16:creationId xmlns:a16="http://schemas.microsoft.com/office/drawing/2014/main" id="{2AAF2666-FD86-428A-BD4C-D41AEECB7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DF932-5B42-4836-BE0C-290CEF25E487}"/>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367656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76B6-6350-459D-9436-AC65DB5E7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9844F-496A-47BC-86EE-D54E5D872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0A3E62-A1CB-48CD-A1ED-113B52C77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EC00D-3C00-4848-8E35-C568EBF09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F7F0E-0A26-4DDD-8691-0EEA397191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36A60A-0C34-4015-979F-4D12DA870D15}"/>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8" name="Footer Placeholder 7">
            <a:extLst>
              <a:ext uri="{FF2B5EF4-FFF2-40B4-BE49-F238E27FC236}">
                <a16:creationId xmlns:a16="http://schemas.microsoft.com/office/drawing/2014/main" id="{E77233A3-BF70-4612-80B9-B896FDAA2D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BF493D-E3CF-41FA-A322-B3A349A55727}"/>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93601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4D1B-002A-40E1-A23B-24C51FE8D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BF0768-84C4-4CDA-9B47-3D95141DB3D5}"/>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4" name="Footer Placeholder 3">
            <a:extLst>
              <a:ext uri="{FF2B5EF4-FFF2-40B4-BE49-F238E27FC236}">
                <a16:creationId xmlns:a16="http://schemas.microsoft.com/office/drawing/2014/main" id="{823D87F9-5959-4EEB-811F-885564A2E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C8F20-3943-4E9E-A40B-74D364DC7D62}"/>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69733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D7478-1056-4ADD-B8E4-4C04E13C43E3}"/>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3" name="Footer Placeholder 2">
            <a:extLst>
              <a:ext uri="{FF2B5EF4-FFF2-40B4-BE49-F238E27FC236}">
                <a16:creationId xmlns:a16="http://schemas.microsoft.com/office/drawing/2014/main" id="{4C6B3C01-1A99-4109-9C2F-66E032071E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6E6FD-0E8B-4742-909A-2ABCF2102396}"/>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68789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76FB-7923-4EBB-AE15-672B30C4C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CAE601-F7CC-40AC-B28B-C8226868A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010428-522A-4340-AF3F-AD51B0A14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4404F-E98F-4D45-B4C2-FDF13A21FB2F}"/>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6" name="Footer Placeholder 5">
            <a:extLst>
              <a:ext uri="{FF2B5EF4-FFF2-40B4-BE49-F238E27FC236}">
                <a16:creationId xmlns:a16="http://schemas.microsoft.com/office/drawing/2014/main" id="{A0C83F34-2A5E-4889-A457-65A9F4C0E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06064-DE53-44F4-895F-EC27C0165DA5}"/>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439839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33E9-7E63-498D-B9C6-8EE8C9FC9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0A028-186B-4BB5-AAF4-63D66BC58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44385-0EC6-4392-8F3F-6588CBFA4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562DB-034C-474D-90C0-FC4742CE91B0}"/>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6" name="Footer Placeholder 5">
            <a:extLst>
              <a:ext uri="{FF2B5EF4-FFF2-40B4-BE49-F238E27FC236}">
                <a16:creationId xmlns:a16="http://schemas.microsoft.com/office/drawing/2014/main" id="{4BA83F6D-1D43-4354-9FCB-DC27E643C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2C5B5-C69D-4229-9B58-EC59DF9D47CB}"/>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312918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7E50-6648-43D3-A5A7-6F66D5D60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35861-2311-444A-BFF4-DC6BE04EC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73585-F19A-4F8D-A99D-EAD04AE16EA5}"/>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BAC189BE-D627-4849-87E8-AB2835245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EA350-41B3-4645-9ABA-352C0A884E2D}"/>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550140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88F73-9493-4229-9E61-6716DCC36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411550-B48B-451D-8F91-DD6EBEE26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4CD43-433F-4D59-AD35-672E87F40EDB}"/>
              </a:ext>
            </a:extLst>
          </p:cNvPr>
          <p:cNvSpPr>
            <a:spLocks noGrp="1"/>
          </p:cNvSpPr>
          <p:nvPr>
            <p:ph type="dt" sz="half" idx="10"/>
          </p:nvPr>
        </p:nvSpPr>
        <p:spPr/>
        <p:txBody>
          <a:body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2E4496F1-D887-4302-B3F6-6713AF24E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60ECC-873F-4B19-BB60-6999F36E617F}"/>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244364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709738"/>
            <a:ext cx="10515600" cy="2852737"/>
          </a:xfrm>
        </p:spPr>
        <p:txBody>
          <a:bodyPr anchor="b">
            <a:normAutofit/>
          </a:bodyPr>
          <a:lstStyle>
            <a:lvl1pPr>
              <a:defRPr sz="5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DD9AFE38-F9C0-4839-A135-D785DBB4CD69}" type="datetime1">
              <a:rPr lang="en-GB" smtClean="0"/>
              <a:t>08/11/2023</a:t>
            </a:fld>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
        <p:nvSpPr>
          <p:cNvPr id="10" name="Rectangle 9"/>
          <p:cNvSpPr/>
          <p:nvPr userDrawn="1"/>
        </p:nvSpPr>
        <p:spPr>
          <a:xfrm>
            <a:off x="0" y="1"/>
            <a:ext cx="12192000" cy="1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1718133-4EF7-4641-B572-2DBB2DFBFC01}"/>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591434" y="1130176"/>
            <a:ext cx="1827430" cy="500992"/>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6F5B51B3-8105-E485-CD75-52AE3C86F76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3"/>
          <a:stretch/>
        </p:blipFill>
        <p:spPr>
          <a:xfrm flipH="1" flipV="1">
            <a:off x="11247696" y="6176962"/>
            <a:ext cx="1010416" cy="761003"/>
          </a:xfrm>
          <a:prstGeom prst="rect">
            <a:avLst/>
          </a:prstGeom>
        </p:spPr>
      </p:pic>
      <p:sp>
        <p:nvSpPr>
          <p:cNvPr id="7" name="Google Shape;1138;p59">
            <a:extLst>
              <a:ext uri="{FF2B5EF4-FFF2-40B4-BE49-F238E27FC236}">
                <a16:creationId xmlns:a16="http://schemas.microsoft.com/office/drawing/2014/main" id="{BA841409-FF1B-FD02-631E-C20966FEC11B}"/>
              </a:ext>
            </a:extLst>
          </p:cNvPr>
          <p:cNvSpPr txBox="1"/>
          <p:nvPr userDrawn="1"/>
        </p:nvSpPr>
        <p:spPr>
          <a:xfrm>
            <a:off x="5430058" y="6492875"/>
            <a:ext cx="1331884" cy="199060"/>
          </a:xfrm>
          <a:prstGeom prst="rect">
            <a:avLst/>
          </a:prstGeom>
          <a:noFill/>
          <a:ln>
            <a:noFill/>
          </a:ln>
        </p:spPr>
        <p:txBody>
          <a:bodyPr spcFirstLastPara="1" wrap="square" lIns="45700" tIns="45700" rIns="45700" bIns="45700" anchor="t" anchorCtr="0">
            <a:noAutofit/>
          </a:bodyPr>
          <a:lstStyle/>
          <a:p>
            <a:r>
              <a:rPr lang="en-GB" sz="1000" i="0" dirty="0">
                <a:solidFill>
                  <a:schemeClr val="bg1"/>
                </a:solidFill>
                <a:ea typeface="Calibri" panose="020F0502020204030204" pitchFamily="34" charset="0"/>
              </a:rPr>
              <a:t>© 2023 </a:t>
            </a:r>
            <a:r>
              <a:rPr lang="en-GB" sz="1000" b="1" i="0" dirty="0">
                <a:solidFill>
                  <a:schemeClr val="bg1"/>
                </a:solidFill>
                <a:latin typeface="Corbel" panose="020B0503020204020204" pitchFamily="34" charset="0"/>
                <a:ea typeface="Calibri" panose="020F0502020204030204" pitchFamily="34" charset="0"/>
              </a:rPr>
              <a:t>Norrenberger</a:t>
            </a:r>
            <a:endParaRPr lang="en-GB" sz="600" b="1" i="0" dirty="0">
              <a:solidFill>
                <a:schemeClr val="bg1"/>
              </a:solidFill>
              <a:latin typeface="Corbel" panose="020B0503020204020204" pitchFamily="34" charset="0"/>
            </a:endParaRPr>
          </a:p>
        </p:txBody>
      </p:sp>
    </p:spTree>
    <p:extLst>
      <p:ext uri="{BB962C8B-B14F-4D97-AF65-F5344CB8AC3E}">
        <p14:creationId xmlns:p14="http://schemas.microsoft.com/office/powerpoint/2010/main" val="319161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971412" y="199080"/>
            <a:ext cx="10037427" cy="379756"/>
          </a:xfrm>
        </p:spPr>
        <p:txBody>
          <a:bodyPr>
            <a:normAutofit/>
          </a:bodyPr>
          <a:lstStyle>
            <a:lvl1pPr algn="r">
              <a:defRPr sz="2800">
                <a:solidFill>
                  <a:schemeClr val="bg1"/>
                </a:solidFill>
              </a:defRPr>
            </a:lvl1pPr>
          </a:lstStyle>
          <a:p>
            <a:r>
              <a:rPr lang="en-US" dirty="0"/>
              <a:t>lick to edit </a:t>
            </a:r>
            <a:r>
              <a:rPr lang="en-US" dirty="0" err="1"/>
              <a:t>Mastr</a:t>
            </a:r>
            <a:r>
              <a:rPr lang="en-US" dirty="0"/>
              <a:t> </a:t>
            </a:r>
            <a:r>
              <a:rPr lang="en-US" dirty="0" err="1"/>
              <a:t>titlestyle</a:t>
            </a:r>
            <a:endParaRPr lang="en-GB" dirty="0"/>
          </a:p>
        </p:txBody>
      </p:sp>
    </p:spTree>
    <p:extLst>
      <p:ext uri="{BB962C8B-B14F-4D97-AF65-F5344CB8AC3E}">
        <p14:creationId xmlns:p14="http://schemas.microsoft.com/office/powerpoint/2010/main" val="38033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971412" y="199080"/>
            <a:ext cx="10037427" cy="379756"/>
          </a:xfrm>
        </p:spPr>
        <p:txBody>
          <a:bodyPr>
            <a:normAutofit/>
          </a:bodyPr>
          <a:lstStyle>
            <a:lvl1pPr algn="r">
              <a:defRPr sz="2800">
                <a:solidFill>
                  <a:schemeClr val="bg1"/>
                </a:solidFill>
              </a:defRPr>
            </a:lvl1pPr>
          </a:lstStyle>
          <a:p>
            <a:r>
              <a:rPr lang="en-US" dirty="0"/>
              <a:t>lick to edit </a:t>
            </a:r>
            <a:r>
              <a:rPr lang="en-US" dirty="0" err="1"/>
              <a:t>Mastr</a:t>
            </a:r>
            <a:r>
              <a:rPr lang="en-US" dirty="0"/>
              <a:t> </a:t>
            </a:r>
            <a:r>
              <a:rPr lang="en-US" dirty="0" err="1"/>
              <a:t>titlestyle</a:t>
            </a:r>
            <a:endParaRPr lang="en-GB" dirty="0"/>
          </a:p>
        </p:txBody>
      </p:sp>
      <p:pic>
        <p:nvPicPr>
          <p:cNvPr id="3" name="Picture 2">
            <a:extLst>
              <a:ext uri="{FF2B5EF4-FFF2-40B4-BE49-F238E27FC236}">
                <a16:creationId xmlns:a16="http://schemas.microsoft.com/office/drawing/2014/main" id="{F76DA983-5A8A-4121-8E7E-10B8F294BB27}"/>
              </a:ext>
            </a:extLst>
          </p:cNvPr>
          <p:cNvPicPr>
            <a:picLocks noChangeAspect="1"/>
          </p:cNvPicPr>
          <p:nvPr userDrawn="1"/>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417546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064373" y="6322829"/>
            <a:ext cx="4261404" cy="365125"/>
          </a:xfrm>
          <a:prstGeom prst="rect">
            <a:avLst/>
          </a:prstGeom>
        </p:spPr>
        <p:txBody>
          <a:bodyPr/>
          <a:lstStyle/>
          <a:p>
            <a:fld id="{155A62B8-27A9-427B-B4EB-25529A26BA63}" type="datetime1">
              <a:rPr lang="en-GB" smtClean="0"/>
              <a:t>08/11/2023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CE082DE-8E2A-4186-9421-9D2318CE722A}" type="slidenum">
              <a:rPr lang="en-GB" smtClean="0"/>
              <a:t>‹#›</a:t>
            </a:fld>
            <a:endParaRPr lang="en-GB"/>
          </a:p>
        </p:txBody>
      </p:sp>
      <p:sp>
        <p:nvSpPr>
          <p:cNvPr id="16" name="Rectangle 15"/>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47157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64373" y="6322829"/>
            <a:ext cx="4261404" cy="365125"/>
          </a:xfrm>
          <a:prstGeom prst="rect">
            <a:avLst/>
          </a:prstGeom>
        </p:spPr>
        <p:txBody>
          <a:bodyPr/>
          <a:lstStyle/>
          <a:p>
            <a:fld id="{9780BA56-8676-4B6D-BCA2-0B5EA4563D1B}" type="datetime1">
              <a:rPr lang="en-GB" smtClean="0"/>
              <a:t>08/11/2023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CE082DE-8E2A-4186-9421-9D2318CE722A}" type="slidenum">
              <a:rPr lang="en-GB" smtClean="0"/>
              <a:t>‹#›</a:t>
            </a:fld>
            <a:endParaRPr lang="en-GB"/>
          </a:p>
        </p:txBody>
      </p:sp>
      <p:sp>
        <p:nvSpPr>
          <p:cNvPr id="9" name="Rectangle 8"/>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2700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64373" y="6322829"/>
            <a:ext cx="4261404" cy="365125"/>
          </a:xfrm>
          <a:prstGeom prst="rect">
            <a:avLst/>
          </a:prstGeom>
        </p:spPr>
        <p:txBody>
          <a:bodyPr/>
          <a:lstStyle/>
          <a:p>
            <a:fld id="{8002F3D2-3774-4B1C-8ED9-344997F19660}" type="datetime1">
              <a:rPr lang="en-GB" smtClean="0"/>
              <a:t>08/11/2023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ECE082DE-8E2A-4186-9421-9D2318CE722A}" type="slidenum">
              <a:rPr lang="en-GB" smtClean="0"/>
              <a:t>‹#›</a:t>
            </a:fld>
            <a:endParaRPr lang="en-GB"/>
          </a:p>
        </p:txBody>
      </p:sp>
      <p:sp>
        <p:nvSpPr>
          <p:cNvPr id="5" name="Rectangle 4">
            <a:extLst>
              <a:ext uri="{FF2B5EF4-FFF2-40B4-BE49-F238E27FC236}">
                <a16:creationId xmlns:a16="http://schemas.microsoft.com/office/drawing/2014/main" id="{7064D80F-6F8D-F108-6734-391DFDEC75CB}"/>
              </a:ext>
            </a:extLst>
          </p:cNvPr>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61CF78E-FA1C-4D26-0B77-3F160B676A32}"/>
              </a:ext>
            </a:extLst>
          </p:cNvPr>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4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064373" y="6322829"/>
            <a:ext cx="4261404" cy="365125"/>
          </a:xfrm>
          <a:prstGeom prst="rect">
            <a:avLst/>
          </a:prstGeom>
        </p:spPr>
        <p:txBody>
          <a:bodyPr/>
          <a:lstStyle/>
          <a:p>
            <a:fld id="{BCE810BB-6E73-45FA-99AF-A870DD076D26}" type="datetime1">
              <a:rPr lang="en-GB" smtClean="0"/>
              <a:t>08/11/2023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405635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788565"/>
            <a:ext cx="10722069" cy="90212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72206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751818" y="6492875"/>
            <a:ext cx="4397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82DE-8E2A-4186-9421-9D2318CE722A}" type="slidenum">
              <a:rPr lang="en-GB" smtClean="0"/>
              <a:t>‹#›</a:t>
            </a:fld>
            <a:endParaRPr lang="en-GB" dirty="0"/>
          </a:p>
        </p:txBody>
      </p:sp>
      <p:cxnSp>
        <p:nvCxnSpPr>
          <p:cNvPr id="9" name="Google Shape;354;p28"/>
          <p:cNvCxnSpPr/>
          <p:nvPr userDrawn="1"/>
        </p:nvCxnSpPr>
        <p:spPr>
          <a:xfrm>
            <a:off x="11796989" y="343068"/>
            <a:ext cx="203003" cy="0"/>
          </a:xfrm>
          <a:prstGeom prst="straightConnector1">
            <a:avLst/>
          </a:prstGeom>
          <a:noFill/>
          <a:ln w="9525" cap="flat" cmpd="sng">
            <a:solidFill>
              <a:schemeClr val="lt1"/>
            </a:solidFill>
            <a:prstDash val="solid"/>
            <a:miter lim="800000"/>
            <a:headEnd type="none" w="sm" len="sm"/>
            <a:tailEnd type="triangle" w="med" len="med"/>
          </a:ln>
        </p:spPr>
      </p:cxnSp>
      <p:sp>
        <p:nvSpPr>
          <p:cNvPr id="12" name="Google Shape;1137;p59">
            <a:extLst>
              <a:ext uri="{FF2B5EF4-FFF2-40B4-BE49-F238E27FC236}">
                <a16:creationId xmlns:a16="http://schemas.microsoft.com/office/drawing/2014/main" id="{6180889F-FEB5-4BA4-8122-1386A65DEB74}"/>
              </a:ext>
            </a:extLst>
          </p:cNvPr>
          <p:cNvSpPr txBox="1"/>
          <p:nvPr userDrawn="1"/>
        </p:nvSpPr>
        <p:spPr>
          <a:xfrm>
            <a:off x="733216" y="6339204"/>
            <a:ext cx="202264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400" b="0" i="0" u="none" strike="noStrike" cap="none" dirty="0">
                <a:solidFill>
                  <a:srgbClr val="F53900"/>
                </a:solidFill>
                <a:latin typeface="+mn-lt"/>
                <a:ea typeface="Open Sans"/>
                <a:cs typeface="Open Sans"/>
                <a:sym typeface="Open Sans"/>
              </a:rPr>
              <a:t>www.norrenberger.com</a:t>
            </a:r>
            <a:endParaRPr sz="2000" dirty="0">
              <a:solidFill>
                <a:srgbClr val="F53900"/>
              </a:solidFill>
              <a:latin typeface="+mn-lt"/>
            </a:endParaRPr>
          </a:p>
        </p:txBody>
      </p:sp>
      <p:sp>
        <p:nvSpPr>
          <p:cNvPr id="5" name="Google Shape;1138;p59">
            <a:extLst>
              <a:ext uri="{FF2B5EF4-FFF2-40B4-BE49-F238E27FC236}">
                <a16:creationId xmlns:a16="http://schemas.microsoft.com/office/drawing/2014/main" id="{4B434272-79AE-A32F-3F9C-30DC27967F84}"/>
              </a:ext>
            </a:extLst>
          </p:cNvPr>
          <p:cNvSpPr txBox="1"/>
          <p:nvPr userDrawn="1"/>
        </p:nvSpPr>
        <p:spPr>
          <a:xfrm>
            <a:off x="7514241" y="6339204"/>
            <a:ext cx="3478365" cy="307341"/>
          </a:xfrm>
          <a:prstGeom prst="rect">
            <a:avLst/>
          </a:prstGeom>
          <a:noFill/>
          <a:ln>
            <a:noFill/>
          </a:ln>
        </p:spPr>
        <p:txBody>
          <a:bodyPr spcFirstLastPara="1" wrap="square" lIns="45700" tIns="45700" rIns="45700" bIns="45700" anchor="t" anchorCtr="0">
            <a:noAutofit/>
          </a:bodyPr>
          <a:lstStyle/>
          <a:p>
            <a:r>
              <a:rPr lang="en-GB" sz="1050" i="1" dirty="0">
                <a:solidFill>
                  <a:schemeClr val="accent3"/>
                </a:solidFill>
                <a:ea typeface="Calibri" panose="020F0502020204030204" pitchFamily="34" charset="0"/>
              </a:rPr>
              <a:t>*Strictly private and confidential, for discussion purposes only</a:t>
            </a:r>
            <a:endParaRPr lang="en-GB" sz="700" i="1" dirty="0">
              <a:solidFill>
                <a:schemeClr val="accent3"/>
              </a:solidFill>
            </a:endParaRPr>
          </a:p>
        </p:txBody>
      </p:sp>
      <p:pic>
        <p:nvPicPr>
          <p:cNvPr id="10" name="Picture 9" descr="A picture containing shape&#10;&#10;Description automatically generated">
            <a:extLst>
              <a:ext uri="{FF2B5EF4-FFF2-40B4-BE49-F238E27FC236}">
                <a16:creationId xmlns:a16="http://schemas.microsoft.com/office/drawing/2014/main" id="{E0CCBBD6-1EAE-5A7E-2BE3-8862DD7BC0F4}"/>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6813"/>
          <a:stretch/>
        </p:blipFill>
        <p:spPr>
          <a:xfrm flipH="1" flipV="1">
            <a:off x="11247696" y="6132512"/>
            <a:ext cx="1010416" cy="761003"/>
          </a:xfrm>
          <a:prstGeom prst="rect">
            <a:avLst/>
          </a:prstGeom>
        </p:spPr>
      </p:pic>
      <p:pic>
        <p:nvPicPr>
          <p:cNvPr id="7" name="Picture 6" descr="A picture containing graphics, design&#10;&#10;Description automatically generated">
            <a:extLst>
              <a:ext uri="{FF2B5EF4-FFF2-40B4-BE49-F238E27FC236}">
                <a16:creationId xmlns:a16="http://schemas.microsoft.com/office/drawing/2014/main" id="{40C797B1-2A6C-8777-5D6C-4B3D46EA69C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4713" y="213513"/>
            <a:ext cx="1295931" cy="298895"/>
          </a:xfrm>
          <a:prstGeom prst="rect">
            <a:avLst/>
          </a:prstGeom>
        </p:spPr>
      </p:pic>
      <p:sp>
        <p:nvSpPr>
          <p:cNvPr id="11" name="Google Shape;1138;p59">
            <a:extLst>
              <a:ext uri="{FF2B5EF4-FFF2-40B4-BE49-F238E27FC236}">
                <a16:creationId xmlns:a16="http://schemas.microsoft.com/office/drawing/2014/main" id="{B66F8101-333E-1402-873D-7EC59EC80523}"/>
              </a:ext>
            </a:extLst>
          </p:cNvPr>
          <p:cNvSpPr txBox="1"/>
          <p:nvPr userDrawn="1"/>
        </p:nvSpPr>
        <p:spPr>
          <a:xfrm>
            <a:off x="3639904" y="6339204"/>
            <a:ext cx="125789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chemeClr val="bg1">
                    <a:lumMod val="50000"/>
                  </a:schemeClr>
                </a:solidFill>
                <a:latin typeface="+mn-lt"/>
                <a:ea typeface="Open Sans"/>
                <a:cs typeface="Open Sans"/>
                <a:sym typeface="Open Sans"/>
              </a:rPr>
              <a:t>@norrenberger</a:t>
            </a:r>
            <a:endParaRPr sz="1800" dirty="0">
              <a:solidFill>
                <a:schemeClr val="bg1">
                  <a:lumMod val="50000"/>
                </a:schemeClr>
              </a:solidFill>
              <a:latin typeface="+mn-lt"/>
            </a:endParaRPr>
          </a:p>
        </p:txBody>
      </p:sp>
      <p:pic>
        <p:nvPicPr>
          <p:cNvPr id="13" name="Picture 12">
            <a:extLst>
              <a:ext uri="{FF2B5EF4-FFF2-40B4-BE49-F238E27FC236}">
                <a16:creationId xmlns:a16="http://schemas.microsoft.com/office/drawing/2014/main" id="{0AC40679-AF9E-F1A8-60F6-D024948F43BE}"/>
              </a:ext>
            </a:extLst>
          </p:cNvPr>
          <p:cNvPicPr>
            <a:picLocks noChangeAspect="1"/>
          </p:cNvPicPr>
          <p:nvPr userDrawn="1"/>
        </p:nvPicPr>
        <p:blipFill>
          <a:blip r:embed="rId21"/>
          <a:stretch>
            <a:fillRect/>
          </a:stretch>
        </p:blipFill>
        <p:spPr>
          <a:xfrm>
            <a:off x="2767849" y="6408508"/>
            <a:ext cx="860063" cy="168732"/>
          </a:xfrm>
          <a:prstGeom prst="rect">
            <a:avLst/>
          </a:prstGeom>
        </p:spPr>
      </p:pic>
    </p:spTree>
    <p:extLst>
      <p:ext uri="{BB962C8B-B14F-4D97-AF65-F5344CB8AC3E}">
        <p14:creationId xmlns:p14="http://schemas.microsoft.com/office/powerpoint/2010/main" val="87477768"/>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51" r:id="rId3"/>
    <p:sldLayoutId id="2147483652" r:id="rId4"/>
    <p:sldLayoutId id="2147483677"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0" r:id="rId14"/>
    <p:sldLayoutId id="2147483679" r:id="rId15"/>
    <p:sldLayoutId id="2147483680" r:id="rId16"/>
    <p:sldLayoutId id="214748368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5FB71-CAD3-4154-AE94-04E518C14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C6531-A6C8-4135-8CA8-3673558EC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DF3B8-EB99-470E-ACB0-9938AE544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347D7-9E08-4269-A4F9-E87035F60EE5}" type="datetimeFigureOut">
              <a:rPr lang="en-US" smtClean="0"/>
              <a:t>11/8/2023</a:t>
            </a:fld>
            <a:endParaRPr lang="en-US"/>
          </a:p>
        </p:txBody>
      </p:sp>
      <p:sp>
        <p:nvSpPr>
          <p:cNvPr id="5" name="Footer Placeholder 4">
            <a:extLst>
              <a:ext uri="{FF2B5EF4-FFF2-40B4-BE49-F238E27FC236}">
                <a16:creationId xmlns:a16="http://schemas.microsoft.com/office/drawing/2014/main" id="{9C0E05D8-3256-45D7-8686-73DF55673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F00FB-C362-47C7-B209-5910BFD19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23BA2-61B0-4864-BD63-5EB31FC5690C}" type="slidenum">
              <a:rPr lang="en-US" smtClean="0"/>
              <a:t>‹#›</a:t>
            </a:fld>
            <a:endParaRPr lang="en-US"/>
          </a:p>
        </p:txBody>
      </p:sp>
    </p:spTree>
    <p:extLst>
      <p:ext uri="{BB962C8B-B14F-4D97-AF65-F5344CB8AC3E}">
        <p14:creationId xmlns:p14="http://schemas.microsoft.com/office/powerpoint/2010/main" val="8846745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linkedin.com/company/norrenberger" TargetMode="Externa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67A9-C76A-0CC4-7674-ABAFB44B8D4C}"/>
              </a:ext>
            </a:extLst>
          </p:cNvPr>
          <p:cNvSpPr>
            <a:spLocks noGrp="1"/>
          </p:cNvSpPr>
          <p:nvPr>
            <p:ph type="ctrTitle"/>
          </p:nvPr>
        </p:nvSpPr>
        <p:spPr>
          <a:xfrm>
            <a:off x="664176" y="2142241"/>
            <a:ext cx="7658730" cy="1508125"/>
          </a:xfrm>
        </p:spPr>
        <p:txBody>
          <a:bodyPr anchor="b">
            <a:normAutofit/>
          </a:bodyPr>
          <a:lstStyle>
            <a:lvl1pPr algn="l">
              <a:defRPr sz="4400" b="1"/>
            </a:lvl1pPr>
          </a:lstStyle>
          <a:p>
            <a:r>
              <a:rPr lang="en-GB" sz="3600" dirty="0"/>
              <a:t>NORRENBERGER TURBO FUND:</a:t>
            </a:r>
            <a:br>
              <a:rPr lang="en-GB" sz="3600" dirty="0"/>
            </a:br>
            <a:r>
              <a:rPr lang="en-GB" sz="3600" dirty="0"/>
              <a:t>A FIXED INCOME FUND</a:t>
            </a:r>
          </a:p>
        </p:txBody>
      </p:sp>
    </p:spTree>
    <p:extLst>
      <p:ext uri="{BB962C8B-B14F-4D97-AF65-F5344CB8AC3E}">
        <p14:creationId xmlns:p14="http://schemas.microsoft.com/office/powerpoint/2010/main" val="333079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3678CF-3C35-9F3F-FF6E-4A576FA0685F}"/>
              </a:ext>
            </a:extLst>
          </p:cNvPr>
          <p:cNvSpPr>
            <a:spLocks noGrp="1"/>
          </p:cNvSpPr>
          <p:nvPr>
            <p:ph type="sldNum" sz="quarter" idx="12"/>
          </p:nvPr>
        </p:nvSpPr>
        <p:spPr/>
        <p:txBody>
          <a:bodyPr/>
          <a:lstStyle/>
          <a:p>
            <a:fld id="{ECE082DE-8E2A-4186-9421-9D2318CE722A}" type="slidenum">
              <a:rPr lang="en-GB" smtClean="0"/>
              <a:t>10</a:t>
            </a:fld>
            <a:endParaRPr lang="en-GB"/>
          </a:p>
        </p:txBody>
      </p:sp>
      <p:graphicFrame>
        <p:nvGraphicFramePr>
          <p:cNvPr id="6" name="Table 5">
            <a:extLst>
              <a:ext uri="{FF2B5EF4-FFF2-40B4-BE49-F238E27FC236}">
                <a16:creationId xmlns:a16="http://schemas.microsoft.com/office/drawing/2014/main" id="{57C8C3C2-1627-221F-AE3D-60E257BEE8B7}"/>
              </a:ext>
            </a:extLst>
          </p:cNvPr>
          <p:cNvGraphicFramePr>
            <a:graphicFrameLocks noGrp="1"/>
          </p:cNvGraphicFramePr>
          <p:nvPr>
            <p:extLst>
              <p:ext uri="{D42A27DB-BD31-4B8C-83A1-F6EECF244321}">
                <p14:modId xmlns:p14="http://schemas.microsoft.com/office/powerpoint/2010/main" val="3100240765"/>
              </p:ext>
            </p:extLst>
          </p:nvPr>
        </p:nvGraphicFramePr>
        <p:xfrm>
          <a:off x="513184" y="606504"/>
          <a:ext cx="11150081" cy="2845582"/>
        </p:xfrm>
        <a:graphic>
          <a:graphicData uri="http://schemas.openxmlformats.org/drawingml/2006/table">
            <a:tbl>
              <a:tblPr firstCol="1" bandRow="1">
                <a:tableStyleId>{C083E6E3-FA7D-4D7B-A595-EF9225AFEA82}</a:tableStyleId>
              </a:tblPr>
              <a:tblGrid>
                <a:gridCol w="2239347">
                  <a:extLst>
                    <a:ext uri="{9D8B030D-6E8A-4147-A177-3AD203B41FA5}">
                      <a16:colId xmlns:a16="http://schemas.microsoft.com/office/drawing/2014/main" val="191462964"/>
                    </a:ext>
                  </a:extLst>
                </a:gridCol>
                <a:gridCol w="8910734">
                  <a:extLst>
                    <a:ext uri="{9D8B030D-6E8A-4147-A177-3AD203B41FA5}">
                      <a16:colId xmlns:a16="http://schemas.microsoft.com/office/drawing/2014/main" val="4243099276"/>
                    </a:ext>
                  </a:extLst>
                </a:gridCol>
              </a:tblGrid>
              <a:tr h="200521">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400" b="1" cap="small" dirty="0">
                          <a:solidFill>
                            <a:srgbClr val="000000"/>
                          </a:solidFill>
                          <a:effectLst/>
                          <a:latin typeface="Corbel" panose="020B0503020204020204" pitchFamily="34" charset="0"/>
                        </a:rPr>
                        <a:t>Fund NAME</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tabLst>
                          <a:tab pos="2009775" algn="l"/>
                        </a:tabLst>
                      </a:pPr>
                      <a:r>
                        <a:rPr lang="en-GB" sz="1400" dirty="0" err="1">
                          <a:solidFill>
                            <a:srgbClr val="000000"/>
                          </a:solidFill>
                          <a:effectLst/>
                          <a:latin typeface="Corbel" panose="020B0503020204020204" pitchFamily="34" charset="0"/>
                        </a:rPr>
                        <a:t>Norrenberger</a:t>
                      </a:r>
                      <a:r>
                        <a:rPr lang="en-GB" sz="1400" dirty="0">
                          <a:solidFill>
                            <a:srgbClr val="000000"/>
                          </a:solidFill>
                          <a:effectLst/>
                          <a:latin typeface="Corbel" panose="020B0503020204020204" pitchFamily="34" charset="0"/>
                        </a:rPr>
                        <a:t> Turbo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1344173083"/>
                  </a:ext>
                </a:extLst>
              </a:tr>
              <a:tr h="258533">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Fund Manager/Promoter</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tabLst>
                          <a:tab pos="2009775" algn="l"/>
                        </a:tabLst>
                      </a:pPr>
                      <a:r>
                        <a:rPr lang="en-GB" sz="1400" dirty="0">
                          <a:solidFill>
                            <a:srgbClr val="000000"/>
                          </a:solidFill>
                          <a:effectLst/>
                          <a:latin typeface="Corbel" panose="020B0503020204020204" pitchFamily="34" charset="0"/>
                        </a:rPr>
                        <a:t>Norrenberger Investment and Capital Management Limited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2363639316"/>
                  </a:ext>
                </a:extLst>
              </a:tr>
              <a:tr h="200521">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Trustee To The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DLM Trust Company Limited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1261407825"/>
                  </a:ext>
                </a:extLst>
              </a:tr>
              <a:tr h="258533">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Custodian To The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United Bank for Africa PLC</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3891889515"/>
                  </a:ext>
                </a:extLst>
              </a:tr>
              <a:tr h="255104">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The Offer</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Offer for Subscription of 5,000,000</a:t>
                      </a:r>
                      <a:r>
                        <a:rPr lang="en-US" sz="1400" dirty="0">
                          <a:solidFill>
                            <a:srgbClr val="000000"/>
                          </a:solidFill>
                          <a:effectLst/>
                          <a:latin typeface="Corbel" panose="020B0503020204020204" pitchFamily="34" charset="0"/>
                        </a:rPr>
                        <a:t> Units of ₦100</a:t>
                      </a:r>
                      <a:r>
                        <a:rPr lang="en-GB" sz="1400" dirty="0">
                          <a:solidFill>
                            <a:srgbClr val="000000"/>
                          </a:solidFill>
                          <a:effectLst/>
                          <a:latin typeface="Corbel" panose="020B0503020204020204" pitchFamily="34" charset="0"/>
                        </a:rPr>
                        <a:t>.00</a:t>
                      </a:r>
                      <a:r>
                        <a:rPr lang="en-GB" sz="1400" b="1" dirty="0">
                          <a:solidFill>
                            <a:srgbClr val="FF0000"/>
                          </a:solidFill>
                          <a:effectLst/>
                          <a:latin typeface="Corbel" panose="020B0503020204020204" pitchFamily="34" charset="0"/>
                        </a:rPr>
                        <a:t> </a:t>
                      </a:r>
                      <a:r>
                        <a:rPr lang="en-US" sz="1400" dirty="0">
                          <a:solidFill>
                            <a:srgbClr val="000000"/>
                          </a:solidFill>
                          <a:effectLst/>
                          <a:latin typeface="Corbel" panose="020B0503020204020204" pitchFamily="34" charset="0"/>
                        </a:rPr>
                        <a:t>each at par in the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323837818"/>
                  </a:ext>
                </a:extLst>
              </a:tr>
              <a:tr h="626518">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Nature Of The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The Turbo Fund is an open-ended unit trust scheme constituted under a Trust Deed. The Fund shall invest 100% of it’s assets in a combination of short-term, medium term and long-term securities and investment products approved by SEC in varying proportions.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4272627085"/>
                  </a:ext>
                </a:extLst>
              </a:tr>
              <a:tr h="413520">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Investment Objective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US" sz="1400" dirty="0">
                          <a:solidFill>
                            <a:srgbClr val="000000"/>
                          </a:solidFill>
                          <a:effectLst/>
                          <a:latin typeface="Corbel" panose="020B0503020204020204" pitchFamily="34" charset="0"/>
                        </a:rPr>
                        <a:t>The Fund objective is income generation while maintaining liquidity, diversification and competitive return.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1624451390"/>
                  </a:ext>
                </a:extLst>
              </a:tr>
              <a:tr h="274623">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Target Investors/Investor Suitability</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720"/>
                        </a:spcAft>
                      </a:pPr>
                      <a:r>
                        <a:rPr lang="en-US" sz="1400" dirty="0">
                          <a:solidFill>
                            <a:srgbClr val="000000"/>
                          </a:solidFill>
                          <a:effectLst/>
                          <a:latin typeface="Corbel" panose="020B0503020204020204" pitchFamily="34" charset="0"/>
                        </a:rPr>
                        <a:t>The Fund is targeted at investors willing to stay invested for longer than 365 days. And institutional investors such as insurance companies and other asset managers looking to diversify their portfolio, interested in fixed income securities. </a:t>
                      </a:r>
                      <a:endParaRPr lang="en-NG" sz="1400" dirty="0">
                        <a:solidFill>
                          <a:srgbClr val="000000"/>
                        </a:solidFill>
                        <a:effectLst/>
                        <a:latin typeface="Corbel" panose="020B0503020204020204" pitchFamily="34" charset="0"/>
                        <a:ea typeface="Calibri" panose="020F0502020204030204" pitchFamily="34" charset="0"/>
                      </a:endParaRPr>
                    </a:p>
                  </a:txBody>
                  <a:tcPr marL="38693" marR="38693" marT="0" marB="0" anchor="ctr"/>
                </a:tc>
                <a:extLst>
                  <a:ext uri="{0D108BD9-81ED-4DB2-BD59-A6C34878D82A}">
                    <a16:rowId xmlns:a16="http://schemas.microsoft.com/office/drawing/2014/main" val="1780903726"/>
                  </a:ext>
                </a:extLst>
              </a:tr>
            </a:tbl>
          </a:graphicData>
        </a:graphic>
      </p:graphicFrame>
      <p:graphicFrame>
        <p:nvGraphicFramePr>
          <p:cNvPr id="7" name="Table 6">
            <a:extLst>
              <a:ext uri="{FF2B5EF4-FFF2-40B4-BE49-F238E27FC236}">
                <a16:creationId xmlns:a16="http://schemas.microsoft.com/office/drawing/2014/main" id="{75329490-A162-50A9-9EB6-D0CFABC3E1E4}"/>
              </a:ext>
            </a:extLst>
          </p:cNvPr>
          <p:cNvGraphicFramePr>
            <a:graphicFrameLocks noGrp="1"/>
          </p:cNvGraphicFramePr>
          <p:nvPr>
            <p:extLst>
              <p:ext uri="{D42A27DB-BD31-4B8C-83A1-F6EECF244321}">
                <p14:modId xmlns:p14="http://schemas.microsoft.com/office/powerpoint/2010/main" val="467683657"/>
              </p:ext>
            </p:extLst>
          </p:nvPr>
        </p:nvGraphicFramePr>
        <p:xfrm>
          <a:off x="528735" y="3490726"/>
          <a:ext cx="11150081" cy="2786620"/>
        </p:xfrm>
        <a:graphic>
          <a:graphicData uri="http://schemas.openxmlformats.org/drawingml/2006/table">
            <a:tbl>
              <a:tblPr firstCol="1" bandRow="1">
                <a:tableStyleId>{C083E6E3-FA7D-4D7B-A595-EF9225AFEA82}</a:tableStyleId>
              </a:tblPr>
              <a:tblGrid>
                <a:gridCol w="2248678">
                  <a:extLst>
                    <a:ext uri="{9D8B030D-6E8A-4147-A177-3AD203B41FA5}">
                      <a16:colId xmlns:a16="http://schemas.microsoft.com/office/drawing/2014/main" val="3033844497"/>
                    </a:ext>
                  </a:extLst>
                </a:gridCol>
                <a:gridCol w="8901403">
                  <a:extLst>
                    <a:ext uri="{9D8B030D-6E8A-4147-A177-3AD203B41FA5}">
                      <a16:colId xmlns:a16="http://schemas.microsoft.com/office/drawing/2014/main" val="2988151309"/>
                    </a:ext>
                  </a:extLst>
                </a:gridCol>
              </a:tblGrid>
              <a:tr h="195943">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Offer Size</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US" sz="1400" dirty="0">
                          <a:solidFill>
                            <a:srgbClr val="000000"/>
                          </a:solidFill>
                          <a:effectLst/>
                          <a:latin typeface="Corbel" panose="020B0503020204020204" pitchFamily="34" charset="0"/>
                        </a:rPr>
                        <a:t>₦</a:t>
                      </a:r>
                      <a:r>
                        <a:rPr lang="en-GB" sz="1400" dirty="0">
                          <a:solidFill>
                            <a:srgbClr val="000000"/>
                          </a:solidFill>
                          <a:effectLst/>
                          <a:latin typeface="Corbel" panose="020B0503020204020204" pitchFamily="34" charset="0"/>
                        </a:rPr>
                        <a:t>500,000,000.00</a:t>
                      </a:r>
                      <a:endParaRPr lang="en-GB"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651252639"/>
                  </a:ext>
                </a:extLst>
              </a:tr>
              <a:tr h="221458">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Units of Sale</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5,000,000 units at par value of </a:t>
                      </a:r>
                      <a:r>
                        <a:rPr lang="en-US" sz="1400" dirty="0">
                          <a:solidFill>
                            <a:srgbClr val="000000"/>
                          </a:solidFill>
                          <a:effectLst/>
                          <a:latin typeface="Corbel" panose="020B0503020204020204" pitchFamily="34" charset="0"/>
                        </a:rPr>
                        <a:t>₦</a:t>
                      </a:r>
                      <a:r>
                        <a:rPr lang="en-GB" sz="1400" dirty="0">
                          <a:solidFill>
                            <a:srgbClr val="000000"/>
                          </a:solidFill>
                          <a:effectLst/>
                          <a:latin typeface="Corbel" panose="020B0503020204020204" pitchFamily="34" charset="0"/>
                        </a:rPr>
                        <a:t>100 each.</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3208650846"/>
                  </a:ext>
                </a:extLst>
              </a:tr>
              <a:tr h="167996">
                <a:tc>
                  <a:txBody>
                    <a:bodyPr/>
                    <a:lstStyle/>
                    <a:p>
                      <a:pPr>
                        <a:lnSpc>
                          <a:spcPct val="115000"/>
                        </a:lnSpc>
                        <a:spcAft>
                          <a:spcPts val="600"/>
                        </a:spcAft>
                      </a:pPr>
                      <a:r>
                        <a:rPr lang="en-GB" sz="1400" b="1" cap="small">
                          <a:solidFill>
                            <a:srgbClr val="000000"/>
                          </a:solidFill>
                          <a:effectLst/>
                          <a:latin typeface="Corbel" panose="020B0503020204020204" pitchFamily="34" charset="0"/>
                        </a:rPr>
                        <a:t>Unit Price</a:t>
                      </a:r>
                      <a:endParaRPr lang="en-NG" sz="14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US" sz="1400" dirty="0">
                          <a:solidFill>
                            <a:srgbClr val="000000"/>
                          </a:solidFill>
                          <a:effectLst/>
                          <a:latin typeface="Corbel" panose="020B0503020204020204" pitchFamily="34" charset="0"/>
                        </a:rPr>
                        <a:t>₦</a:t>
                      </a:r>
                      <a:r>
                        <a:rPr lang="en-GB" sz="1400" dirty="0">
                          <a:solidFill>
                            <a:srgbClr val="000000"/>
                          </a:solidFill>
                          <a:effectLst/>
                          <a:latin typeface="Corbel" panose="020B0503020204020204" pitchFamily="34" charset="0"/>
                        </a:rPr>
                        <a:t>100 per unit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1902099701"/>
                  </a:ext>
                </a:extLst>
              </a:tr>
              <a:tr h="197611">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Minimum Subscription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Minimum of 50 units </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3266811510"/>
                  </a:ext>
                </a:extLst>
              </a:tr>
              <a:tr h="197611">
                <a:tc>
                  <a:txBody>
                    <a:bodyPr/>
                    <a:lstStyle/>
                    <a:p>
                      <a:pPr>
                        <a:lnSpc>
                          <a:spcPct val="115000"/>
                        </a:lnSpc>
                        <a:spcAft>
                          <a:spcPts val="600"/>
                        </a:spcAft>
                      </a:pPr>
                      <a:r>
                        <a:rPr lang="en-GB" sz="1400" b="1" cap="small">
                          <a:solidFill>
                            <a:srgbClr val="000000"/>
                          </a:solidFill>
                          <a:effectLst/>
                          <a:latin typeface="Corbel" panose="020B0503020204020204" pitchFamily="34" charset="0"/>
                        </a:rPr>
                        <a:t>Payment Terms</a:t>
                      </a:r>
                      <a:endParaRPr lang="en-NG" sz="140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Payable in full on application</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2564923963"/>
                  </a:ext>
                </a:extLst>
              </a:tr>
              <a:tr h="211392">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Commencement Date</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1st November 2023</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3613911450"/>
                  </a:ext>
                </a:extLst>
              </a:tr>
              <a:tr h="454688">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Minimum Investment Period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The minimum holding period for an investment in the Fund is three months (</a:t>
                      </a:r>
                      <a:r>
                        <a:rPr lang="en-GB" sz="1400" b="1" dirty="0">
                          <a:solidFill>
                            <a:srgbClr val="000000"/>
                          </a:solidFill>
                          <a:effectLst/>
                          <a:latin typeface="Corbel" panose="020B0503020204020204" pitchFamily="34" charset="0"/>
                        </a:rPr>
                        <a:t>90 days</a:t>
                      </a:r>
                      <a:r>
                        <a:rPr lang="en-GB" sz="1400" dirty="0">
                          <a:solidFill>
                            <a:srgbClr val="000000"/>
                          </a:solidFill>
                          <a:effectLst/>
                          <a:latin typeface="Corbel" panose="020B0503020204020204" pitchFamily="34" charset="0"/>
                        </a:rPr>
                        <a:t>) from the date of subscription to the Fund. A penalty charge of 20% flat on the accrued income is payable on any redemption effected within 90 days of subscription to the Fund.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4240896016"/>
                  </a:ext>
                </a:extLst>
              </a:tr>
              <a:tr h="391099">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Unit Statements</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Title to the number at units specified on such statements.</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2918460406"/>
                  </a:ext>
                </a:extLst>
              </a:tr>
              <a:tr h="288143">
                <a:tc>
                  <a:txBody>
                    <a:bodyPr/>
                    <a:lstStyle/>
                    <a:p>
                      <a:pPr>
                        <a:lnSpc>
                          <a:spcPct val="115000"/>
                        </a:lnSpc>
                        <a:spcAft>
                          <a:spcPts val="600"/>
                        </a:spcAft>
                      </a:pPr>
                      <a:r>
                        <a:rPr lang="en-GB" sz="1400" b="1" cap="small" dirty="0">
                          <a:solidFill>
                            <a:srgbClr val="000000"/>
                          </a:solidFill>
                          <a:effectLst/>
                          <a:latin typeface="Corbel" panose="020B0503020204020204" pitchFamily="34" charset="0"/>
                        </a:rPr>
                        <a:t>Benchmark</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tc>
                  <a:txBody>
                    <a:bodyPr/>
                    <a:lstStyle/>
                    <a:p>
                      <a:pPr algn="just">
                        <a:lnSpc>
                          <a:spcPct val="115000"/>
                        </a:lnSpc>
                        <a:spcAft>
                          <a:spcPts val="600"/>
                        </a:spcAft>
                      </a:pPr>
                      <a:r>
                        <a:rPr lang="en-GB" sz="1400" dirty="0">
                          <a:solidFill>
                            <a:srgbClr val="000000"/>
                          </a:solidFill>
                          <a:effectLst/>
                          <a:latin typeface="Corbel" panose="020B0503020204020204" pitchFamily="34" charset="0"/>
                        </a:rPr>
                        <a:t>The benchmark is the 3-year Federal Government of Nigeria Bond</a:t>
                      </a:r>
                      <a:endParaRPr lang="en-NG" sz="14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txBody>
                  <a:tcPr marL="38693" marR="38693" marT="0" marB="0" anchor="ctr"/>
                </a:tc>
                <a:extLst>
                  <a:ext uri="{0D108BD9-81ED-4DB2-BD59-A6C34878D82A}">
                    <a16:rowId xmlns:a16="http://schemas.microsoft.com/office/drawing/2014/main" val="562667305"/>
                  </a:ext>
                </a:extLst>
              </a:tr>
            </a:tbl>
          </a:graphicData>
        </a:graphic>
      </p:graphicFrame>
      <p:sp>
        <p:nvSpPr>
          <p:cNvPr id="8" name="Title 3">
            <a:extLst>
              <a:ext uri="{FF2B5EF4-FFF2-40B4-BE49-F238E27FC236}">
                <a16:creationId xmlns:a16="http://schemas.microsoft.com/office/drawing/2014/main" id="{B6104561-8749-CC00-4A60-0644EAA7DA24}"/>
              </a:ext>
            </a:extLst>
          </p:cNvPr>
          <p:cNvSpPr>
            <a:spLocks noGrp="1"/>
          </p:cNvSpPr>
          <p:nvPr>
            <p:ph type="title"/>
          </p:nvPr>
        </p:nvSpPr>
        <p:spPr>
          <a:xfrm>
            <a:off x="9955763" y="161489"/>
            <a:ext cx="2137052" cy="379756"/>
          </a:xfrm>
        </p:spPr>
        <p:txBody>
          <a:bodyPr>
            <a:noAutofit/>
          </a:bodyPr>
          <a:lstStyle/>
          <a:p>
            <a:r>
              <a:rPr lang="en-GB" sz="2300" b="1">
                <a:latin typeface="Corbel" panose="020B0503020204020204" pitchFamily="34" charset="0"/>
              </a:rPr>
              <a:t>Offer Summary</a:t>
            </a:r>
          </a:p>
        </p:txBody>
      </p:sp>
    </p:spTree>
    <p:extLst>
      <p:ext uri="{BB962C8B-B14F-4D97-AF65-F5344CB8AC3E}">
        <p14:creationId xmlns:p14="http://schemas.microsoft.com/office/powerpoint/2010/main" val="15214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a:t>4. Features &amp; Benefits of the Fund</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11</a:t>
            </a:fld>
            <a:endParaRPr lang="en-GB"/>
          </a:p>
        </p:txBody>
      </p:sp>
    </p:spTree>
    <p:extLst>
      <p:ext uri="{BB962C8B-B14F-4D97-AF65-F5344CB8AC3E}">
        <p14:creationId xmlns:p14="http://schemas.microsoft.com/office/powerpoint/2010/main" val="438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752277" y="6542617"/>
            <a:ext cx="439723" cy="365125"/>
          </a:xfrm>
        </p:spPr>
        <p:txBody>
          <a:bodyPr/>
          <a:lstStyle/>
          <a:p>
            <a:fld id="{ECE082DE-8E2A-4186-9421-9D2318CE722A}" type="slidenum">
              <a:rPr lang="en-GB" sz="1600" smtClean="0">
                <a:latin typeface="Corbel" panose="020B0503020204020204" pitchFamily="34" charset="0"/>
              </a:rPr>
              <a:t>12</a:t>
            </a:fld>
            <a:endParaRPr lang="en-GB" sz="1600">
              <a:latin typeface="Corbel" panose="020B0503020204020204" pitchFamily="34" charset="0"/>
            </a:endParaRPr>
          </a:p>
        </p:txBody>
      </p:sp>
      <p:sp>
        <p:nvSpPr>
          <p:cNvPr id="4" name="Title 3"/>
          <p:cNvSpPr>
            <a:spLocks noGrp="1"/>
          </p:cNvSpPr>
          <p:nvPr>
            <p:ph type="title"/>
          </p:nvPr>
        </p:nvSpPr>
        <p:spPr/>
        <p:txBody>
          <a:bodyPr>
            <a:noAutofit/>
          </a:bodyPr>
          <a:lstStyle/>
          <a:p>
            <a:r>
              <a:rPr lang="en-GB" sz="2500" b="1" dirty="0">
                <a:latin typeface="Corbel" panose="020B0503020204020204" pitchFamily="34" charset="0"/>
              </a:rPr>
              <a:t>Features of the Fund</a:t>
            </a:r>
          </a:p>
        </p:txBody>
      </p:sp>
      <p:sp>
        <p:nvSpPr>
          <p:cNvPr id="75" name="TextBox 74">
            <a:extLst>
              <a:ext uri="{FF2B5EF4-FFF2-40B4-BE49-F238E27FC236}">
                <a16:creationId xmlns:a16="http://schemas.microsoft.com/office/drawing/2014/main" id="{CAF1A0E6-4A3F-4C5C-A0D7-53553CBC26B2}"/>
              </a:ext>
            </a:extLst>
          </p:cNvPr>
          <p:cNvSpPr txBox="1"/>
          <p:nvPr/>
        </p:nvSpPr>
        <p:spPr>
          <a:xfrm>
            <a:off x="9609811" y="980120"/>
            <a:ext cx="2218722" cy="2062103"/>
          </a:xfrm>
          <a:prstGeom prst="rect">
            <a:avLst/>
          </a:prstGeom>
          <a:noFill/>
        </p:spPr>
        <p:txBody>
          <a:bodyPr wrap="square" rtlCol="0">
            <a:spAutoFit/>
          </a:bodyPr>
          <a:lstStyle/>
          <a:p>
            <a:r>
              <a:rPr lang="en-US" sz="1600" b="1" dirty="0">
                <a:latin typeface="Corbel" panose="020B0503020204020204" pitchFamily="34" charset="0"/>
              </a:rPr>
              <a:t>Lock In Period</a:t>
            </a:r>
          </a:p>
          <a:p>
            <a:pPr algn="just"/>
            <a:r>
              <a:rPr lang="en-US" sz="1600" dirty="0">
                <a:latin typeface="Corbel" panose="020B0503020204020204" pitchFamily="34" charset="0"/>
              </a:rPr>
              <a:t>The Fund has a minimum lock in period of 90 days, redemptions before the expiration of lock in period will attract a 20% charge on accrued income.</a:t>
            </a:r>
          </a:p>
        </p:txBody>
      </p:sp>
      <p:sp>
        <p:nvSpPr>
          <p:cNvPr id="76" name="TextBox 75">
            <a:extLst>
              <a:ext uri="{FF2B5EF4-FFF2-40B4-BE49-F238E27FC236}">
                <a16:creationId xmlns:a16="http://schemas.microsoft.com/office/drawing/2014/main" id="{99D53CDA-0870-4B75-A80D-3F0E6C3E204B}"/>
              </a:ext>
            </a:extLst>
          </p:cNvPr>
          <p:cNvSpPr txBox="1"/>
          <p:nvPr/>
        </p:nvSpPr>
        <p:spPr>
          <a:xfrm>
            <a:off x="9718795" y="4109096"/>
            <a:ext cx="2361516" cy="2308324"/>
          </a:xfrm>
          <a:prstGeom prst="rect">
            <a:avLst/>
          </a:prstGeom>
          <a:noFill/>
        </p:spPr>
        <p:txBody>
          <a:bodyPr wrap="square" rtlCol="0">
            <a:spAutoFit/>
          </a:bodyPr>
          <a:lstStyle/>
          <a:p>
            <a:r>
              <a:rPr lang="en-US" sz="1600" b="1" dirty="0">
                <a:latin typeface="Corbel" panose="020B0503020204020204" pitchFamily="34" charset="0"/>
              </a:rPr>
              <a:t>Capital Preservation &amp; Appreciation </a:t>
            </a:r>
          </a:p>
          <a:p>
            <a:pPr algn="just"/>
            <a:r>
              <a:rPr lang="en-GB" sz="1600" dirty="0">
                <a:latin typeface="Corbel" panose="020B0503020204020204" pitchFamily="34" charset="0"/>
              </a:rPr>
              <a:t>Fixed income mutual funds are generally less volatile than equity mutual funds, making them a good option for investors looking to preserve their capital.</a:t>
            </a:r>
            <a:endParaRPr lang="en-US" sz="1600" dirty="0">
              <a:latin typeface="Corbel" panose="020B0503020204020204" pitchFamily="34" charset="0"/>
            </a:endParaRPr>
          </a:p>
        </p:txBody>
      </p:sp>
      <p:sp>
        <p:nvSpPr>
          <p:cNvPr id="1039" name="TextBox 1038">
            <a:extLst>
              <a:ext uri="{FF2B5EF4-FFF2-40B4-BE49-F238E27FC236}">
                <a16:creationId xmlns:a16="http://schemas.microsoft.com/office/drawing/2014/main" id="{5B4FF0AE-9949-4315-8477-1E421192C5FE}"/>
              </a:ext>
            </a:extLst>
          </p:cNvPr>
          <p:cNvSpPr txBox="1"/>
          <p:nvPr/>
        </p:nvSpPr>
        <p:spPr>
          <a:xfrm>
            <a:off x="1339959" y="985843"/>
            <a:ext cx="2860025" cy="1323439"/>
          </a:xfrm>
          <a:prstGeom prst="rect">
            <a:avLst/>
          </a:prstGeom>
          <a:noFill/>
        </p:spPr>
        <p:txBody>
          <a:bodyPr wrap="square" rtlCol="0">
            <a:spAutoFit/>
          </a:bodyPr>
          <a:lstStyle/>
          <a:p>
            <a:r>
              <a:rPr lang="en-US" sz="1600" b="1" dirty="0">
                <a:latin typeface="Corbel" panose="020B0503020204020204" pitchFamily="34" charset="0"/>
              </a:rPr>
              <a:t>Risk Profile</a:t>
            </a:r>
          </a:p>
          <a:p>
            <a:pPr algn="just"/>
            <a:r>
              <a:rPr lang="en-GB" sz="1600" dirty="0">
                <a:latin typeface="Corbel" panose="020B0503020204020204" pitchFamily="34" charset="0"/>
              </a:rPr>
              <a:t>Fixed income mutual funds are generally considered to be less risky than equity funds, which invest in stocks.</a:t>
            </a:r>
            <a:endParaRPr lang="en-US" sz="1600" dirty="0">
              <a:latin typeface="Corbel" panose="020B0503020204020204" pitchFamily="34" charset="0"/>
            </a:endParaRPr>
          </a:p>
        </p:txBody>
      </p:sp>
      <p:sp>
        <p:nvSpPr>
          <p:cNvPr id="73" name="TextBox 72">
            <a:extLst>
              <a:ext uri="{FF2B5EF4-FFF2-40B4-BE49-F238E27FC236}">
                <a16:creationId xmlns:a16="http://schemas.microsoft.com/office/drawing/2014/main" id="{47B7E9AE-A421-40C7-A5BF-C10E11DDE209}"/>
              </a:ext>
            </a:extLst>
          </p:cNvPr>
          <p:cNvSpPr txBox="1"/>
          <p:nvPr/>
        </p:nvSpPr>
        <p:spPr>
          <a:xfrm>
            <a:off x="5396687" y="4079609"/>
            <a:ext cx="2891544" cy="2308324"/>
          </a:xfrm>
          <a:prstGeom prst="rect">
            <a:avLst/>
          </a:prstGeom>
          <a:noFill/>
        </p:spPr>
        <p:txBody>
          <a:bodyPr wrap="square" rtlCol="0">
            <a:spAutoFit/>
          </a:bodyPr>
          <a:lstStyle/>
          <a:p>
            <a:r>
              <a:rPr lang="en-US" sz="1600" b="1" dirty="0">
                <a:latin typeface="Corbel" panose="020B0503020204020204" pitchFamily="34" charset="0"/>
              </a:rPr>
              <a:t>Diversified Portfolio</a:t>
            </a:r>
          </a:p>
          <a:p>
            <a:pPr algn="just"/>
            <a:r>
              <a:rPr lang="en-GB" sz="1600" dirty="0">
                <a:latin typeface="Corbel" panose="020B0503020204020204" pitchFamily="34" charset="0"/>
              </a:rPr>
              <a:t>Fixed income mutual funds can be a good way to diversify your investment portfolio. Bonds and other debt securities are generally less volatile than stocks, so they can help to reduce the overall risk of your portfolio.</a:t>
            </a:r>
            <a:endParaRPr lang="en-US" sz="1600" dirty="0">
              <a:latin typeface="Corbel" panose="020B0503020204020204" pitchFamily="34" charset="0"/>
            </a:endParaRPr>
          </a:p>
        </p:txBody>
      </p:sp>
      <p:sp>
        <p:nvSpPr>
          <p:cNvPr id="74" name="TextBox 73">
            <a:extLst>
              <a:ext uri="{FF2B5EF4-FFF2-40B4-BE49-F238E27FC236}">
                <a16:creationId xmlns:a16="http://schemas.microsoft.com/office/drawing/2014/main" id="{AC813636-E93C-4986-884D-F3968C6B051C}"/>
              </a:ext>
            </a:extLst>
          </p:cNvPr>
          <p:cNvSpPr txBox="1"/>
          <p:nvPr/>
        </p:nvSpPr>
        <p:spPr>
          <a:xfrm>
            <a:off x="5422944" y="980120"/>
            <a:ext cx="3009364" cy="2554545"/>
          </a:xfrm>
          <a:prstGeom prst="rect">
            <a:avLst/>
          </a:prstGeom>
          <a:noFill/>
        </p:spPr>
        <p:txBody>
          <a:bodyPr wrap="square" rtlCol="0">
            <a:spAutoFit/>
          </a:bodyPr>
          <a:lstStyle/>
          <a:p>
            <a:r>
              <a:rPr lang="en-US" sz="1600" b="1" dirty="0">
                <a:latin typeface="Corbel" panose="020B0503020204020204" pitchFamily="34" charset="0"/>
              </a:rPr>
              <a:t>Liquidity</a:t>
            </a:r>
          </a:p>
          <a:p>
            <a:pPr algn="just"/>
            <a:r>
              <a:rPr lang="en-US" sz="1600" dirty="0">
                <a:latin typeface="Corbel" panose="020B0503020204020204" pitchFamily="34" charset="0"/>
              </a:rPr>
              <a:t>The fund will provide investors with the flexibility of converting their investment in the fund into cash at any time. </a:t>
            </a:r>
            <a:r>
              <a:rPr lang="en-GB" sz="1600" dirty="0">
                <a:latin typeface="Corbel" panose="020B0503020204020204" pitchFamily="34" charset="0"/>
              </a:rPr>
              <a:t>Unitholders can redeem their Units within five (5) Business Days of the Fund Manager receiving a valid request. </a:t>
            </a:r>
          </a:p>
          <a:p>
            <a:pPr algn="just"/>
            <a:endParaRPr lang="en-US" sz="1600" dirty="0">
              <a:latin typeface="Corbel" panose="020B0503020204020204" pitchFamily="34" charset="0"/>
            </a:endParaRPr>
          </a:p>
        </p:txBody>
      </p:sp>
      <p:sp>
        <p:nvSpPr>
          <p:cNvPr id="77" name="TextBox 76">
            <a:extLst>
              <a:ext uri="{FF2B5EF4-FFF2-40B4-BE49-F238E27FC236}">
                <a16:creationId xmlns:a16="http://schemas.microsoft.com/office/drawing/2014/main" id="{DA5A7ABF-CA5E-40BB-8FAC-B61986F9AC4C}"/>
              </a:ext>
            </a:extLst>
          </p:cNvPr>
          <p:cNvSpPr txBox="1"/>
          <p:nvPr/>
        </p:nvSpPr>
        <p:spPr>
          <a:xfrm>
            <a:off x="1376089" y="4159285"/>
            <a:ext cx="2699291" cy="1569660"/>
          </a:xfrm>
          <a:prstGeom prst="rect">
            <a:avLst/>
          </a:prstGeom>
          <a:noFill/>
        </p:spPr>
        <p:txBody>
          <a:bodyPr wrap="square" rtlCol="0">
            <a:spAutoFit/>
          </a:bodyPr>
          <a:lstStyle/>
          <a:p>
            <a:r>
              <a:rPr lang="en-US" sz="1600" b="1" dirty="0">
                <a:latin typeface="Corbel" panose="020B0503020204020204" pitchFamily="34" charset="0"/>
              </a:rPr>
              <a:t>Professionally Managed Fund </a:t>
            </a:r>
          </a:p>
          <a:p>
            <a:pPr algn="just"/>
            <a:r>
              <a:rPr lang="en-US" sz="1600" dirty="0">
                <a:latin typeface="Corbel" panose="020B0503020204020204" pitchFamily="34" charset="0"/>
              </a:rPr>
              <a:t>The executive and senior management of NICML have over a decade experience in funds management</a:t>
            </a:r>
          </a:p>
        </p:txBody>
      </p:sp>
      <p:cxnSp>
        <p:nvCxnSpPr>
          <p:cNvPr id="45" name="Straight Connector 44">
            <a:extLst>
              <a:ext uri="{FF2B5EF4-FFF2-40B4-BE49-F238E27FC236}">
                <a16:creationId xmlns:a16="http://schemas.microsoft.com/office/drawing/2014/main" id="{BC7518FB-A863-4D10-A6BE-092446F69145}"/>
              </a:ext>
            </a:extLst>
          </p:cNvPr>
          <p:cNvCxnSpPr>
            <a:cxnSpLocks/>
          </p:cNvCxnSpPr>
          <p:nvPr/>
        </p:nvCxnSpPr>
        <p:spPr>
          <a:xfrm>
            <a:off x="94920" y="3299663"/>
            <a:ext cx="12056804" cy="0"/>
          </a:xfrm>
          <a:prstGeom prst="line">
            <a:avLst/>
          </a:prstGeom>
          <a:ln/>
        </p:spPr>
        <p:style>
          <a:lnRef idx="3">
            <a:schemeClr val="dk1"/>
          </a:lnRef>
          <a:fillRef idx="0">
            <a:schemeClr val="dk1"/>
          </a:fillRef>
          <a:effectRef idx="2">
            <a:schemeClr val="dk1"/>
          </a:effectRef>
          <a:fontRef idx="minor">
            <a:schemeClr val="tx1"/>
          </a:fontRef>
        </p:style>
      </p:cxnSp>
      <p:grpSp>
        <p:nvGrpSpPr>
          <p:cNvPr id="8" name="Group 7">
            <a:extLst>
              <a:ext uri="{FF2B5EF4-FFF2-40B4-BE49-F238E27FC236}">
                <a16:creationId xmlns:a16="http://schemas.microsoft.com/office/drawing/2014/main" id="{DD8E6E4C-DB0D-4989-ABAC-E642708053A2}"/>
              </a:ext>
            </a:extLst>
          </p:cNvPr>
          <p:cNvGrpSpPr/>
          <p:nvPr/>
        </p:nvGrpSpPr>
        <p:grpSpPr>
          <a:xfrm>
            <a:off x="262872" y="1189581"/>
            <a:ext cx="887780" cy="783426"/>
            <a:chOff x="266975" y="1517509"/>
            <a:chExt cx="1092235" cy="1115519"/>
          </a:xfrm>
        </p:grpSpPr>
        <p:sp>
          <p:nvSpPr>
            <p:cNvPr id="2" name="Teardrop 1">
              <a:extLst>
                <a:ext uri="{FF2B5EF4-FFF2-40B4-BE49-F238E27FC236}">
                  <a16:creationId xmlns:a16="http://schemas.microsoft.com/office/drawing/2014/main" id="{43EDE5D5-E5DA-4883-A37F-5A6180D4A4C2}"/>
                </a:ext>
              </a:extLst>
            </p:cNvPr>
            <p:cNvSpPr/>
            <p:nvPr/>
          </p:nvSpPr>
          <p:spPr>
            <a:xfrm>
              <a:off x="266975" y="1517509"/>
              <a:ext cx="1092235" cy="1115519"/>
            </a:xfrm>
            <a:prstGeom prst="teardrop">
              <a:avLst/>
            </a:prstGeom>
            <a:noFill/>
            <a:ln w="57150">
              <a:solidFill>
                <a:srgbClr val="F95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pic>
          <p:nvPicPr>
            <p:cNvPr id="31" name="Picture 30">
              <a:extLst>
                <a:ext uri="{FF2B5EF4-FFF2-40B4-BE49-F238E27FC236}">
                  <a16:creationId xmlns:a16="http://schemas.microsoft.com/office/drawing/2014/main" id="{3E0413C7-7D05-4F27-953D-7C2866B203F6}"/>
                </a:ext>
              </a:extLst>
            </p:cNvPr>
            <p:cNvPicPr>
              <a:picLocks noChangeAspect="1"/>
            </p:cNvPicPr>
            <p:nvPr/>
          </p:nvPicPr>
          <p:blipFill>
            <a:blip r:embed="rId2"/>
            <a:stretch>
              <a:fillRect/>
            </a:stretch>
          </p:blipFill>
          <p:spPr>
            <a:xfrm>
              <a:off x="421955" y="1763867"/>
              <a:ext cx="786298" cy="622801"/>
            </a:xfrm>
            <a:prstGeom prst="rect">
              <a:avLst/>
            </a:prstGeom>
          </p:spPr>
        </p:pic>
      </p:grpSp>
      <p:grpSp>
        <p:nvGrpSpPr>
          <p:cNvPr id="10" name="Group 9">
            <a:extLst>
              <a:ext uri="{FF2B5EF4-FFF2-40B4-BE49-F238E27FC236}">
                <a16:creationId xmlns:a16="http://schemas.microsoft.com/office/drawing/2014/main" id="{E1772286-8D42-4EEF-8474-6B716FC1362B}"/>
              </a:ext>
            </a:extLst>
          </p:cNvPr>
          <p:cNvGrpSpPr/>
          <p:nvPr/>
        </p:nvGrpSpPr>
        <p:grpSpPr>
          <a:xfrm>
            <a:off x="4412671" y="1044439"/>
            <a:ext cx="887780" cy="783426"/>
            <a:chOff x="6555718" y="1332135"/>
            <a:chExt cx="1092235" cy="1115519"/>
          </a:xfrm>
        </p:grpSpPr>
        <p:pic>
          <p:nvPicPr>
            <p:cNvPr id="36" name="Picture 35">
              <a:extLst>
                <a:ext uri="{FF2B5EF4-FFF2-40B4-BE49-F238E27FC236}">
                  <a16:creationId xmlns:a16="http://schemas.microsoft.com/office/drawing/2014/main" id="{AAEFAB92-AF34-4ECC-86D2-C84300538CFE}"/>
                </a:ext>
              </a:extLst>
            </p:cNvPr>
            <p:cNvPicPr>
              <a:picLocks noChangeAspect="1"/>
            </p:cNvPicPr>
            <p:nvPr/>
          </p:nvPicPr>
          <p:blipFill>
            <a:blip r:embed="rId3"/>
            <a:stretch>
              <a:fillRect/>
            </a:stretch>
          </p:blipFill>
          <p:spPr>
            <a:xfrm>
              <a:off x="6755838" y="1496708"/>
              <a:ext cx="691993" cy="691993"/>
            </a:xfrm>
            <a:prstGeom prst="rect">
              <a:avLst/>
            </a:prstGeom>
          </p:spPr>
        </p:pic>
        <p:sp>
          <p:nvSpPr>
            <p:cNvPr id="32" name="Teardrop 31">
              <a:extLst>
                <a:ext uri="{FF2B5EF4-FFF2-40B4-BE49-F238E27FC236}">
                  <a16:creationId xmlns:a16="http://schemas.microsoft.com/office/drawing/2014/main" id="{DBE6D783-C6C8-4CB8-91B5-1C7F567F505E}"/>
                </a:ext>
              </a:extLst>
            </p:cNvPr>
            <p:cNvSpPr/>
            <p:nvPr/>
          </p:nvSpPr>
          <p:spPr>
            <a:xfrm>
              <a:off x="6555718" y="1332135"/>
              <a:ext cx="1092235" cy="1115519"/>
            </a:xfrm>
            <a:prstGeom prst="teardrop">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grpSp>
      <p:grpSp>
        <p:nvGrpSpPr>
          <p:cNvPr id="14" name="Group 13">
            <a:extLst>
              <a:ext uri="{FF2B5EF4-FFF2-40B4-BE49-F238E27FC236}">
                <a16:creationId xmlns:a16="http://schemas.microsoft.com/office/drawing/2014/main" id="{7B436A77-AB70-46E4-A2D1-DEDBCD5D0A94}"/>
              </a:ext>
            </a:extLst>
          </p:cNvPr>
          <p:cNvGrpSpPr/>
          <p:nvPr/>
        </p:nvGrpSpPr>
        <p:grpSpPr>
          <a:xfrm>
            <a:off x="4347249" y="4351322"/>
            <a:ext cx="887780" cy="783426"/>
            <a:chOff x="222300" y="3271766"/>
            <a:chExt cx="1092235" cy="1115519"/>
          </a:xfrm>
        </p:grpSpPr>
        <p:pic>
          <p:nvPicPr>
            <p:cNvPr id="1040" name="Picture 1039">
              <a:extLst>
                <a:ext uri="{FF2B5EF4-FFF2-40B4-BE49-F238E27FC236}">
                  <a16:creationId xmlns:a16="http://schemas.microsoft.com/office/drawing/2014/main" id="{5C68C9CB-6A64-488A-9247-F34EBE3D2AB2}"/>
                </a:ext>
              </a:extLst>
            </p:cNvPr>
            <p:cNvPicPr>
              <a:picLocks noChangeAspect="1"/>
            </p:cNvPicPr>
            <p:nvPr/>
          </p:nvPicPr>
          <p:blipFill>
            <a:blip r:embed="rId4"/>
            <a:stretch>
              <a:fillRect/>
            </a:stretch>
          </p:blipFill>
          <p:spPr>
            <a:xfrm>
              <a:off x="421955" y="3429000"/>
              <a:ext cx="682634" cy="673572"/>
            </a:xfrm>
            <a:prstGeom prst="rect">
              <a:avLst/>
            </a:prstGeom>
            <a:ln>
              <a:noFill/>
            </a:ln>
          </p:spPr>
        </p:pic>
        <p:sp>
          <p:nvSpPr>
            <p:cNvPr id="38" name="Teardrop 37">
              <a:extLst>
                <a:ext uri="{FF2B5EF4-FFF2-40B4-BE49-F238E27FC236}">
                  <a16:creationId xmlns:a16="http://schemas.microsoft.com/office/drawing/2014/main" id="{C05F14CE-4790-4220-A36C-EA5CCEAD829B}"/>
                </a:ext>
              </a:extLst>
            </p:cNvPr>
            <p:cNvSpPr/>
            <p:nvPr/>
          </p:nvSpPr>
          <p:spPr>
            <a:xfrm>
              <a:off x="222300" y="3271766"/>
              <a:ext cx="1092235" cy="1115519"/>
            </a:xfrm>
            <a:prstGeom prst="teardrop">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grpSp>
      <p:grpSp>
        <p:nvGrpSpPr>
          <p:cNvPr id="12" name="Group 11">
            <a:extLst>
              <a:ext uri="{FF2B5EF4-FFF2-40B4-BE49-F238E27FC236}">
                <a16:creationId xmlns:a16="http://schemas.microsoft.com/office/drawing/2014/main" id="{85A3E8E2-953D-4408-AFCE-C7F0BBBF4379}"/>
              </a:ext>
            </a:extLst>
          </p:cNvPr>
          <p:cNvGrpSpPr/>
          <p:nvPr/>
        </p:nvGrpSpPr>
        <p:grpSpPr>
          <a:xfrm>
            <a:off x="8554801" y="4273767"/>
            <a:ext cx="887780" cy="783426"/>
            <a:chOff x="6531835" y="3142812"/>
            <a:chExt cx="1092235" cy="1115519"/>
          </a:xfrm>
        </p:grpSpPr>
        <p:pic>
          <p:nvPicPr>
            <p:cNvPr id="37" name="Picture 36">
              <a:extLst>
                <a:ext uri="{FF2B5EF4-FFF2-40B4-BE49-F238E27FC236}">
                  <a16:creationId xmlns:a16="http://schemas.microsoft.com/office/drawing/2014/main" id="{04200F51-D00F-4154-8D21-1C8E0A9752F6}"/>
                </a:ext>
              </a:extLst>
            </p:cNvPr>
            <p:cNvPicPr>
              <a:picLocks noChangeAspect="1"/>
            </p:cNvPicPr>
            <p:nvPr/>
          </p:nvPicPr>
          <p:blipFill>
            <a:blip r:embed="rId5"/>
            <a:stretch>
              <a:fillRect/>
            </a:stretch>
          </p:blipFill>
          <p:spPr>
            <a:xfrm>
              <a:off x="6771546" y="3353050"/>
              <a:ext cx="676285" cy="655522"/>
            </a:xfrm>
            <a:prstGeom prst="rect">
              <a:avLst/>
            </a:prstGeom>
            <a:ln>
              <a:noFill/>
            </a:ln>
          </p:spPr>
        </p:pic>
        <p:sp>
          <p:nvSpPr>
            <p:cNvPr id="39" name="Teardrop 38">
              <a:extLst>
                <a:ext uri="{FF2B5EF4-FFF2-40B4-BE49-F238E27FC236}">
                  <a16:creationId xmlns:a16="http://schemas.microsoft.com/office/drawing/2014/main" id="{ACB6606B-261C-4B64-9970-339A01248381}"/>
                </a:ext>
              </a:extLst>
            </p:cNvPr>
            <p:cNvSpPr/>
            <p:nvPr/>
          </p:nvSpPr>
          <p:spPr>
            <a:xfrm>
              <a:off x="6531835" y="3142812"/>
              <a:ext cx="1092235" cy="1115519"/>
            </a:xfrm>
            <a:prstGeom prst="teardrop">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grpSp>
      <p:grpSp>
        <p:nvGrpSpPr>
          <p:cNvPr id="15" name="Group 14">
            <a:extLst>
              <a:ext uri="{FF2B5EF4-FFF2-40B4-BE49-F238E27FC236}">
                <a16:creationId xmlns:a16="http://schemas.microsoft.com/office/drawing/2014/main" id="{972C44DD-FCDB-463B-A046-B65649E4B598}"/>
              </a:ext>
            </a:extLst>
          </p:cNvPr>
          <p:cNvGrpSpPr/>
          <p:nvPr/>
        </p:nvGrpSpPr>
        <p:grpSpPr>
          <a:xfrm>
            <a:off x="405951" y="4257697"/>
            <a:ext cx="887780" cy="783426"/>
            <a:chOff x="217154" y="5062682"/>
            <a:chExt cx="1092235" cy="1115519"/>
          </a:xfrm>
        </p:grpSpPr>
        <p:pic>
          <p:nvPicPr>
            <p:cNvPr id="29" name="Picture 8" descr="Career - Professional Icon Png, Transparent Png , Transparent Png Image -  PNGitem">
              <a:extLst>
                <a:ext uri="{FF2B5EF4-FFF2-40B4-BE49-F238E27FC236}">
                  <a16:creationId xmlns:a16="http://schemas.microsoft.com/office/drawing/2014/main" id="{2D2824A0-8CB0-4382-91E6-BB97378565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342" y="5290651"/>
              <a:ext cx="829857" cy="6249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Teardrop 39">
              <a:extLst>
                <a:ext uri="{FF2B5EF4-FFF2-40B4-BE49-F238E27FC236}">
                  <a16:creationId xmlns:a16="http://schemas.microsoft.com/office/drawing/2014/main" id="{28C41F6C-9A3C-45C9-97A6-2FD45086BF92}"/>
                </a:ext>
              </a:extLst>
            </p:cNvPr>
            <p:cNvSpPr/>
            <p:nvPr/>
          </p:nvSpPr>
          <p:spPr>
            <a:xfrm>
              <a:off x="217154" y="5062682"/>
              <a:ext cx="1092235" cy="1115519"/>
            </a:xfrm>
            <a:prstGeom prst="teardrop">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grpSp>
      <p:grpSp>
        <p:nvGrpSpPr>
          <p:cNvPr id="13" name="Group 12">
            <a:extLst>
              <a:ext uri="{FF2B5EF4-FFF2-40B4-BE49-F238E27FC236}">
                <a16:creationId xmlns:a16="http://schemas.microsoft.com/office/drawing/2014/main" id="{0365FE56-24A2-486E-B12F-A2E1AC2516F4}"/>
              </a:ext>
            </a:extLst>
          </p:cNvPr>
          <p:cNvGrpSpPr/>
          <p:nvPr/>
        </p:nvGrpSpPr>
        <p:grpSpPr>
          <a:xfrm>
            <a:off x="8554801" y="1069608"/>
            <a:ext cx="887780" cy="783426"/>
            <a:chOff x="6400801" y="4930443"/>
            <a:chExt cx="1092235" cy="1115519"/>
          </a:xfrm>
        </p:grpSpPr>
        <p:pic>
          <p:nvPicPr>
            <p:cNvPr id="35" name="Picture 6" descr="Free Icon Download | Lock">
              <a:extLst>
                <a:ext uri="{FF2B5EF4-FFF2-40B4-BE49-F238E27FC236}">
                  <a16:creationId xmlns:a16="http://schemas.microsoft.com/office/drawing/2014/main" id="{4EE665B4-F050-46D9-9BB3-491E5E7728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6728" y="5142175"/>
              <a:ext cx="620379" cy="620379"/>
            </a:xfrm>
            <a:prstGeom prst="rect">
              <a:avLst/>
            </a:prstGeom>
            <a:noFill/>
            <a:extLst>
              <a:ext uri="{909E8E84-426E-40DD-AFC4-6F175D3DCCD1}">
                <a14:hiddenFill xmlns:a14="http://schemas.microsoft.com/office/drawing/2010/main">
                  <a:solidFill>
                    <a:srgbClr val="FFFFFF"/>
                  </a:solidFill>
                </a14:hiddenFill>
              </a:ext>
            </a:extLst>
          </p:spPr>
        </p:pic>
        <p:sp>
          <p:nvSpPr>
            <p:cNvPr id="41" name="Teardrop 40">
              <a:extLst>
                <a:ext uri="{FF2B5EF4-FFF2-40B4-BE49-F238E27FC236}">
                  <a16:creationId xmlns:a16="http://schemas.microsoft.com/office/drawing/2014/main" id="{3AD36A14-2F89-4F27-82AD-294D627387C9}"/>
                </a:ext>
              </a:extLst>
            </p:cNvPr>
            <p:cNvSpPr/>
            <p:nvPr/>
          </p:nvSpPr>
          <p:spPr>
            <a:xfrm>
              <a:off x="6400801" y="4930443"/>
              <a:ext cx="1092235" cy="1115519"/>
            </a:xfrm>
            <a:prstGeom prst="teardrop">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orbel" panose="020B0503020204020204" pitchFamily="34" charset="0"/>
              </a:endParaRPr>
            </a:p>
          </p:txBody>
        </p:sp>
      </p:grpSp>
    </p:spTree>
    <p:extLst>
      <p:ext uri="{BB962C8B-B14F-4D97-AF65-F5344CB8AC3E}">
        <p14:creationId xmlns:p14="http://schemas.microsoft.com/office/powerpoint/2010/main" val="37613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39"/>
                                        </p:tgtEl>
                                        <p:attrNameLst>
                                          <p:attrName>style.visibility</p:attrName>
                                        </p:attrNameLst>
                                      </p:cBhvr>
                                      <p:to>
                                        <p:strVal val="visible"/>
                                      </p:to>
                                    </p:set>
                                    <p:animEffect transition="in" filter="fade">
                                      <p:cBhvr>
                                        <p:cTn id="17" dur="1000"/>
                                        <p:tgtEl>
                                          <p:spTgt spid="1039"/>
                                        </p:tgtEl>
                                      </p:cBhvr>
                                    </p:animEffect>
                                    <p:anim calcmode="lin" valueType="num">
                                      <p:cBhvr>
                                        <p:cTn id="18" dur="1000" fill="hold"/>
                                        <p:tgtEl>
                                          <p:spTgt spid="1039"/>
                                        </p:tgtEl>
                                        <p:attrNameLst>
                                          <p:attrName>ppt_x</p:attrName>
                                        </p:attrNameLst>
                                      </p:cBhvr>
                                      <p:tavLst>
                                        <p:tav tm="0">
                                          <p:val>
                                            <p:strVal val="#ppt_x"/>
                                          </p:val>
                                        </p:tav>
                                        <p:tav tm="100000">
                                          <p:val>
                                            <p:strVal val="#ppt_x"/>
                                          </p:val>
                                        </p:tav>
                                      </p:tavLst>
                                    </p:anim>
                                    <p:anim calcmode="lin" valueType="num">
                                      <p:cBhvr>
                                        <p:cTn id="19" dur="1000" fill="hold"/>
                                        <p:tgtEl>
                                          <p:spTgt spid="10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anim calcmode="lin" valueType="num">
                                      <p:cBhvr>
                                        <p:cTn id="28" dur="1000" fill="hold"/>
                                        <p:tgtEl>
                                          <p:spTgt spid="77"/>
                                        </p:tgtEl>
                                        <p:attrNameLst>
                                          <p:attrName>ppt_x</p:attrName>
                                        </p:attrNameLst>
                                      </p:cBhvr>
                                      <p:tavLst>
                                        <p:tav tm="0">
                                          <p:val>
                                            <p:strVal val="#ppt_x"/>
                                          </p:val>
                                        </p:tav>
                                        <p:tav tm="100000">
                                          <p:val>
                                            <p:strVal val="#ppt_x"/>
                                          </p:val>
                                        </p:tav>
                                      </p:tavLst>
                                    </p:anim>
                                    <p:anim calcmode="lin" valueType="num">
                                      <p:cBhvr>
                                        <p:cTn id="29" dur="1000" fill="hold"/>
                                        <p:tgtEl>
                                          <p:spTgt spid="7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anim calcmode="lin" valueType="num">
                                      <p:cBhvr>
                                        <p:cTn id="63" dur="1000" fill="hold"/>
                                        <p:tgtEl>
                                          <p:spTgt spid="73"/>
                                        </p:tgtEl>
                                        <p:attrNameLst>
                                          <p:attrName>ppt_x</p:attrName>
                                        </p:attrNameLst>
                                      </p:cBhvr>
                                      <p:tavLst>
                                        <p:tav tm="0">
                                          <p:val>
                                            <p:strVal val="#ppt_x"/>
                                          </p:val>
                                        </p:tav>
                                        <p:tav tm="100000">
                                          <p:val>
                                            <p:strVal val="#ppt_x"/>
                                          </p:val>
                                        </p:tav>
                                      </p:tavLst>
                                    </p:anim>
                                    <p:anim calcmode="lin" valueType="num">
                                      <p:cBhvr>
                                        <p:cTn id="6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1039" grpId="0"/>
      <p:bldP spid="73" grpId="0"/>
      <p:bldP spid="74"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lide Number"/>
          <p:cNvSpPr txBox="1">
            <a:spLocks noGrp="1"/>
          </p:cNvSpPr>
          <p:nvPr>
            <p:ph type="sldNum" sz="quarter" idx="2"/>
          </p:nvPr>
        </p:nvSpPr>
        <p:spPr>
          <a:xfrm>
            <a:off x="11752277" y="6492875"/>
            <a:ext cx="439723" cy="365125"/>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13</a:t>
            </a:fld>
            <a:endParaRPr/>
          </a:p>
        </p:txBody>
      </p:sp>
      <p:sp>
        <p:nvSpPr>
          <p:cNvPr id="263" name="Shape"/>
          <p:cNvSpPr/>
          <p:nvPr/>
        </p:nvSpPr>
        <p:spPr>
          <a:xfrm>
            <a:off x="6138163" y="863561"/>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65" name="Shape"/>
          <p:cNvSpPr/>
          <p:nvPr/>
        </p:nvSpPr>
        <p:spPr>
          <a:xfrm rot="16200000">
            <a:off x="6483162" y="10944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66" name="Graphic 10"/>
          <p:cNvSpPr/>
          <p:nvPr/>
        </p:nvSpPr>
        <p:spPr>
          <a:xfrm>
            <a:off x="6756246" y="14379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68" name="Shape"/>
          <p:cNvSpPr/>
          <p:nvPr/>
        </p:nvSpPr>
        <p:spPr>
          <a:xfrm>
            <a:off x="6138163" y="2273261"/>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70" name="Shape"/>
          <p:cNvSpPr/>
          <p:nvPr/>
        </p:nvSpPr>
        <p:spPr>
          <a:xfrm rot="16200000">
            <a:off x="6483162" y="25041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71" name="Graphic 10"/>
          <p:cNvSpPr/>
          <p:nvPr/>
        </p:nvSpPr>
        <p:spPr>
          <a:xfrm>
            <a:off x="6756246" y="28476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73" name="Shape"/>
          <p:cNvSpPr/>
          <p:nvPr/>
        </p:nvSpPr>
        <p:spPr>
          <a:xfrm>
            <a:off x="6104036" y="3682960"/>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75" name="Shape"/>
          <p:cNvSpPr/>
          <p:nvPr/>
        </p:nvSpPr>
        <p:spPr>
          <a:xfrm rot="16200000">
            <a:off x="6483162" y="39138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76" name="Graphic 10"/>
          <p:cNvSpPr/>
          <p:nvPr/>
        </p:nvSpPr>
        <p:spPr>
          <a:xfrm>
            <a:off x="6756246" y="42573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78" name="Shape"/>
          <p:cNvSpPr/>
          <p:nvPr/>
        </p:nvSpPr>
        <p:spPr>
          <a:xfrm rot="10800000">
            <a:off x="1705863" y="863561"/>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80" name="Shape"/>
          <p:cNvSpPr/>
          <p:nvPr/>
        </p:nvSpPr>
        <p:spPr>
          <a:xfrm rot="5400000">
            <a:off x="4958142" y="10944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81" name="Graphic 10"/>
          <p:cNvSpPr/>
          <p:nvPr/>
        </p:nvSpPr>
        <p:spPr>
          <a:xfrm>
            <a:off x="5231226" y="14379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83" name="Shape"/>
          <p:cNvSpPr/>
          <p:nvPr/>
        </p:nvSpPr>
        <p:spPr>
          <a:xfrm rot="10800000">
            <a:off x="1705863" y="2273261"/>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85" name="Shape"/>
          <p:cNvSpPr/>
          <p:nvPr/>
        </p:nvSpPr>
        <p:spPr>
          <a:xfrm rot="5400000">
            <a:off x="4958142" y="25041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86" name="Graphic 10"/>
          <p:cNvSpPr/>
          <p:nvPr/>
        </p:nvSpPr>
        <p:spPr>
          <a:xfrm>
            <a:off x="5231226" y="28476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88" name="Shape"/>
          <p:cNvSpPr/>
          <p:nvPr/>
        </p:nvSpPr>
        <p:spPr>
          <a:xfrm rot="10800000">
            <a:off x="1748025" y="3682961"/>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290" name="Shape"/>
          <p:cNvSpPr/>
          <p:nvPr/>
        </p:nvSpPr>
        <p:spPr>
          <a:xfrm rot="5400000">
            <a:off x="4958142" y="3913853"/>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291" name="Graphic 10"/>
          <p:cNvSpPr/>
          <p:nvPr/>
        </p:nvSpPr>
        <p:spPr>
          <a:xfrm>
            <a:off x="5231226" y="4257398"/>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2" name="Rectangle 17">
            <a:extLst>
              <a:ext uri="{FF2B5EF4-FFF2-40B4-BE49-F238E27FC236}">
                <a16:creationId xmlns:a16="http://schemas.microsoft.com/office/drawing/2014/main" id="{B54CAFC1-24F9-A8A5-1594-C3F5E91F7C58}"/>
              </a:ext>
            </a:extLst>
          </p:cNvPr>
          <p:cNvSpPr>
            <a:spLocks/>
          </p:cNvSpPr>
          <p:nvPr/>
        </p:nvSpPr>
        <p:spPr bwMode="auto">
          <a:xfrm>
            <a:off x="2427000" y="1352271"/>
            <a:ext cx="2434504" cy="619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r>
              <a:rPr lang="en-US" altLang="en-US" b="1">
                <a:latin typeface="Corbel" panose="020B0503020204020204" pitchFamily="34" charset="0"/>
              </a:rPr>
              <a:t>Ease of Entry and Exit</a:t>
            </a:r>
          </a:p>
        </p:txBody>
      </p:sp>
      <p:sp>
        <p:nvSpPr>
          <p:cNvPr id="3" name="Rectangle 17">
            <a:extLst>
              <a:ext uri="{FF2B5EF4-FFF2-40B4-BE49-F238E27FC236}">
                <a16:creationId xmlns:a16="http://schemas.microsoft.com/office/drawing/2014/main" id="{1CA659AA-4915-DBB6-AF18-00A99052BA7B}"/>
              </a:ext>
            </a:extLst>
          </p:cNvPr>
          <p:cNvSpPr>
            <a:spLocks/>
          </p:cNvSpPr>
          <p:nvPr/>
        </p:nvSpPr>
        <p:spPr bwMode="auto">
          <a:xfrm>
            <a:off x="7356409" y="1335519"/>
            <a:ext cx="2220344" cy="51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US" b="1">
                <a:latin typeface="Corbel" panose="020B0503020204020204" pitchFamily="34" charset="0"/>
              </a:rPr>
              <a:t>Competitive Returns</a:t>
            </a:r>
          </a:p>
        </p:txBody>
      </p:sp>
      <p:sp>
        <p:nvSpPr>
          <p:cNvPr id="4" name="Rectangle 17">
            <a:extLst>
              <a:ext uri="{FF2B5EF4-FFF2-40B4-BE49-F238E27FC236}">
                <a16:creationId xmlns:a16="http://schemas.microsoft.com/office/drawing/2014/main" id="{F8C4C266-4244-6E18-268A-A66B6CF187C6}"/>
              </a:ext>
            </a:extLst>
          </p:cNvPr>
          <p:cNvSpPr>
            <a:spLocks/>
          </p:cNvSpPr>
          <p:nvPr/>
        </p:nvSpPr>
        <p:spPr bwMode="auto">
          <a:xfrm>
            <a:off x="2374846" y="2737004"/>
            <a:ext cx="2486658" cy="51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US" b="1" dirty="0">
                <a:latin typeface="Corbel" panose="020B0503020204020204" pitchFamily="34" charset="0"/>
              </a:rPr>
              <a:t>Portfolio Diversification</a:t>
            </a:r>
          </a:p>
        </p:txBody>
      </p:sp>
      <p:sp>
        <p:nvSpPr>
          <p:cNvPr id="5" name="Rectangle 17">
            <a:extLst>
              <a:ext uri="{FF2B5EF4-FFF2-40B4-BE49-F238E27FC236}">
                <a16:creationId xmlns:a16="http://schemas.microsoft.com/office/drawing/2014/main" id="{8EEFD9DB-9C0A-1671-E64A-4ECEBBC389D9}"/>
              </a:ext>
            </a:extLst>
          </p:cNvPr>
          <p:cNvSpPr>
            <a:spLocks/>
          </p:cNvSpPr>
          <p:nvPr/>
        </p:nvSpPr>
        <p:spPr bwMode="auto">
          <a:xfrm>
            <a:off x="7356410" y="2447900"/>
            <a:ext cx="2907264" cy="921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US" b="1" dirty="0">
                <a:latin typeface="Corbel" panose="020B0503020204020204" pitchFamily="34" charset="0"/>
              </a:rPr>
              <a:t>Regular Income </a:t>
            </a:r>
          </a:p>
          <a:p>
            <a:r>
              <a:rPr lang="en-US" b="1" dirty="0">
                <a:latin typeface="Corbel" panose="020B0503020204020204" pitchFamily="34" charset="0"/>
              </a:rPr>
              <a:t>from periodic dividend payments</a:t>
            </a:r>
          </a:p>
        </p:txBody>
      </p:sp>
      <p:sp>
        <p:nvSpPr>
          <p:cNvPr id="6" name="Rectangle 17">
            <a:extLst>
              <a:ext uri="{FF2B5EF4-FFF2-40B4-BE49-F238E27FC236}">
                <a16:creationId xmlns:a16="http://schemas.microsoft.com/office/drawing/2014/main" id="{AF13F922-8ACB-4A6E-8BF9-E2625BDE0949}"/>
              </a:ext>
            </a:extLst>
          </p:cNvPr>
          <p:cNvSpPr>
            <a:spLocks/>
          </p:cNvSpPr>
          <p:nvPr/>
        </p:nvSpPr>
        <p:spPr bwMode="auto">
          <a:xfrm>
            <a:off x="2374846" y="4102999"/>
            <a:ext cx="3281074" cy="1003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US" b="1" dirty="0">
                <a:latin typeface="Corbel" panose="020B0503020204020204" pitchFamily="34" charset="0"/>
              </a:rPr>
              <a:t>Capital Appreciation</a:t>
            </a:r>
          </a:p>
        </p:txBody>
      </p:sp>
      <p:sp>
        <p:nvSpPr>
          <p:cNvPr id="7" name="Rectangle 17">
            <a:extLst>
              <a:ext uri="{FF2B5EF4-FFF2-40B4-BE49-F238E27FC236}">
                <a16:creationId xmlns:a16="http://schemas.microsoft.com/office/drawing/2014/main" id="{8C38A18E-6A45-56B4-167C-2DE1BD7B2F9F}"/>
              </a:ext>
            </a:extLst>
          </p:cNvPr>
          <p:cNvSpPr>
            <a:spLocks/>
          </p:cNvSpPr>
          <p:nvPr/>
        </p:nvSpPr>
        <p:spPr bwMode="auto">
          <a:xfrm>
            <a:off x="7363966" y="4161621"/>
            <a:ext cx="1471403" cy="496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GB" b="1" dirty="0">
                <a:latin typeface="Corbel" panose="020B0503020204020204" pitchFamily="34" charset="0"/>
              </a:rPr>
              <a:t>Liquidity</a:t>
            </a:r>
            <a:endParaRPr lang="en-US" b="1" dirty="0">
              <a:latin typeface="Corbel" panose="020B0503020204020204" pitchFamily="34" charset="0"/>
            </a:endParaRPr>
          </a:p>
        </p:txBody>
      </p:sp>
      <p:sp>
        <p:nvSpPr>
          <p:cNvPr id="8" name="Title 3">
            <a:extLst>
              <a:ext uri="{FF2B5EF4-FFF2-40B4-BE49-F238E27FC236}">
                <a16:creationId xmlns:a16="http://schemas.microsoft.com/office/drawing/2014/main" id="{D6A080D5-628E-DEDA-5346-DFD962A17B2E}"/>
              </a:ext>
            </a:extLst>
          </p:cNvPr>
          <p:cNvSpPr txBox="1">
            <a:spLocks/>
          </p:cNvSpPr>
          <p:nvPr/>
        </p:nvSpPr>
        <p:spPr>
          <a:xfrm>
            <a:off x="2154573" y="200642"/>
            <a:ext cx="10037427" cy="3797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219" kern="1200">
                <a:solidFill>
                  <a:schemeClr val="tx1"/>
                </a:solidFill>
                <a:latin typeface="+mj-lt"/>
                <a:ea typeface="+mj-ea"/>
                <a:cs typeface="+mj-cs"/>
              </a:defRPr>
            </a:lvl1pPr>
          </a:lstStyle>
          <a:p>
            <a:pPr algn="r"/>
            <a:r>
              <a:rPr lang="en-GB" sz="2000" b="1" dirty="0">
                <a:solidFill>
                  <a:schemeClr val="bg1"/>
                </a:solidFill>
              </a:rPr>
              <a:t>Benefits Of  The Fund</a:t>
            </a:r>
          </a:p>
        </p:txBody>
      </p:sp>
      <p:sp>
        <p:nvSpPr>
          <p:cNvPr id="9" name="Shape">
            <a:extLst>
              <a:ext uri="{FF2B5EF4-FFF2-40B4-BE49-F238E27FC236}">
                <a16:creationId xmlns:a16="http://schemas.microsoft.com/office/drawing/2014/main" id="{61138AF2-B0C1-BD4E-0B38-1F5B49899C42}"/>
              </a:ext>
            </a:extLst>
          </p:cNvPr>
          <p:cNvSpPr/>
          <p:nvPr/>
        </p:nvSpPr>
        <p:spPr>
          <a:xfrm>
            <a:off x="3879850" y="4998184"/>
            <a:ext cx="4347975" cy="1288930"/>
          </a:xfrm>
          <a:custGeom>
            <a:avLst/>
            <a:gdLst/>
            <a:ahLst/>
            <a:cxnLst>
              <a:cxn ang="0">
                <a:pos x="wd2" y="hd2"/>
              </a:cxn>
              <a:cxn ang="5400000">
                <a:pos x="wd2" y="hd2"/>
              </a:cxn>
              <a:cxn ang="10800000">
                <a:pos x="wd2" y="hd2"/>
              </a:cxn>
              <a:cxn ang="16200000">
                <a:pos x="wd2" y="hd2"/>
              </a:cxn>
            </a:cxnLst>
            <a:rect l="0" t="0" r="r" b="b"/>
            <a:pathLst>
              <a:path w="21598" h="21582" extrusionOk="0">
                <a:moveTo>
                  <a:pt x="19279" y="0"/>
                </a:moveTo>
                <a:lnTo>
                  <a:pt x="2216" y="120"/>
                </a:lnTo>
                <a:cubicBezTo>
                  <a:pt x="2031" y="156"/>
                  <a:pt x="1853" y="351"/>
                  <a:pt x="1696" y="681"/>
                </a:cubicBezTo>
                <a:cubicBezTo>
                  <a:pt x="1550" y="987"/>
                  <a:pt x="1427" y="1400"/>
                  <a:pt x="1338" y="1894"/>
                </a:cubicBezTo>
                <a:lnTo>
                  <a:pt x="110" y="9293"/>
                </a:lnTo>
                <a:cubicBezTo>
                  <a:pt x="36" y="9798"/>
                  <a:pt x="-1" y="10353"/>
                  <a:pt x="0" y="10915"/>
                </a:cubicBezTo>
                <a:cubicBezTo>
                  <a:pt x="2" y="11523"/>
                  <a:pt x="48" y="12121"/>
                  <a:pt x="136" y="12652"/>
                </a:cubicBezTo>
                <a:lnTo>
                  <a:pt x="1390" y="19773"/>
                </a:lnTo>
                <a:cubicBezTo>
                  <a:pt x="1488" y="20343"/>
                  <a:pt x="1631" y="20813"/>
                  <a:pt x="1802" y="21132"/>
                </a:cubicBezTo>
                <a:cubicBezTo>
                  <a:pt x="1969" y="21442"/>
                  <a:pt x="2158" y="21597"/>
                  <a:pt x="2349" y="21580"/>
                </a:cubicBezTo>
                <a:lnTo>
                  <a:pt x="19368" y="21474"/>
                </a:lnTo>
                <a:cubicBezTo>
                  <a:pt x="19570" y="21446"/>
                  <a:pt x="19765" y="21232"/>
                  <a:pt x="19933" y="20856"/>
                </a:cubicBezTo>
                <a:cubicBezTo>
                  <a:pt x="20073" y="20543"/>
                  <a:pt x="20189" y="20127"/>
                  <a:pt x="20273" y="19640"/>
                </a:cubicBezTo>
                <a:lnTo>
                  <a:pt x="21465" y="12463"/>
                </a:lnTo>
                <a:cubicBezTo>
                  <a:pt x="21551" y="11933"/>
                  <a:pt x="21597" y="11339"/>
                  <a:pt x="21598" y="10735"/>
                </a:cubicBezTo>
                <a:cubicBezTo>
                  <a:pt x="21599" y="10088"/>
                  <a:pt x="21549" y="9451"/>
                  <a:pt x="21452" y="8891"/>
                </a:cubicBezTo>
                <a:lnTo>
                  <a:pt x="20199" y="1738"/>
                </a:lnTo>
                <a:cubicBezTo>
                  <a:pt x="20098" y="1178"/>
                  <a:pt x="19954" y="720"/>
                  <a:pt x="19782" y="415"/>
                </a:cubicBezTo>
                <a:cubicBezTo>
                  <a:pt x="19627" y="140"/>
                  <a:pt x="19454" y="-3"/>
                  <a:pt x="19279" y="0"/>
                </a:cubicBezTo>
                <a:close/>
                <a:moveTo>
                  <a:pt x="2727" y="3256"/>
                </a:moveTo>
                <a:lnTo>
                  <a:pt x="4437" y="3256"/>
                </a:lnTo>
                <a:cubicBezTo>
                  <a:pt x="4554" y="3263"/>
                  <a:pt x="4669" y="3362"/>
                  <a:pt x="4773" y="3542"/>
                </a:cubicBezTo>
                <a:cubicBezTo>
                  <a:pt x="4899" y="3759"/>
                  <a:pt x="5005" y="4089"/>
                  <a:pt x="5079" y="4495"/>
                </a:cubicBezTo>
                <a:lnTo>
                  <a:pt x="5935" y="9503"/>
                </a:lnTo>
                <a:cubicBezTo>
                  <a:pt x="6003" y="9891"/>
                  <a:pt x="6040" y="10334"/>
                  <a:pt x="6041" y="10785"/>
                </a:cubicBezTo>
                <a:cubicBezTo>
                  <a:pt x="6042" y="11248"/>
                  <a:pt x="6005" y="11703"/>
                  <a:pt x="5935" y="12101"/>
                </a:cubicBezTo>
                <a:lnTo>
                  <a:pt x="5073" y="17121"/>
                </a:lnTo>
                <a:cubicBezTo>
                  <a:pt x="5006" y="17484"/>
                  <a:pt x="4914" y="17784"/>
                  <a:pt x="4804" y="17995"/>
                </a:cubicBezTo>
                <a:cubicBezTo>
                  <a:pt x="4702" y="18189"/>
                  <a:pt x="4589" y="18302"/>
                  <a:pt x="4472" y="18324"/>
                </a:cubicBezTo>
                <a:lnTo>
                  <a:pt x="2710" y="18324"/>
                </a:lnTo>
                <a:cubicBezTo>
                  <a:pt x="2590" y="18307"/>
                  <a:pt x="2472" y="18197"/>
                  <a:pt x="2367" y="18002"/>
                </a:cubicBezTo>
                <a:cubicBezTo>
                  <a:pt x="2253" y="17791"/>
                  <a:pt x="2157" y="17489"/>
                  <a:pt x="2087" y="17121"/>
                </a:cubicBezTo>
                <a:lnTo>
                  <a:pt x="1213" y="12028"/>
                </a:lnTo>
                <a:cubicBezTo>
                  <a:pt x="1152" y="11667"/>
                  <a:pt x="1119" y="11262"/>
                  <a:pt x="1116" y="10848"/>
                </a:cubicBezTo>
                <a:cubicBezTo>
                  <a:pt x="1113" y="10389"/>
                  <a:pt x="1146" y="9936"/>
                  <a:pt x="1213" y="9536"/>
                </a:cubicBezTo>
                <a:lnTo>
                  <a:pt x="2083" y="4505"/>
                </a:lnTo>
                <a:cubicBezTo>
                  <a:pt x="2152" y="4116"/>
                  <a:pt x="2249" y="3795"/>
                  <a:pt x="2367" y="3575"/>
                </a:cubicBezTo>
                <a:cubicBezTo>
                  <a:pt x="2477" y="3369"/>
                  <a:pt x="2601" y="3259"/>
                  <a:pt x="2727" y="3256"/>
                </a:cubicBezTo>
                <a:close/>
              </a:path>
            </a:pathLst>
          </a:custGeom>
          <a:solidFill>
            <a:schemeClr val="bg2">
              <a:alpha val="50000"/>
            </a:schemeClr>
          </a:solidFill>
          <a:ln w="25400" cap="flat">
            <a:noFill/>
            <a:miter lim="400000"/>
          </a:ln>
          <a:effectLst/>
        </p:spPr>
        <p:txBody>
          <a:bodyPr wrap="square" lIns="45720" tIns="45720" rIns="45720" bIns="45720" numCol="1" anchor="t">
            <a:noAutofit/>
          </a:bodyPr>
          <a:lstStyle/>
          <a:p>
            <a:endParaRPr sz="900"/>
          </a:p>
        </p:txBody>
      </p:sp>
      <p:sp>
        <p:nvSpPr>
          <p:cNvPr id="10" name="Shape">
            <a:extLst>
              <a:ext uri="{FF2B5EF4-FFF2-40B4-BE49-F238E27FC236}">
                <a16:creationId xmlns:a16="http://schemas.microsoft.com/office/drawing/2014/main" id="{103A23BC-9E03-83EF-3140-0E7073C52DFB}"/>
              </a:ext>
            </a:extLst>
          </p:cNvPr>
          <p:cNvSpPr/>
          <p:nvPr/>
        </p:nvSpPr>
        <p:spPr>
          <a:xfrm rot="16200000">
            <a:off x="4224849" y="5229076"/>
            <a:ext cx="750697" cy="827147"/>
          </a:xfrm>
          <a:custGeom>
            <a:avLst/>
            <a:gdLst/>
            <a:ahLst/>
            <a:cxnLst>
              <a:cxn ang="0">
                <a:pos x="wd2" y="hd2"/>
              </a:cxn>
              <a:cxn ang="5400000">
                <a:pos x="wd2" y="hd2"/>
              </a:cxn>
              <a:cxn ang="10800000">
                <a:pos x="wd2" y="hd2"/>
              </a:cxn>
              <a:cxn ang="16200000">
                <a:pos x="wd2" y="hd2"/>
              </a:cxn>
            </a:cxnLst>
            <a:rect l="0" t="0" r="r" b="b"/>
            <a:pathLst>
              <a:path w="21600" h="21582" extrusionOk="0">
                <a:moveTo>
                  <a:pt x="1725" y="4255"/>
                </a:moveTo>
                <a:lnTo>
                  <a:pt x="9026" y="426"/>
                </a:lnTo>
                <a:cubicBezTo>
                  <a:pt x="9543" y="161"/>
                  <a:pt x="10125" y="15"/>
                  <a:pt x="10719" y="1"/>
                </a:cubicBezTo>
                <a:cubicBezTo>
                  <a:pt x="11376" y="-14"/>
                  <a:pt x="12027" y="133"/>
                  <a:pt x="12600" y="426"/>
                </a:cubicBezTo>
                <a:lnTo>
                  <a:pt x="19812" y="4236"/>
                </a:lnTo>
                <a:cubicBezTo>
                  <a:pt x="20372" y="4536"/>
                  <a:pt x="20833" y="4967"/>
                  <a:pt x="21147" y="5483"/>
                </a:cubicBezTo>
                <a:cubicBezTo>
                  <a:pt x="21441" y="5966"/>
                  <a:pt x="21596" y="6507"/>
                  <a:pt x="21600" y="7058"/>
                </a:cubicBezTo>
                <a:lnTo>
                  <a:pt x="21600" y="14552"/>
                </a:lnTo>
                <a:cubicBezTo>
                  <a:pt x="21590" y="15066"/>
                  <a:pt x="21451" y="15571"/>
                  <a:pt x="21192" y="16029"/>
                </a:cubicBezTo>
                <a:cubicBezTo>
                  <a:pt x="20880" y="16580"/>
                  <a:pt x="20407" y="17042"/>
                  <a:pt x="19825" y="17366"/>
                </a:cubicBezTo>
                <a:lnTo>
                  <a:pt x="12648" y="21119"/>
                </a:lnTo>
                <a:cubicBezTo>
                  <a:pt x="12091" y="21419"/>
                  <a:pt x="11455" y="21579"/>
                  <a:pt x="10808" y="21582"/>
                </a:cubicBezTo>
                <a:cubicBezTo>
                  <a:pt x="10145" y="21586"/>
                  <a:pt x="9494" y="21426"/>
                  <a:pt x="8923" y="21119"/>
                </a:cubicBezTo>
                <a:lnTo>
                  <a:pt x="1725" y="17338"/>
                </a:lnTo>
                <a:cubicBezTo>
                  <a:pt x="1205" y="17048"/>
                  <a:pt x="773" y="16643"/>
                  <a:pt x="471" y="16162"/>
                </a:cubicBezTo>
                <a:cubicBezTo>
                  <a:pt x="191" y="15717"/>
                  <a:pt x="30" y="15219"/>
                  <a:pt x="0" y="14708"/>
                </a:cubicBezTo>
                <a:lnTo>
                  <a:pt x="0" y="6984"/>
                </a:lnTo>
                <a:cubicBezTo>
                  <a:pt x="23" y="6457"/>
                  <a:pt x="180" y="5942"/>
                  <a:pt x="460" y="5481"/>
                </a:cubicBezTo>
                <a:cubicBezTo>
                  <a:pt x="762" y="4983"/>
                  <a:pt x="1197" y="4561"/>
                  <a:pt x="1725" y="4255"/>
                </a:cubicBezTo>
                <a:close/>
              </a:path>
            </a:pathLst>
          </a:custGeom>
          <a:solidFill>
            <a:schemeClr val="accent1"/>
          </a:solidFill>
          <a:ln w="25400" cap="flat">
            <a:noFill/>
            <a:miter lim="400000"/>
          </a:ln>
          <a:effectLst/>
        </p:spPr>
        <p:txBody>
          <a:bodyPr wrap="square" lIns="45720" tIns="45720" rIns="45720" bIns="45720" numCol="1" anchor="t">
            <a:noAutofit/>
          </a:bodyPr>
          <a:lstStyle/>
          <a:p>
            <a:endParaRPr sz="900"/>
          </a:p>
        </p:txBody>
      </p:sp>
      <p:sp>
        <p:nvSpPr>
          <p:cNvPr id="11" name="Graphic 10">
            <a:extLst>
              <a:ext uri="{FF2B5EF4-FFF2-40B4-BE49-F238E27FC236}">
                <a16:creationId xmlns:a16="http://schemas.microsoft.com/office/drawing/2014/main" id="{B5598FA8-F3DB-82FB-BD76-22FBEFDA39C2}"/>
              </a:ext>
            </a:extLst>
          </p:cNvPr>
          <p:cNvSpPr/>
          <p:nvPr/>
        </p:nvSpPr>
        <p:spPr>
          <a:xfrm>
            <a:off x="4497933" y="5572621"/>
            <a:ext cx="204529" cy="140057"/>
          </a:xfrm>
          <a:custGeom>
            <a:avLst/>
            <a:gdLst/>
            <a:ahLst/>
            <a:cxnLst>
              <a:cxn ang="0">
                <a:pos x="wd2" y="hd2"/>
              </a:cxn>
              <a:cxn ang="5400000">
                <a:pos x="wd2" y="hd2"/>
              </a:cxn>
              <a:cxn ang="10800000">
                <a:pos x="wd2" y="hd2"/>
              </a:cxn>
              <a:cxn ang="16200000">
                <a:pos x="wd2" y="hd2"/>
              </a:cxn>
            </a:cxnLst>
            <a:rect l="0" t="0" r="r" b="b"/>
            <a:pathLst>
              <a:path w="21466" h="21409" extrusionOk="0">
                <a:moveTo>
                  <a:pt x="8897" y="21118"/>
                </a:moveTo>
                <a:cubicBezTo>
                  <a:pt x="9164" y="21507"/>
                  <a:pt x="9597" y="21507"/>
                  <a:pt x="9864" y="21118"/>
                </a:cubicBezTo>
                <a:lnTo>
                  <a:pt x="21266" y="4507"/>
                </a:lnTo>
                <a:cubicBezTo>
                  <a:pt x="21533" y="4118"/>
                  <a:pt x="21533" y="3488"/>
                  <a:pt x="21266" y="3099"/>
                </a:cubicBezTo>
                <a:lnTo>
                  <a:pt x="19334" y="281"/>
                </a:lnTo>
                <a:cubicBezTo>
                  <a:pt x="19062" y="-93"/>
                  <a:pt x="18638" y="-93"/>
                  <a:pt x="18367" y="281"/>
                </a:cubicBezTo>
                <a:lnTo>
                  <a:pt x="9380" y="13370"/>
                </a:lnTo>
                <a:lnTo>
                  <a:pt x="3099" y="4224"/>
                </a:lnTo>
                <a:cubicBezTo>
                  <a:pt x="2828" y="3851"/>
                  <a:pt x="2404" y="3851"/>
                  <a:pt x="2132" y="4224"/>
                </a:cubicBezTo>
                <a:lnTo>
                  <a:pt x="200" y="7040"/>
                </a:lnTo>
                <a:cubicBezTo>
                  <a:pt x="-67" y="7428"/>
                  <a:pt x="-67" y="8059"/>
                  <a:pt x="200" y="8448"/>
                </a:cubicBezTo>
                <a:close/>
              </a:path>
            </a:pathLst>
          </a:custGeom>
          <a:solidFill>
            <a:srgbClr val="FAFAF9"/>
          </a:solidFill>
          <a:ln w="25400" cap="flat">
            <a:noFill/>
            <a:miter lim="400000"/>
          </a:ln>
          <a:effectLst/>
        </p:spPr>
        <p:txBody>
          <a:bodyPr wrap="square" lIns="45720" tIns="45720" rIns="45720" bIns="45720" numCol="1" anchor="ctr">
            <a:noAutofit/>
          </a:bodyPr>
          <a:lstStyle/>
          <a:p>
            <a:endParaRPr sz="900"/>
          </a:p>
        </p:txBody>
      </p:sp>
      <p:sp>
        <p:nvSpPr>
          <p:cNvPr id="12" name="Rectangle 17">
            <a:extLst>
              <a:ext uri="{FF2B5EF4-FFF2-40B4-BE49-F238E27FC236}">
                <a16:creationId xmlns:a16="http://schemas.microsoft.com/office/drawing/2014/main" id="{7ED349F7-45F2-3025-0DE6-F1E010DA3C01}"/>
              </a:ext>
            </a:extLst>
          </p:cNvPr>
          <p:cNvSpPr>
            <a:spLocks/>
          </p:cNvSpPr>
          <p:nvPr/>
        </p:nvSpPr>
        <p:spPr bwMode="auto">
          <a:xfrm>
            <a:off x="5111345" y="5469687"/>
            <a:ext cx="2587314" cy="36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r>
              <a:rPr lang="en-GB" b="1">
                <a:latin typeface="Corbel" panose="020B0503020204020204" pitchFamily="34" charset="0"/>
              </a:rPr>
              <a:t>Low Cost of Entry</a:t>
            </a:r>
            <a:endParaRPr lang="en-US" b="1">
              <a:latin typeface="Corbel" panose="020B0503020204020204" pitchFamily="34" charset="0"/>
            </a:endParaRPr>
          </a:p>
        </p:txBody>
      </p:sp>
    </p:spTree>
    <p:extLst>
      <p:ext uri="{BB962C8B-B14F-4D97-AF65-F5344CB8AC3E}">
        <p14:creationId xmlns:p14="http://schemas.microsoft.com/office/powerpoint/2010/main" val="956407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anim calcmode="lin" valueType="num">
                                      <p:cBhvr>
                                        <p:cTn id="8" dur="1000" fill="hold"/>
                                        <p:tgtEl>
                                          <p:spTgt spid="263"/>
                                        </p:tgtEl>
                                        <p:attrNameLst>
                                          <p:attrName>ppt_x</p:attrName>
                                        </p:attrNameLst>
                                      </p:cBhvr>
                                      <p:tavLst>
                                        <p:tav tm="0">
                                          <p:val>
                                            <p:strVal val="#ppt_x"/>
                                          </p:val>
                                        </p:tav>
                                        <p:tav tm="100000">
                                          <p:val>
                                            <p:strVal val="#ppt_x"/>
                                          </p:val>
                                        </p:tav>
                                      </p:tavLst>
                                    </p:anim>
                                    <p:anim calcmode="lin" valueType="num">
                                      <p:cBhvr>
                                        <p:cTn id="9" dur="1000" fill="hold"/>
                                        <p:tgtEl>
                                          <p:spTgt spid="2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anim calcmode="lin" valueType="num">
                                      <p:cBhvr>
                                        <p:cTn id="13" dur="1000" fill="hold"/>
                                        <p:tgtEl>
                                          <p:spTgt spid="265"/>
                                        </p:tgtEl>
                                        <p:attrNameLst>
                                          <p:attrName>ppt_x</p:attrName>
                                        </p:attrNameLst>
                                      </p:cBhvr>
                                      <p:tavLst>
                                        <p:tav tm="0">
                                          <p:val>
                                            <p:strVal val="#ppt_x"/>
                                          </p:val>
                                        </p:tav>
                                        <p:tav tm="100000">
                                          <p:val>
                                            <p:strVal val="#ppt_x"/>
                                          </p:val>
                                        </p:tav>
                                      </p:tavLst>
                                    </p:anim>
                                    <p:anim calcmode="lin" valueType="num">
                                      <p:cBhvr>
                                        <p:cTn id="14" dur="1000" fill="hold"/>
                                        <p:tgtEl>
                                          <p:spTgt spid="2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anim calcmode="lin" valueType="num">
                                      <p:cBhvr>
                                        <p:cTn id="18" dur="1000" fill="hold"/>
                                        <p:tgtEl>
                                          <p:spTgt spid="266"/>
                                        </p:tgtEl>
                                        <p:attrNameLst>
                                          <p:attrName>ppt_x</p:attrName>
                                        </p:attrNameLst>
                                      </p:cBhvr>
                                      <p:tavLst>
                                        <p:tav tm="0">
                                          <p:val>
                                            <p:strVal val="#ppt_x"/>
                                          </p:val>
                                        </p:tav>
                                        <p:tav tm="100000">
                                          <p:val>
                                            <p:strVal val="#ppt_x"/>
                                          </p:val>
                                        </p:tav>
                                      </p:tavLst>
                                    </p:anim>
                                    <p:anim calcmode="lin" valueType="num">
                                      <p:cBhvr>
                                        <p:cTn id="19" dur="1000" fill="hold"/>
                                        <p:tgtEl>
                                          <p:spTgt spid="2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1000"/>
                                        <p:tgtEl>
                                          <p:spTgt spid="268"/>
                                        </p:tgtEl>
                                      </p:cBhvr>
                                    </p:animEffect>
                                    <p:anim calcmode="lin" valueType="num">
                                      <p:cBhvr>
                                        <p:cTn id="23" dur="1000" fill="hold"/>
                                        <p:tgtEl>
                                          <p:spTgt spid="268"/>
                                        </p:tgtEl>
                                        <p:attrNameLst>
                                          <p:attrName>ppt_x</p:attrName>
                                        </p:attrNameLst>
                                      </p:cBhvr>
                                      <p:tavLst>
                                        <p:tav tm="0">
                                          <p:val>
                                            <p:strVal val="#ppt_x"/>
                                          </p:val>
                                        </p:tav>
                                        <p:tav tm="100000">
                                          <p:val>
                                            <p:strVal val="#ppt_x"/>
                                          </p:val>
                                        </p:tav>
                                      </p:tavLst>
                                    </p:anim>
                                    <p:anim calcmode="lin" valueType="num">
                                      <p:cBhvr>
                                        <p:cTn id="24" dur="1000" fill="hold"/>
                                        <p:tgtEl>
                                          <p:spTgt spid="2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fade">
                                      <p:cBhvr>
                                        <p:cTn id="27" dur="1000"/>
                                        <p:tgtEl>
                                          <p:spTgt spid="270"/>
                                        </p:tgtEl>
                                      </p:cBhvr>
                                    </p:animEffect>
                                    <p:anim calcmode="lin" valueType="num">
                                      <p:cBhvr>
                                        <p:cTn id="28" dur="1000" fill="hold"/>
                                        <p:tgtEl>
                                          <p:spTgt spid="270"/>
                                        </p:tgtEl>
                                        <p:attrNameLst>
                                          <p:attrName>ppt_x</p:attrName>
                                        </p:attrNameLst>
                                      </p:cBhvr>
                                      <p:tavLst>
                                        <p:tav tm="0">
                                          <p:val>
                                            <p:strVal val="#ppt_x"/>
                                          </p:val>
                                        </p:tav>
                                        <p:tav tm="100000">
                                          <p:val>
                                            <p:strVal val="#ppt_x"/>
                                          </p:val>
                                        </p:tav>
                                      </p:tavLst>
                                    </p:anim>
                                    <p:anim calcmode="lin" valueType="num">
                                      <p:cBhvr>
                                        <p:cTn id="29" dur="1000" fill="hold"/>
                                        <p:tgtEl>
                                          <p:spTgt spid="27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1000"/>
                                        <p:tgtEl>
                                          <p:spTgt spid="271"/>
                                        </p:tgtEl>
                                      </p:cBhvr>
                                    </p:animEffect>
                                    <p:anim calcmode="lin" valueType="num">
                                      <p:cBhvr>
                                        <p:cTn id="33" dur="1000" fill="hold"/>
                                        <p:tgtEl>
                                          <p:spTgt spid="271"/>
                                        </p:tgtEl>
                                        <p:attrNameLst>
                                          <p:attrName>ppt_x</p:attrName>
                                        </p:attrNameLst>
                                      </p:cBhvr>
                                      <p:tavLst>
                                        <p:tav tm="0">
                                          <p:val>
                                            <p:strVal val="#ppt_x"/>
                                          </p:val>
                                        </p:tav>
                                        <p:tav tm="100000">
                                          <p:val>
                                            <p:strVal val="#ppt_x"/>
                                          </p:val>
                                        </p:tav>
                                      </p:tavLst>
                                    </p:anim>
                                    <p:anim calcmode="lin" valueType="num">
                                      <p:cBhvr>
                                        <p:cTn id="34" dur="1000" fill="hold"/>
                                        <p:tgtEl>
                                          <p:spTgt spid="27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3"/>
                                        </p:tgtEl>
                                        <p:attrNameLst>
                                          <p:attrName>style.visibility</p:attrName>
                                        </p:attrNameLst>
                                      </p:cBhvr>
                                      <p:to>
                                        <p:strVal val="visible"/>
                                      </p:to>
                                    </p:set>
                                    <p:animEffect transition="in" filter="fade">
                                      <p:cBhvr>
                                        <p:cTn id="37" dur="1000"/>
                                        <p:tgtEl>
                                          <p:spTgt spid="273"/>
                                        </p:tgtEl>
                                      </p:cBhvr>
                                    </p:animEffect>
                                    <p:anim calcmode="lin" valueType="num">
                                      <p:cBhvr>
                                        <p:cTn id="38" dur="1000" fill="hold"/>
                                        <p:tgtEl>
                                          <p:spTgt spid="273"/>
                                        </p:tgtEl>
                                        <p:attrNameLst>
                                          <p:attrName>ppt_x</p:attrName>
                                        </p:attrNameLst>
                                      </p:cBhvr>
                                      <p:tavLst>
                                        <p:tav tm="0">
                                          <p:val>
                                            <p:strVal val="#ppt_x"/>
                                          </p:val>
                                        </p:tav>
                                        <p:tav tm="100000">
                                          <p:val>
                                            <p:strVal val="#ppt_x"/>
                                          </p:val>
                                        </p:tav>
                                      </p:tavLst>
                                    </p:anim>
                                    <p:anim calcmode="lin" valueType="num">
                                      <p:cBhvr>
                                        <p:cTn id="39" dur="1000" fill="hold"/>
                                        <p:tgtEl>
                                          <p:spTgt spid="2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5"/>
                                        </p:tgtEl>
                                        <p:attrNameLst>
                                          <p:attrName>style.visibility</p:attrName>
                                        </p:attrNameLst>
                                      </p:cBhvr>
                                      <p:to>
                                        <p:strVal val="visible"/>
                                      </p:to>
                                    </p:set>
                                    <p:animEffect transition="in" filter="fade">
                                      <p:cBhvr>
                                        <p:cTn id="42" dur="1000"/>
                                        <p:tgtEl>
                                          <p:spTgt spid="275"/>
                                        </p:tgtEl>
                                      </p:cBhvr>
                                    </p:animEffect>
                                    <p:anim calcmode="lin" valueType="num">
                                      <p:cBhvr>
                                        <p:cTn id="43" dur="1000" fill="hold"/>
                                        <p:tgtEl>
                                          <p:spTgt spid="275"/>
                                        </p:tgtEl>
                                        <p:attrNameLst>
                                          <p:attrName>ppt_x</p:attrName>
                                        </p:attrNameLst>
                                      </p:cBhvr>
                                      <p:tavLst>
                                        <p:tav tm="0">
                                          <p:val>
                                            <p:strVal val="#ppt_x"/>
                                          </p:val>
                                        </p:tav>
                                        <p:tav tm="100000">
                                          <p:val>
                                            <p:strVal val="#ppt_x"/>
                                          </p:val>
                                        </p:tav>
                                      </p:tavLst>
                                    </p:anim>
                                    <p:anim calcmode="lin" valueType="num">
                                      <p:cBhvr>
                                        <p:cTn id="44" dur="1000" fill="hold"/>
                                        <p:tgtEl>
                                          <p:spTgt spid="27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Effect transition="in" filter="fade">
                                      <p:cBhvr>
                                        <p:cTn id="47" dur="1000"/>
                                        <p:tgtEl>
                                          <p:spTgt spid="276"/>
                                        </p:tgtEl>
                                      </p:cBhvr>
                                    </p:animEffect>
                                    <p:anim calcmode="lin" valueType="num">
                                      <p:cBhvr>
                                        <p:cTn id="48" dur="1000" fill="hold"/>
                                        <p:tgtEl>
                                          <p:spTgt spid="276"/>
                                        </p:tgtEl>
                                        <p:attrNameLst>
                                          <p:attrName>ppt_x</p:attrName>
                                        </p:attrNameLst>
                                      </p:cBhvr>
                                      <p:tavLst>
                                        <p:tav tm="0">
                                          <p:val>
                                            <p:strVal val="#ppt_x"/>
                                          </p:val>
                                        </p:tav>
                                        <p:tav tm="100000">
                                          <p:val>
                                            <p:strVal val="#ppt_x"/>
                                          </p:val>
                                        </p:tav>
                                      </p:tavLst>
                                    </p:anim>
                                    <p:anim calcmode="lin" valueType="num">
                                      <p:cBhvr>
                                        <p:cTn id="49" dur="1000" fill="hold"/>
                                        <p:tgtEl>
                                          <p:spTgt spid="27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8"/>
                                        </p:tgtEl>
                                        <p:attrNameLst>
                                          <p:attrName>style.visibility</p:attrName>
                                        </p:attrNameLst>
                                      </p:cBhvr>
                                      <p:to>
                                        <p:strVal val="visible"/>
                                      </p:to>
                                    </p:set>
                                    <p:animEffect transition="in" filter="fade">
                                      <p:cBhvr>
                                        <p:cTn id="52" dur="1000"/>
                                        <p:tgtEl>
                                          <p:spTgt spid="278"/>
                                        </p:tgtEl>
                                      </p:cBhvr>
                                    </p:animEffect>
                                    <p:anim calcmode="lin" valueType="num">
                                      <p:cBhvr>
                                        <p:cTn id="53" dur="1000" fill="hold"/>
                                        <p:tgtEl>
                                          <p:spTgt spid="278"/>
                                        </p:tgtEl>
                                        <p:attrNameLst>
                                          <p:attrName>ppt_x</p:attrName>
                                        </p:attrNameLst>
                                      </p:cBhvr>
                                      <p:tavLst>
                                        <p:tav tm="0">
                                          <p:val>
                                            <p:strVal val="#ppt_x"/>
                                          </p:val>
                                        </p:tav>
                                        <p:tav tm="100000">
                                          <p:val>
                                            <p:strVal val="#ppt_x"/>
                                          </p:val>
                                        </p:tav>
                                      </p:tavLst>
                                    </p:anim>
                                    <p:anim calcmode="lin" valueType="num">
                                      <p:cBhvr>
                                        <p:cTn id="54" dur="1000" fill="hold"/>
                                        <p:tgtEl>
                                          <p:spTgt spid="27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0"/>
                                        </p:tgtEl>
                                        <p:attrNameLst>
                                          <p:attrName>style.visibility</p:attrName>
                                        </p:attrNameLst>
                                      </p:cBhvr>
                                      <p:to>
                                        <p:strVal val="visible"/>
                                      </p:to>
                                    </p:set>
                                    <p:animEffect transition="in" filter="fade">
                                      <p:cBhvr>
                                        <p:cTn id="57" dur="1000"/>
                                        <p:tgtEl>
                                          <p:spTgt spid="280"/>
                                        </p:tgtEl>
                                      </p:cBhvr>
                                    </p:animEffect>
                                    <p:anim calcmode="lin" valueType="num">
                                      <p:cBhvr>
                                        <p:cTn id="58" dur="1000" fill="hold"/>
                                        <p:tgtEl>
                                          <p:spTgt spid="280"/>
                                        </p:tgtEl>
                                        <p:attrNameLst>
                                          <p:attrName>ppt_x</p:attrName>
                                        </p:attrNameLst>
                                      </p:cBhvr>
                                      <p:tavLst>
                                        <p:tav tm="0">
                                          <p:val>
                                            <p:strVal val="#ppt_x"/>
                                          </p:val>
                                        </p:tav>
                                        <p:tav tm="100000">
                                          <p:val>
                                            <p:strVal val="#ppt_x"/>
                                          </p:val>
                                        </p:tav>
                                      </p:tavLst>
                                    </p:anim>
                                    <p:anim calcmode="lin" valueType="num">
                                      <p:cBhvr>
                                        <p:cTn id="59" dur="1000" fill="hold"/>
                                        <p:tgtEl>
                                          <p:spTgt spid="28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1"/>
                                        </p:tgtEl>
                                        <p:attrNameLst>
                                          <p:attrName>style.visibility</p:attrName>
                                        </p:attrNameLst>
                                      </p:cBhvr>
                                      <p:to>
                                        <p:strVal val="visible"/>
                                      </p:to>
                                    </p:set>
                                    <p:animEffect transition="in" filter="fade">
                                      <p:cBhvr>
                                        <p:cTn id="62" dur="1000"/>
                                        <p:tgtEl>
                                          <p:spTgt spid="281"/>
                                        </p:tgtEl>
                                      </p:cBhvr>
                                    </p:animEffect>
                                    <p:anim calcmode="lin" valueType="num">
                                      <p:cBhvr>
                                        <p:cTn id="63" dur="1000" fill="hold"/>
                                        <p:tgtEl>
                                          <p:spTgt spid="281"/>
                                        </p:tgtEl>
                                        <p:attrNameLst>
                                          <p:attrName>ppt_x</p:attrName>
                                        </p:attrNameLst>
                                      </p:cBhvr>
                                      <p:tavLst>
                                        <p:tav tm="0">
                                          <p:val>
                                            <p:strVal val="#ppt_x"/>
                                          </p:val>
                                        </p:tav>
                                        <p:tav tm="100000">
                                          <p:val>
                                            <p:strVal val="#ppt_x"/>
                                          </p:val>
                                        </p:tav>
                                      </p:tavLst>
                                    </p:anim>
                                    <p:anim calcmode="lin" valueType="num">
                                      <p:cBhvr>
                                        <p:cTn id="64" dur="1000" fill="hold"/>
                                        <p:tgtEl>
                                          <p:spTgt spid="28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3"/>
                                        </p:tgtEl>
                                        <p:attrNameLst>
                                          <p:attrName>style.visibility</p:attrName>
                                        </p:attrNameLst>
                                      </p:cBhvr>
                                      <p:to>
                                        <p:strVal val="visible"/>
                                      </p:to>
                                    </p:set>
                                    <p:animEffect transition="in" filter="fade">
                                      <p:cBhvr>
                                        <p:cTn id="67" dur="1000"/>
                                        <p:tgtEl>
                                          <p:spTgt spid="283"/>
                                        </p:tgtEl>
                                      </p:cBhvr>
                                    </p:animEffect>
                                    <p:anim calcmode="lin" valueType="num">
                                      <p:cBhvr>
                                        <p:cTn id="68" dur="1000" fill="hold"/>
                                        <p:tgtEl>
                                          <p:spTgt spid="283"/>
                                        </p:tgtEl>
                                        <p:attrNameLst>
                                          <p:attrName>ppt_x</p:attrName>
                                        </p:attrNameLst>
                                      </p:cBhvr>
                                      <p:tavLst>
                                        <p:tav tm="0">
                                          <p:val>
                                            <p:strVal val="#ppt_x"/>
                                          </p:val>
                                        </p:tav>
                                        <p:tav tm="100000">
                                          <p:val>
                                            <p:strVal val="#ppt_x"/>
                                          </p:val>
                                        </p:tav>
                                      </p:tavLst>
                                    </p:anim>
                                    <p:anim calcmode="lin" valueType="num">
                                      <p:cBhvr>
                                        <p:cTn id="69" dur="1000" fill="hold"/>
                                        <p:tgtEl>
                                          <p:spTgt spid="2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5"/>
                                        </p:tgtEl>
                                        <p:attrNameLst>
                                          <p:attrName>style.visibility</p:attrName>
                                        </p:attrNameLst>
                                      </p:cBhvr>
                                      <p:to>
                                        <p:strVal val="visible"/>
                                      </p:to>
                                    </p:set>
                                    <p:animEffect transition="in" filter="fade">
                                      <p:cBhvr>
                                        <p:cTn id="72" dur="1000"/>
                                        <p:tgtEl>
                                          <p:spTgt spid="285"/>
                                        </p:tgtEl>
                                      </p:cBhvr>
                                    </p:animEffect>
                                    <p:anim calcmode="lin" valueType="num">
                                      <p:cBhvr>
                                        <p:cTn id="73" dur="1000" fill="hold"/>
                                        <p:tgtEl>
                                          <p:spTgt spid="285"/>
                                        </p:tgtEl>
                                        <p:attrNameLst>
                                          <p:attrName>ppt_x</p:attrName>
                                        </p:attrNameLst>
                                      </p:cBhvr>
                                      <p:tavLst>
                                        <p:tav tm="0">
                                          <p:val>
                                            <p:strVal val="#ppt_x"/>
                                          </p:val>
                                        </p:tav>
                                        <p:tav tm="100000">
                                          <p:val>
                                            <p:strVal val="#ppt_x"/>
                                          </p:val>
                                        </p:tav>
                                      </p:tavLst>
                                    </p:anim>
                                    <p:anim calcmode="lin" valueType="num">
                                      <p:cBhvr>
                                        <p:cTn id="74" dur="1000" fill="hold"/>
                                        <p:tgtEl>
                                          <p:spTgt spid="28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6"/>
                                        </p:tgtEl>
                                        <p:attrNameLst>
                                          <p:attrName>style.visibility</p:attrName>
                                        </p:attrNameLst>
                                      </p:cBhvr>
                                      <p:to>
                                        <p:strVal val="visible"/>
                                      </p:to>
                                    </p:set>
                                    <p:animEffect transition="in" filter="fade">
                                      <p:cBhvr>
                                        <p:cTn id="77" dur="1000"/>
                                        <p:tgtEl>
                                          <p:spTgt spid="286"/>
                                        </p:tgtEl>
                                      </p:cBhvr>
                                    </p:animEffect>
                                    <p:anim calcmode="lin" valueType="num">
                                      <p:cBhvr>
                                        <p:cTn id="78" dur="1000" fill="hold"/>
                                        <p:tgtEl>
                                          <p:spTgt spid="286"/>
                                        </p:tgtEl>
                                        <p:attrNameLst>
                                          <p:attrName>ppt_x</p:attrName>
                                        </p:attrNameLst>
                                      </p:cBhvr>
                                      <p:tavLst>
                                        <p:tav tm="0">
                                          <p:val>
                                            <p:strVal val="#ppt_x"/>
                                          </p:val>
                                        </p:tav>
                                        <p:tav tm="100000">
                                          <p:val>
                                            <p:strVal val="#ppt_x"/>
                                          </p:val>
                                        </p:tav>
                                      </p:tavLst>
                                    </p:anim>
                                    <p:anim calcmode="lin" valueType="num">
                                      <p:cBhvr>
                                        <p:cTn id="79" dur="1000" fill="hold"/>
                                        <p:tgtEl>
                                          <p:spTgt spid="28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8"/>
                                        </p:tgtEl>
                                        <p:attrNameLst>
                                          <p:attrName>style.visibility</p:attrName>
                                        </p:attrNameLst>
                                      </p:cBhvr>
                                      <p:to>
                                        <p:strVal val="visible"/>
                                      </p:to>
                                    </p:set>
                                    <p:animEffect transition="in" filter="fade">
                                      <p:cBhvr>
                                        <p:cTn id="82" dur="1000"/>
                                        <p:tgtEl>
                                          <p:spTgt spid="288"/>
                                        </p:tgtEl>
                                      </p:cBhvr>
                                    </p:animEffect>
                                    <p:anim calcmode="lin" valueType="num">
                                      <p:cBhvr>
                                        <p:cTn id="83" dur="1000" fill="hold"/>
                                        <p:tgtEl>
                                          <p:spTgt spid="288"/>
                                        </p:tgtEl>
                                        <p:attrNameLst>
                                          <p:attrName>ppt_x</p:attrName>
                                        </p:attrNameLst>
                                      </p:cBhvr>
                                      <p:tavLst>
                                        <p:tav tm="0">
                                          <p:val>
                                            <p:strVal val="#ppt_x"/>
                                          </p:val>
                                        </p:tav>
                                        <p:tav tm="100000">
                                          <p:val>
                                            <p:strVal val="#ppt_x"/>
                                          </p:val>
                                        </p:tav>
                                      </p:tavLst>
                                    </p:anim>
                                    <p:anim calcmode="lin" valueType="num">
                                      <p:cBhvr>
                                        <p:cTn id="84" dur="1000" fill="hold"/>
                                        <p:tgtEl>
                                          <p:spTgt spid="2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0"/>
                                        </p:tgtEl>
                                        <p:attrNameLst>
                                          <p:attrName>style.visibility</p:attrName>
                                        </p:attrNameLst>
                                      </p:cBhvr>
                                      <p:to>
                                        <p:strVal val="visible"/>
                                      </p:to>
                                    </p:set>
                                    <p:animEffect transition="in" filter="fade">
                                      <p:cBhvr>
                                        <p:cTn id="87" dur="1000"/>
                                        <p:tgtEl>
                                          <p:spTgt spid="290"/>
                                        </p:tgtEl>
                                      </p:cBhvr>
                                    </p:animEffect>
                                    <p:anim calcmode="lin" valueType="num">
                                      <p:cBhvr>
                                        <p:cTn id="88" dur="1000" fill="hold"/>
                                        <p:tgtEl>
                                          <p:spTgt spid="290"/>
                                        </p:tgtEl>
                                        <p:attrNameLst>
                                          <p:attrName>ppt_x</p:attrName>
                                        </p:attrNameLst>
                                      </p:cBhvr>
                                      <p:tavLst>
                                        <p:tav tm="0">
                                          <p:val>
                                            <p:strVal val="#ppt_x"/>
                                          </p:val>
                                        </p:tav>
                                        <p:tav tm="100000">
                                          <p:val>
                                            <p:strVal val="#ppt_x"/>
                                          </p:val>
                                        </p:tav>
                                      </p:tavLst>
                                    </p:anim>
                                    <p:anim calcmode="lin" valueType="num">
                                      <p:cBhvr>
                                        <p:cTn id="89" dur="1000" fill="hold"/>
                                        <p:tgtEl>
                                          <p:spTgt spid="29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91"/>
                                        </p:tgtEl>
                                        <p:attrNameLst>
                                          <p:attrName>style.visibility</p:attrName>
                                        </p:attrNameLst>
                                      </p:cBhvr>
                                      <p:to>
                                        <p:strVal val="visible"/>
                                      </p:to>
                                    </p:set>
                                    <p:animEffect transition="in" filter="fade">
                                      <p:cBhvr>
                                        <p:cTn id="92" dur="1000"/>
                                        <p:tgtEl>
                                          <p:spTgt spid="291"/>
                                        </p:tgtEl>
                                      </p:cBhvr>
                                    </p:animEffect>
                                    <p:anim calcmode="lin" valueType="num">
                                      <p:cBhvr>
                                        <p:cTn id="93" dur="1000" fill="hold"/>
                                        <p:tgtEl>
                                          <p:spTgt spid="291"/>
                                        </p:tgtEl>
                                        <p:attrNameLst>
                                          <p:attrName>ppt_x</p:attrName>
                                        </p:attrNameLst>
                                      </p:cBhvr>
                                      <p:tavLst>
                                        <p:tav tm="0">
                                          <p:val>
                                            <p:strVal val="#ppt_x"/>
                                          </p:val>
                                        </p:tav>
                                        <p:tav tm="100000">
                                          <p:val>
                                            <p:strVal val="#ppt_x"/>
                                          </p:val>
                                        </p:tav>
                                      </p:tavLst>
                                    </p:anim>
                                    <p:anim calcmode="lin" valueType="num">
                                      <p:cBhvr>
                                        <p:cTn id="94" dur="1000" fill="hold"/>
                                        <p:tgtEl>
                                          <p:spTgt spid="29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anim calcmode="lin" valueType="num">
                                      <p:cBhvr>
                                        <p:cTn id="98" dur="1000" fill="hold"/>
                                        <p:tgtEl>
                                          <p:spTgt spid="2"/>
                                        </p:tgtEl>
                                        <p:attrNameLst>
                                          <p:attrName>ppt_x</p:attrName>
                                        </p:attrNameLst>
                                      </p:cBhvr>
                                      <p:tavLst>
                                        <p:tav tm="0">
                                          <p:val>
                                            <p:strVal val="#ppt_x"/>
                                          </p:val>
                                        </p:tav>
                                        <p:tav tm="100000">
                                          <p:val>
                                            <p:strVal val="#ppt_x"/>
                                          </p:val>
                                        </p:tav>
                                      </p:tavLst>
                                    </p:anim>
                                    <p:anim calcmode="lin" valueType="num">
                                      <p:cBhvr>
                                        <p:cTn id="99" dur="1000" fill="hold"/>
                                        <p:tgtEl>
                                          <p:spTgt spid="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fade">
                                      <p:cBhvr>
                                        <p:cTn id="102" dur="1000"/>
                                        <p:tgtEl>
                                          <p:spTgt spid="3"/>
                                        </p:tgtEl>
                                      </p:cBhvr>
                                    </p:animEffect>
                                    <p:anim calcmode="lin" valueType="num">
                                      <p:cBhvr>
                                        <p:cTn id="103" dur="1000" fill="hold"/>
                                        <p:tgtEl>
                                          <p:spTgt spid="3"/>
                                        </p:tgtEl>
                                        <p:attrNameLst>
                                          <p:attrName>ppt_x</p:attrName>
                                        </p:attrNameLst>
                                      </p:cBhvr>
                                      <p:tavLst>
                                        <p:tav tm="0">
                                          <p:val>
                                            <p:strVal val="#ppt_x"/>
                                          </p:val>
                                        </p:tav>
                                        <p:tav tm="100000">
                                          <p:val>
                                            <p:strVal val="#ppt_x"/>
                                          </p:val>
                                        </p:tav>
                                      </p:tavLst>
                                    </p:anim>
                                    <p:anim calcmode="lin" valueType="num">
                                      <p:cBhvr>
                                        <p:cTn id="104" dur="1000" fill="hold"/>
                                        <p:tgtEl>
                                          <p:spTgt spid="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1000"/>
                                        <p:tgtEl>
                                          <p:spTgt spid="4"/>
                                        </p:tgtEl>
                                      </p:cBhvr>
                                    </p:animEffect>
                                    <p:anim calcmode="lin" valueType="num">
                                      <p:cBhvr>
                                        <p:cTn id="108" dur="1000" fill="hold"/>
                                        <p:tgtEl>
                                          <p:spTgt spid="4"/>
                                        </p:tgtEl>
                                        <p:attrNameLst>
                                          <p:attrName>ppt_x</p:attrName>
                                        </p:attrNameLst>
                                      </p:cBhvr>
                                      <p:tavLst>
                                        <p:tav tm="0">
                                          <p:val>
                                            <p:strVal val="#ppt_x"/>
                                          </p:val>
                                        </p:tav>
                                        <p:tav tm="100000">
                                          <p:val>
                                            <p:strVal val="#ppt_x"/>
                                          </p:val>
                                        </p:tav>
                                      </p:tavLst>
                                    </p:anim>
                                    <p:anim calcmode="lin" valueType="num">
                                      <p:cBhvr>
                                        <p:cTn id="109" dur="1000" fill="hold"/>
                                        <p:tgtEl>
                                          <p:spTgt spid="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1000"/>
                                        <p:tgtEl>
                                          <p:spTgt spid="5"/>
                                        </p:tgtEl>
                                      </p:cBhvr>
                                    </p:animEffect>
                                    <p:anim calcmode="lin" valueType="num">
                                      <p:cBhvr>
                                        <p:cTn id="113" dur="1000" fill="hold"/>
                                        <p:tgtEl>
                                          <p:spTgt spid="5"/>
                                        </p:tgtEl>
                                        <p:attrNameLst>
                                          <p:attrName>ppt_x</p:attrName>
                                        </p:attrNameLst>
                                      </p:cBhvr>
                                      <p:tavLst>
                                        <p:tav tm="0">
                                          <p:val>
                                            <p:strVal val="#ppt_x"/>
                                          </p:val>
                                        </p:tav>
                                        <p:tav tm="100000">
                                          <p:val>
                                            <p:strVal val="#ppt_x"/>
                                          </p:val>
                                        </p:tav>
                                      </p:tavLst>
                                    </p:anim>
                                    <p:anim calcmode="lin" valueType="num">
                                      <p:cBhvr>
                                        <p:cTn id="114" dur="1000" fill="hold"/>
                                        <p:tgtEl>
                                          <p:spTgt spid="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1000"/>
                                        <p:tgtEl>
                                          <p:spTgt spid="6"/>
                                        </p:tgtEl>
                                      </p:cBhvr>
                                    </p:animEffect>
                                    <p:anim calcmode="lin" valueType="num">
                                      <p:cBhvr>
                                        <p:cTn id="118" dur="1000" fill="hold"/>
                                        <p:tgtEl>
                                          <p:spTgt spid="6"/>
                                        </p:tgtEl>
                                        <p:attrNameLst>
                                          <p:attrName>ppt_x</p:attrName>
                                        </p:attrNameLst>
                                      </p:cBhvr>
                                      <p:tavLst>
                                        <p:tav tm="0">
                                          <p:val>
                                            <p:strVal val="#ppt_x"/>
                                          </p:val>
                                        </p:tav>
                                        <p:tav tm="100000">
                                          <p:val>
                                            <p:strVal val="#ppt_x"/>
                                          </p:val>
                                        </p:tav>
                                      </p:tavLst>
                                    </p:anim>
                                    <p:anim calcmode="lin" valueType="num">
                                      <p:cBhvr>
                                        <p:cTn id="119" dur="1000" fill="hold"/>
                                        <p:tgtEl>
                                          <p:spTgt spid="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1000"/>
                                        <p:tgtEl>
                                          <p:spTgt spid="7"/>
                                        </p:tgtEl>
                                      </p:cBhvr>
                                    </p:animEffect>
                                    <p:anim calcmode="lin" valueType="num">
                                      <p:cBhvr>
                                        <p:cTn id="123" dur="1000" fill="hold"/>
                                        <p:tgtEl>
                                          <p:spTgt spid="7"/>
                                        </p:tgtEl>
                                        <p:attrNameLst>
                                          <p:attrName>ppt_x</p:attrName>
                                        </p:attrNameLst>
                                      </p:cBhvr>
                                      <p:tavLst>
                                        <p:tav tm="0">
                                          <p:val>
                                            <p:strVal val="#ppt_x"/>
                                          </p:val>
                                        </p:tav>
                                        <p:tav tm="100000">
                                          <p:val>
                                            <p:strVal val="#ppt_x"/>
                                          </p:val>
                                        </p:tav>
                                      </p:tavLst>
                                    </p:anim>
                                    <p:anim calcmode="lin" valueType="num">
                                      <p:cBhvr>
                                        <p:cTn id="124" dur="1000" fill="hold"/>
                                        <p:tgtEl>
                                          <p:spTgt spid="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1000"/>
                                        <p:tgtEl>
                                          <p:spTgt spid="9"/>
                                        </p:tgtEl>
                                      </p:cBhvr>
                                    </p:animEffect>
                                    <p:anim calcmode="lin" valueType="num">
                                      <p:cBhvr>
                                        <p:cTn id="128" dur="1000" fill="hold"/>
                                        <p:tgtEl>
                                          <p:spTgt spid="9"/>
                                        </p:tgtEl>
                                        <p:attrNameLst>
                                          <p:attrName>ppt_x</p:attrName>
                                        </p:attrNameLst>
                                      </p:cBhvr>
                                      <p:tavLst>
                                        <p:tav tm="0">
                                          <p:val>
                                            <p:strVal val="#ppt_x"/>
                                          </p:val>
                                        </p:tav>
                                        <p:tav tm="100000">
                                          <p:val>
                                            <p:strVal val="#ppt_x"/>
                                          </p:val>
                                        </p:tav>
                                      </p:tavLst>
                                    </p:anim>
                                    <p:anim calcmode="lin" valueType="num">
                                      <p:cBhvr>
                                        <p:cTn id="129" dur="1000" fill="hold"/>
                                        <p:tgtEl>
                                          <p:spTgt spid="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1000"/>
                                        <p:tgtEl>
                                          <p:spTgt spid="10"/>
                                        </p:tgtEl>
                                      </p:cBhvr>
                                    </p:animEffect>
                                    <p:anim calcmode="lin" valueType="num">
                                      <p:cBhvr>
                                        <p:cTn id="133" dur="1000" fill="hold"/>
                                        <p:tgtEl>
                                          <p:spTgt spid="10"/>
                                        </p:tgtEl>
                                        <p:attrNameLst>
                                          <p:attrName>ppt_x</p:attrName>
                                        </p:attrNameLst>
                                      </p:cBhvr>
                                      <p:tavLst>
                                        <p:tav tm="0">
                                          <p:val>
                                            <p:strVal val="#ppt_x"/>
                                          </p:val>
                                        </p:tav>
                                        <p:tav tm="100000">
                                          <p:val>
                                            <p:strVal val="#ppt_x"/>
                                          </p:val>
                                        </p:tav>
                                      </p:tavLst>
                                    </p:anim>
                                    <p:anim calcmode="lin" valueType="num">
                                      <p:cBhvr>
                                        <p:cTn id="134" dur="1000" fill="hold"/>
                                        <p:tgtEl>
                                          <p:spTgt spid="10"/>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fade">
                                      <p:cBhvr>
                                        <p:cTn id="137" dur="1000"/>
                                        <p:tgtEl>
                                          <p:spTgt spid="11"/>
                                        </p:tgtEl>
                                      </p:cBhvr>
                                    </p:animEffect>
                                    <p:anim calcmode="lin" valueType="num">
                                      <p:cBhvr>
                                        <p:cTn id="138" dur="1000" fill="hold"/>
                                        <p:tgtEl>
                                          <p:spTgt spid="11"/>
                                        </p:tgtEl>
                                        <p:attrNameLst>
                                          <p:attrName>ppt_x</p:attrName>
                                        </p:attrNameLst>
                                      </p:cBhvr>
                                      <p:tavLst>
                                        <p:tav tm="0">
                                          <p:val>
                                            <p:strVal val="#ppt_x"/>
                                          </p:val>
                                        </p:tav>
                                        <p:tav tm="100000">
                                          <p:val>
                                            <p:strVal val="#ppt_x"/>
                                          </p:val>
                                        </p:tav>
                                      </p:tavLst>
                                    </p:anim>
                                    <p:anim calcmode="lin" valueType="num">
                                      <p:cBhvr>
                                        <p:cTn id="139" dur="1000" fill="hold"/>
                                        <p:tgtEl>
                                          <p:spTgt spid="11"/>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fade">
                                      <p:cBhvr>
                                        <p:cTn id="142" dur="1000"/>
                                        <p:tgtEl>
                                          <p:spTgt spid="12"/>
                                        </p:tgtEl>
                                      </p:cBhvr>
                                    </p:animEffect>
                                    <p:anim calcmode="lin" valueType="num">
                                      <p:cBhvr>
                                        <p:cTn id="143" dur="1000" fill="hold"/>
                                        <p:tgtEl>
                                          <p:spTgt spid="12"/>
                                        </p:tgtEl>
                                        <p:attrNameLst>
                                          <p:attrName>ppt_x</p:attrName>
                                        </p:attrNameLst>
                                      </p:cBhvr>
                                      <p:tavLst>
                                        <p:tav tm="0">
                                          <p:val>
                                            <p:strVal val="#ppt_x"/>
                                          </p:val>
                                        </p:tav>
                                        <p:tav tm="100000">
                                          <p:val>
                                            <p:strVal val="#ppt_x"/>
                                          </p:val>
                                        </p:tav>
                                      </p:tavLst>
                                    </p:anim>
                                    <p:anim calcmode="lin" valueType="num">
                                      <p:cBhvr>
                                        <p:cTn id="1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5" grpId="0" animBg="1"/>
      <p:bldP spid="266" grpId="0" animBg="1"/>
      <p:bldP spid="268" grpId="0" animBg="1"/>
      <p:bldP spid="270" grpId="0" animBg="1"/>
      <p:bldP spid="271" grpId="0" animBg="1"/>
      <p:bldP spid="273" grpId="0" animBg="1"/>
      <p:bldP spid="275" grpId="0" animBg="1"/>
      <p:bldP spid="276" grpId="0" animBg="1"/>
      <p:bldP spid="278" grpId="0" animBg="1"/>
      <p:bldP spid="280" grpId="0" animBg="1"/>
      <p:bldP spid="281" grpId="0" animBg="1"/>
      <p:bldP spid="283" grpId="0" animBg="1"/>
      <p:bldP spid="285" grpId="0" animBg="1"/>
      <p:bldP spid="286" grpId="0" animBg="1"/>
      <p:bldP spid="288" grpId="0" animBg="1"/>
      <p:bldP spid="290" grpId="0" animBg="1"/>
      <p:bldP spid="291" grpId="0" animBg="1"/>
      <p:bldP spid="2" grpId="0"/>
      <p:bldP spid="3" grpId="0"/>
      <p:bldP spid="4" grpId="0"/>
      <p:bldP spid="5" grpId="0"/>
      <p:bldP spid="6" grpId="0"/>
      <p:bldP spid="7" grpId="0"/>
      <p:bldP spid="9"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92C4D-970A-4F87-43AD-93E92B76606D}"/>
              </a:ext>
            </a:extLst>
          </p:cNvPr>
          <p:cNvSpPr>
            <a:spLocks noGrp="1"/>
          </p:cNvSpPr>
          <p:nvPr>
            <p:ph type="sldNum" sz="quarter" idx="2"/>
          </p:nvPr>
        </p:nvSpPr>
        <p:spPr/>
        <p:txBody>
          <a:bodyPr/>
          <a:lstStyle/>
          <a:p>
            <a:fld id="{86CB4B4D-7CA3-9044-876B-883B54F8677D}" type="slidenum">
              <a:rPr lang="en-NG" smtClean="0"/>
              <a:t>14</a:t>
            </a:fld>
            <a:endParaRPr lang="en-NG"/>
          </a:p>
        </p:txBody>
      </p:sp>
      <p:graphicFrame>
        <p:nvGraphicFramePr>
          <p:cNvPr id="6" name="Table 5">
            <a:extLst>
              <a:ext uri="{FF2B5EF4-FFF2-40B4-BE49-F238E27FC236}">
                <a16:creationId xmlns:a16="http://schemas.microsoft.com/office/drawing/2014/main" id="{5277EBE6-A723-F9EB-6A2D-313ECDE2B32F}"/>
              </a:ext>
            </a:extLst>
          </p:cNvPr>
          <p:cNvGraphicFramePr>
            <a:graphicFrameLocks noGrp="1"/>
          </p:cNvGraphicFramePr>
          <p:nvPr>
            <p:extLst>
              <p:ext uri="{D42A27DB-BD31-4B8C-83A1-F6EECF244321}">
                <p14:modId xmlns:p14="http://schemas.microsoft.com/office/powerpoint/2010/main" val="2637711031"/>
              </p:ext>
            </p:extLst>
          </p:nvPr>
        </p:nvGraphicFramePr>
        <p:xfrm>
          <a:off x="73089" y="666099"/>
          <a:ext cx="12045821" cy="5731745"/>
        </p:xfrm>
        <a:graphic>
          <a:graphicData uri="http://schemas.openxmlformats.org/drawingml/2006/table">
            <a:tbl>
              <a:tblPr/>
              <a:tblGrid>
                <a:gridCol w="1653074">
                  <a:extLst>
                    <a:ext uri="{9D8B030D-6E8A-4147-A177-3AD203B41FA5}">
                      <a16:colId xmlns:a16="http://schemas.microsoft.com/office/drawing/2014/main" val="1657062001"/>
                    </a:ext>
                  </a:extLst>
                </a:gridCol>
                <a:gridCol w="2453951">
                  <a:extLst>
                    <a:ext uri="{9D8B030D-6E8A-4147-A177-3AD203B41FA5}">
                      <a16:colId xmlns:a16="http://schemas.microsoft.com/office/drawing/2014/main" val="2199678088"/>
                    </a:ext>
                  </a:extLst>
                </a:gridCol>
                <a:gridCol w="2687217">
                  <a:extLst>
                    <a:ext uri="{9D8B030D-6E8A-4147-A177-3AD203B41FA5}">
                      <a16:colId xmlns:a16="http://schemas.microsoft.com/office/drawing/2014/main" val="3155707081"/>
                    </a:ext>
                  </a:extLst>
                </a:gridCol>
                <a:gridCol w="2612571">
                  <a:extLst>
                    <a:ext uri="{9D8B030D-6E8A-4147-A177-3AD203B41FA5}">
                      <a16:colId xmlns:a16="http://schemas.microsoft.com/office/drawing/2014/main" val="3573618254"/>
                    </a:ext>
                  </a:extLst>
                </a:gridCol>
                <a:gridCol w="2639008">
                  <a:extLst>
                    <a:ext uri="{9D8B030D-6E8A-4147-A177-3AD203B41FA5}">
                      <a16:colId xmlns:a16="http://schemas.microsoft.com/office/drawing/2014/main" val="217609991"/>
                    </a:ext>
                  </a:extLst>
                </a:gridCol>
              </a:tblGrid>
              <a:tr h="190322">
                <a:tc>
                  <a:txBody>
                    <a:bodyPr/>
                    <a:lstStyle/>
                    <a:p>
                      <a:pPr algn="ctr" fontAlgn="ctr"/>
                      <a:r>
                        <a:rPr lang="en-GB" sz="1050" b="1" i="0" u="none" strike="noStrike" cap="small" dirty="0">
                          <a:solidFill>
                            <a:srgbClr val="000000"/>
                          </a:solidFill>
                          <a:effectLst/>
                          <a:latin typeface="Corbel" panose="020B0503020204020204" pitchFamily="34" charset="0"/>
                        </a:rPr>
                        <a:t>FEATURES </a:t>
                      </a:r>
                      <a:endParaRPr lang="en-NG" sz="1050" b="1"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050" b="1" i="0" u="none" strike="noStrike" dirty="0">
                          <a:solidFill>
                            <a:srgbClr val="000000"/>
                          </a:solidFill>
                          <a:effectLst/>
                          <a:latin typeface="Corbel" panose="020B0503020204020204" pitchFamily="34" charset="0"/>
                        </a:rPr>
                        <a:t>NORRENBERGER TURBO (FIXED INCOME) FUND</a:t>
                      </a:r>
                      <a:endParaRPr lang="en-NG" sz="1050" b="1"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050" b="1" i="0" u="none" strike="noStrike" dirty="0">
                          <a:solidFill>
                            <a:srgbClr val="000000"/>
                          </a:solidFill>
                          <a:effectLst/>
                          <a:latin typeface="Corbel" panose="020B0503020204020204" pitchFamily="34" charset="0"/>
                        </a:rPr>
                        <a:t>NORRENBERGER DOLLAR FUND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050" b="1" i="0" u="none" strike="noStrike">
                          <a:solidFill>
                            <a:srgbClr val="000000"/>
                          </a:solidFill>
                          <a:effectLst/>
                          <a:latin typeface="Corbel" panose="020B0503020204020204" pitchFamily="34" charset="0"/>
                        </a:rPr>
                        <a:t>NORRENBERGER MONEY MARKET FUND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050" b="1" i="0" u="none" strike="noStrike" dirty="0">
                          <a:solidFill>
                            <a:srgbClr val="000000"/>
                          </a:solidFill>
                          <a:effectLst/>
                          <a:latin typeface="Corbel" panose="020B0503020204020204" pitchFamily="34" charset="0"/>
                        </a:rPr>
                        <a:t>NORRENBERGER ISLAMIC FUND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3436341"/>
                  </a:ext>
                </a:extLst>
              </a:tr>
              <a:tr h="164304">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Trustee To The Fund</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DLM Trust Company Limited</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a:solidFill>
                            <a:srgbClr val="000000"/>
                          </a:solidFill>
                          <a:effectLst/>
                          <a:latin typeface="Corbel" panose="020B0503020204020204" pitchFamily="34" charset="0"/>
                        </a:rPr>
                        <a:t>DLM Trust Company Limited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NG" sz="1100" b="0" i="0" u="none" strike="noStrike" dirty="0">
                          <a:solidFill>
                            <a:srgbClr val="000000"/>
                          </a:solidFill>
                          <a:effectLst/>
                          <a:latin typeface="Corbel" panose="020B0503020204020204" pitchFamily="34" charset="0"/>
                        </a:rPr>
                        <a:t>UTL Trust Management Services Limited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UTL Trust Management Services Limited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322544"/>
                  </a:ext>
                </a:extLst>
              </a:tr>
              <a:tr h="100005">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Custodian To The Fund</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United Bank for Africa Plc</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a:solidFill>
                            <a:srgbClr val="000000"/>
                          </a:solidFill>
                          <a:effectLst/>
                          <a:latin typeface="Corbel" panose="020B0503020204020204" pitchFamily="34" charset="0"/>
                        </a:rPr>
                        <a:t>Stanbic IBTC Bank Plc</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NG" sz="1100" b="0" i="0" u="none" strike="noStrike" dirty="0">
                          <a:solidFill>
                            <a:srgbClr val="000000"/>
                          </a:solidFill>
                          <a:effectLst/>
                          <a:latin typeface="Corbel" panose="020B0503020204020204" pitchFamily="34" charset="0"/>
                        </a:rPr>
                        <a:t>United Bank for Africa PLC</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NG" sz="1100" b="0" i="0" u="none" strike="noStrike">
                          <a:solidFill>
                            <a:srgbClr val="000000"/>
                          </a:solidFill>
                          <a:effectLst/>
                          <a:latin typeface="Corbel" panose="020B0503020204020204" pitchFamily="34" charset="0"/>
                        </a:rPr>
                        <a:t>                      United Bank for Africa PLC</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4377372"/>
                  </a:ext>
                </a:extLst>
              </a:tr>
              <a:tr h="167951">
                <a:tc>
                  <a:txBody>
                    <a:bodyPr/>
                    <a:lstStyle/>
                    <a:p>
                      <a:pPr algn="l" fontAlgn="ctr"/>
                      <a:r>
                        <a:rPr lang="en-NG" sz="1050" b="1" i="0" u="none" strike="noStrike" kern="1200" cap="small" dirty="0">
                          <a:solidFill>
                            <a:srgbClr val="000000"/>
                          </a:solidFill>
                          <a:effectLst/>
                          <a:latin typeface="Corbel" panose="020B0503020204020204" pitchFamily="34" charset="0"/>
                          <a:ea typeface="+mn-ea"/>
                          <a:cs typeface="+mn-cs"/>
                        </a:rPr>
                        <a:t>Solicitors To The Fund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NG" sz="1100" b="0" i="0" u="none" strike="noStrike" dirty="0">
                          <a:solidFill>
                            <a:srgbClr val="000000"/>
                          </a:solidFill>
                          <a:effectLst/>
                          <a:latin typeface="Corbel" panose="020B0503020204020204" pitchFamily="34" charset="0"/>
                        </a:rPr>
                        <a:t>The Metropolitan Law Firm</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a:solidFill>
                            <a:srgbClr val="000000"/>
                          </a:solidFill>
                          <a:effectLst/>
                          <a:latin typeface="Corbel" panose="020B0503020204020204" pitchFamily="34" charset="0"/>
                        </a:rPr>
                        <a:t>The Metropolitan Law Firm</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Templars</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a:solidFill>
                            <a:srgbClr val="000000"/>
                          </a:solidFill>
                          <a:effectLst/>
                          <a:latin typeface="Corbel" panose="020B0503020204020204" pitchFamily="34" charset="0"/>
                        </a:rPr>
                        <a:t>Templars</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9661834"/>
                  </a:ext>
                </a:extLst>
              </a:tr>
              <a:tr h="269406">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Nature Of The Fund</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Invests in Fixed Income Securities such as FGN Bonds, Corporate Bonds, and other Money Market Instruments.</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Corbel" panose="020B0503020204020204" pitchFamily="34" charset="0"/>
                        </a:rPr>
                        <a:t>Invests</a:t>
                      </a:r>
                      <a:r>
                        <a:rPr lang="en-NG" sz="1100" b="0" i="0" u="none" strike="noStrike" dirty="0">
                          <a:solidFill>
                            <a:srgbClr val="000000"/>
                          </a:solidFill>
                          <a:effectLst/>
                          <a:latin typeface="Corbel" panose="020B0503020204020204" pitchFamily="34" charset="0"/>
                        </a:rPr>
                        <a:t> in Eurobonds issued by the </a:t>
                      </a:r>
                      <a:r>
                        <a:rPr lang="en-US" sz="1100" b="0" i="0" u="none" strike="noStrike" dirty="0">
                          <a:solidFill>
                            <a:srgbClr val="000000"/>
                          </a:solidFill>
                          <a:effectLst/>
                          <a:latin typeface="Corbel" panose="020B0503020204020204" pitchFamily="34" charset="0"/>
                        </a:rPr>
                        <a:t>FGN</a:t>
                      </a:r>
                      <a:r>
                        <a:rPr lang="en-NG" sz="1100" b="0" i="0" u="none" strike="noStrike" dirty="0">
                          <a:solidFill>
                            <a:srgbClr val="000000"/>
                          </a:solidFill>
                          <a:effectLst/>
                          <a:latin typeface="Corbel" panose="020B0503020204020204" pitchFamily="34" charset="0"/>
                        </a:rPr>
                        <a:t> and </a:t>
                      </a:r>
                      <a:r>
                        <a:rPr lang="en-US" sz="1100" b="0" i="0" u="none" strike="noStrike" dirty="0">
                          <a:solidFill>
                            <a:srgbClr val="000000"/>
                          </a:solidFill>
                          <a:effectLst/>
                          <a:latin typeface="Corbel" panose="020B0503020204020204" pitchFamily="34" charset="0"/>
                        </a:rPr>
                        <a:t>other local </a:t>
                      </a:r>
                      <a:r>
                        <a:rPr lang="en-NG" sz="1100" b="0" i="0" u="none" strike="noStrike" dirty="0">
                          <a:solidFill>
                            <a:srgbClr val="000000"/>
                          </a:solidFill>
                          <a:effectLst/>
                          <a:latin typeface="Corbel" panose="020B0503020204020204" pitchFamily="34" charset="0"/>
                        </a:rPr>
                        <a:t>Corporates.</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nvest</a:t>
                      </a:r>
                      <a:r>
                        <a:rPr lang="en-US" sz="1100" b="0" i="0" u="none" strike="noStrike" dirty="0">
                          <a:solidFill>
                            <a:srgbClr val="000000"/>
                          </a:solidFill>
                          <a:effectLst/>
                          <a:latin typeface="Corbel" panose="020B0503020204020204" pitchFamily="34" charset="0"/>
                        </a:rPr>
                        <a:t>s</a:t>
                      </a:r>
                      <a:r>
                        <a:rPr lang="en-NG" sz="1100" b="0" i="0" u="none" strike="noStrike" dirty="0">
                          <a:solidFill>
                            <a:srgbClr val="000000"/>
                          </a:solidFill>
                          <a:effectLst/>
                          <a:latin typeface="Corbel" panose="020B0503020204020204" pitchFamily="34" charset="0"/>
                        </a:rPr>
                        <a:t> in short</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term </a:t>
                      </a:r>
                      <a:r>
                        <a:rPr lang="en-US" sz="1100" b="0" i="0" u="none" strike="noStrike" dirty="0">
                          <a:solidFill>
                            <a:srgbClr val="000000"/>
                          </a:solidFill>
                          <a:effectLst/>
                          <a:latin typeface="Corbel" panose="020B0503020204020204" pitchFamily="34" charset="0"/>
                        </a:rPr>
                        <a:t>M</a:t>
                      </a:r>
                      <a:r>
                        <a:rPr lang="en-NG" sz="1100" b="0" i="0" u="none" strike="noStrike" dirty="0" err="1">
                          <a:solidFill>
                            <a:srgbClr val="000000"/>
                          </a:solidFill>
                          <a:effectLst/>
                          <a:latin typeface="Corbel" panose="020B0503020204020204" pitchFamily="34" charset="0"/>
                        </a:rPr>
                        <a:t>oney</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M</a:t>
                      </a:r>
                      <a:r>
                        <a:rPr lang="en-NG" sz="1100" b="0" i="0" u="none" strike="noStrike" dirty="0" err="1">
                          <a:solidFill>
                            <a:srgbClr val="000000"/>
                          </a:solidFill>
                          <a:effectLst/>
                          <a:latin typeface="Corbel" panose="020B0503020204020204" pitchFamily="34" charset="0"/>
                        </a:rPr>
                        <a:t>arket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nstruments</a:t>
                      </a:r>
                      <a:r>
                        <a:rPr lang="en-NG" sz="1100" b="0" i="0" u="none" strike="noStrike" dirty="0">
                          <a:solidFill>
                            <a:srgbClr val="000000"/>
                          </a:solidFill>
                          <a:effectLst/>
                          <a:latin typeface="Corbel" panose="020B0503020204020204" pitchFamily="34" charset="0"/>
                        </a:rPr>
                        <a:t> from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ssuers</a:t>
                      </a:r>
                      <a:r>
                        <a:rPr lang="en-NG" sz="1100" b="0" i="0" u="none" strike="noStrike" dirty="0">
                          <a:solidFill>
                            <a:srgbClr val="000000"/>
                          </a:solidFill>
                          <a:effectLst/>
                          <a:latin typeface="Corbel" panose="020B0503020204020204" pitchFamily="34" charset="0"/>
                        </a:rPr>
                        <a:t> with credit rating of not less than investment grade.</a:t>
                      </a:r>
                      <a:r>
                        <a:rPr lang="en-US" sz="1100" b="0" i="0" u="none" strike="noStrike" dirty="0">
                          <a:solidFill>
                            <a:srgbClr val="000000"/>
                          </a:solidFill>
                          <a:effectLst/>
                          <a:latin typeface="Corbel" panose="020B0503020204020204" pitchFamily="34" charset="0"/>
                        </a:rPr>
                        <a:t>(BBB-)</a:t>
                      </a:r>
                      <a:r>
                        <a:rPr lang="en-NG" sz="1100" b="0" i="0" u="none" strike="noStrike" dirty="0">
                          <a:solidFill>
                            <a:srgbClr val="000000"/>
                          </a:solidFill>
                          <a:effectLst/>
                          <a:latin typeface="Corbel" panose="020B0503020204020204" pitchFamily="34" charset="0"/>
                        </a:rPr>
                        <a:t>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nvest</a:t>
                      </a:r>
                      <a:r>
                        <a:rPr lang="en-US" sz="1100" b="0" i="0" u="none" strike="noStrike" dirty="0">
                          <a:solidFill>
                            <a:srgbClr val="000000"/>
                          </a:solidFill>
                          <a:effectLst/>
                          <a:latin typeface="Corbel" panose="020B0503020204020204" pitchFamily="34" charset="0"/>
                        </a:rPr>
                        <a:t>s</a:t>
                      </a:r>
                      <a:r>
                        <a:rPr lang="en-NG" sz="1100" b="0" i="0" u="none" strike="noStrike" dirty="0">
                          <a:solidFill>
                            <a:srgbClr val="000000"/>
                          </a:solidFill>
                          <a:effectLst/>
                          <a:latin typeface="Corbel" panose="020B0503020204020204" pitchFamily="34" charset="0"/>
                        </a:rPr>
                        <a:t> in </a:t>
                      </a:r>
                      <a:r>
                        <a:rPr lang="en-US" sz="1100" b="0" i="0" u="none" strike="noStrike" dirty="0">
                          <a:solidFill>
                            <a:srgbClr val="000000"/>
                          </a:solidFill>
                          <a:effectLst/>
                          <a:latin typeface="Corbel" panose="020B0503020204020204" pitchFamily="34" charset="0"/>
                        </a:rPr>
                        <a:t>S</a:t>
                      </a:r>
                      <a:r>
                        <a:rPr lang="en-NG" sz="1100" b="0" i="0" u="none" strike="noStrike" dirty="0" err="1">
                          <a:solidFill>
                            <a:srgbClr val="000000"/>
                          </a:solidFill>
                          <a:effectLst/>
                          <a:latin typeface="Corbel" panose="020B0503020204020204" pitchFamily="34" charset="0"/>
                        </a:rPr>
                        <a:t>haria’h</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C</a:t>
                      </a:r>
                      <a:r>
                        <a:rPr lang="en-NG" sz="1100" b="0" i="0" u="none" strike="noStrike" dirty="0" err="1">
                          <a:solidFill>
                            <a:srgbClr val="000000"/>
                          </a:solidFill>
                          <a:effectLst/>
                          <a:latin typeface="Corbel" panose="020B0503020204020204" pitchFamily="34" charset="0"/>
                        </a:rPr>
                        <a:t>ompliant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F</a:t>
                      </a:r>
                      <a:r>
                        <a:rPr lang="en-NG" sz="1100" b="0" i="0" u="none" strike="noStrike" dirty="0" err="1">
                          <a:solidFill>
                            <a:srgbClr val="000000"/>
                          </a:solidFill>
                          <a:effectLst/>
                          <a:latin typeface="Corbel" panose="020B0503020204020204" pitchFamily="34" charset="0"/>
                        </a:rPr>
                        <a:t>ixed</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ncome</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nstruments</a:t>
                      </a:r>
                      <a:r>
                        <a:rPr lang="en-US" sz="1100" b="0" i="0" u="none" strike="noStrike" dirty="0">
                          <a:solidFill>
                            <a:srgbClr val="000000"/>
                          </a:solidFill>
                          <a:effectLst/>
                          <a:latin typeface="Corbel" panose="020B0503020204020204" pitchFamily="34" charset="0"/>
                        </a:rPr>
                        <a:t> and Contracts. </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0419671"/>
                  </a:ext>
                </a:extLst>
              </a:tr>
              <a:tr h="160585">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Investment Objective</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orbel" panose="020B0503020204020204" pitchFamily="34" charset="0"/>
                        </a:rPr>
                        <a:t>To provide Income Generation, Liquidity, Diversification, Capital Preservation and Competitive Return. </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orbel" panose="020B0503020204020204" pitchFamily="34" charset="0"/>
                        </a:rPr>
                        <a:t>To </a:t>
                      </a:r>
                      <a:r>
                        <a:rPr lang="en-NG" sz="1100" b="0" i="0" u="none" strike="noStrike" dirty="0">
                          <a:solidFill>
                            <a:srgbClr val="000000"/>
                          </a:solidFill>
                          <a:effectLst/>
                          <a:latin typeface="Corbel" panose="020B0503020204020204" pitchFamily="34" charset="0"/>
                        </a:rPr>
                        <a:t>provide </a:t>
                      </a:r>
                      <a:r>
                        <a:rPr lang="en-US" sz="1100" b="0" i="0" u="none" strike="noStrike" dirty="0">
                          <a:solidFill>
                            <a:srgbClr val="000000"/>
                          </a:solidFill>
                          <a:effectLst/>
                          <a:latin typeface="Corbel" panose="020B0503020204020204" pitchFamily="34" charset="0"/>
                        </a:rPr>
                        <a:t>C</a:t>
                      </a:r>
                      <a:r>
                        <a:rPr lang="en-NG" sz="1100" b="0" i="0" u="none" strike="noStrike" dirty="0" err="1">
                          <a:solidFill>
                            <a:srgbClr val="000000"/>
                          </a:solidFill>
                          <a:effectLst/>
                          <a:latin typeface="Corbel" panose="020B0503020204020204" pitchFamily="34" charset="0"/>
                        </a:rPr>
                        <a:t>apital</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P</a:t>
                      </a:r>
                      <a:r>
                        <a:rPr lang="en-NG" sz="1100" b="0" i="0" u="none" strike="noStrike" dirty="0">
                          <a:solidFill>
                            <a:srgbClr val="000000"/>
                          </a:solidFill>
                          <a:effectLst/>
                          <a:latin typeface="Corbel" panose="020B0503020204020204" pitchFamily="34" charset="0"/>
                        </a:rPr>
                        <a:t>reservation</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S</a:t>
                      </a:r>
                      <a:r>
                        <a:rPr lang="en-NG" sz="1100" b="0" i="0" u="none" strike="noStrike" dirty="0" err="1">
                          <a:solidFill>
                            <a:srgbClr val="000000"/>
                          </a:solidFill>
                          <a:effectLst/>
                          <a:latin typeface="Corbel" panose="020B0503020204020204" pitchFamily="34" charset="0"/>
                        </a:rPr>
                        <a:t>teady</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ncome</a:t>
                      </a:r>
                      <a:r>
                        <a:rPr lang="en-US" sz="1100" b="0" i="0" u="none" strike="noStrike" dirty="0">
                          <a:solidFill>
                            <a:srgbClr val="000000"/>
                          </a:solidFill>
                          <a:effectLst/>
                          <a:latin typeface="Corbel" panose="020B0503020204020204" pitchFamily="34" charset="0"/>
                        </a:rPr>
                        <a:t>, L</a:t>
                      </a:r>
                      <a:r>
                        <a:rPr lang="en-NG" sz="1100" b="0" i="0" u="none" strike="noStrike" dirty="0" err="1">
                          <a:solidFill>
                            <a:srgbClr val="000000"/>
                          </a:solidFill>
                          <a:effectLst/>
                          <a:latin typeface="Corbel" panose="020B0503020204020204" pitchFamily="34" charset="0"/>
                        </a:rPr>
                        <a:t>iquidity</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D</a:t>
                      </a:r>
                      <a:r>
                        <a:rPr lang="en-NG" sz="1100" b="0" i="0" u="none" strike="noStrike" dirty="0" err="1">
                          <a:solidFill>
                            <a:srgbClr val="000000"/>
                          </a:solidFill>
                          <a:effectLst/>
                          <a:latin typeface="Corbel" panose="020B0503020204020204" pitchFamily="34" charset="0"/>
                        </a:rPr>
                        <a:t>iversification</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and </a:t>
                      </a:r>
                      <a:r>
                        <a:rPr lang="en-US" sz="1100" b="0" i="0" u="none" strike="noStrike" dirty="0">
                          <a:solidFill>
                            <a:srgbClr val="000000"/>
                          </a:solidFill>
                          <a:effectLst/>
                          <a:latin typeface="Corbel" panose="020B0503020204020204" pitchFamily="34" charset="0"/>
                        </a:rPr>
                        <a:t>C</a:t>
                      </a:r>
                      <a:r>
                        <a:rPr lang="en-NG" sz="1100" b="0" i="0" u="none" strike="noStrike" dirty="0" err="1">
                          <a:solidFill>
                            <a:srgbClr val="000000"/>
                          </a:solidFill>
                          <a:effectLst/>
                          <a:latin typeface="Corbel" panose="020B0503020204020204" pitchFamily="34" charset="0"/>
                        </a:rPr>
                        <a:t>ompetitive</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R</a:t>
                      </a:r>
                      <a:r>
                        <a:rPr lang="en-NG" sz="1100" b="0" i="0" u="none" strike="noStrike" dirty="0" err="1">
                          <a:solidFill>
                            <a:srgbClr val="000000"/>
                          </a:solidFill>
                          <a:effectLst/>
                          <a:latin typeface="Corbel" panose="020B0503020204020204" pitchFamily="34" charset="0"/>
                        </a:rPr>
                        <a:t>eturn</a:t>
                      </a:r>
                      <a:r>
                        <a:rPr lang="en-NG" sz="1100" b="0" i="0" u="none" strike="noStrike" dirty="0">
                          <a:solidFill>
                            <a:srgbClr val="000000"/>
                          </a:solidFill>
                          <a:effectLst/>
                          <a:latin typeface="Corbel" panose="020B0503020204020204" pitchFamily="34" charset="0"/>
                        </a:rPr>
                        <a:t>.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orbel" panose="020B0503020204020204" pitchFamily="34" charset="0"/>
                        </a:rPr>
                        <a:t>To </a:t>
                      </a:r>
                      <a:r>
                        <a:rPr lang="en-NG" sz="1100" b="0" i="0" u="none" strike="noStrike" dirty="0">
                          <a:solidFill>
                            <a:srgbClr val="000000"/>
                          </a:solidFill>
                          <a:effectLst/>
                          <a:latin typeface="Corbel" panose="020B0503020204020204" pitchFamily="34" charset="0"/>
                        </a:rPr>
                        <a:t>provide </a:t>
                      </a:r>
                      <a:r>
                        <a:rPr lang="en-US" sz="1100" b="0" i="0" u="none" strike="noStrike" dirty="0">
                          <a:solidFill>
                            <a:srgbClr val="000000"/>
                          </a:solidFill>
                          <a:effectLst/>
                          <a:latin typeface="Corbel" panose="020B0503020204020204" pitchFamily="34" charset="0"/>
                        </a:rPr>
                        <a:t>C</a:t>
                      </a:r>
                      <a:r>
                        <a:rPr lang="en-NG" sz="1100" b="0" i="0" u="none" strike="noStrike" dirty="0" err="1">
                          <a:solidFill>
                            <a:srgbClr val="000000"/>
                          </a:solidFill>
                          <a:effectLst/>
                          <a:latin typeface="Corbel" panose="020B0503020204020204" pitchFamily="34" charset="0"/>
                        </a:rPr>
                        <a:t>apital</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P</a:t>
                      </a:r>
                      <a:r>
                        <a:rPr lang="en-NG" sz="1100" b="0" i="0" u="none" strike="noStrike" dirty="0">
                          <a:solidFill>
                            <a:srgbClr val="000000"/>
                          </a:solidFill>
                          <a:effectLst/>
                          <a:latin typeface="Corbel" panose="020B0503020204020204" pitchFamily="34" charset="0"/>
                        </a:rPr>
                        <a:t>reservation</a:t>
                      </a:r>
                      <a:r>
                        <a:rPr lang="en-US" sz="1100" b="0" i="0" u="none" strike="noStrike" dirty="0">
                          <a:solidFill>
                            <a:srgbClr val="000000"/>
                          </a:solidFill>
                          <a:effectLst/>
                          <a:latin typeface="Corbel" panose="020B0503020204020204" pitchFamily="34" charset="0"/>
                        </a:rPr>
                        <a:t>, L</a:t>
                      </a:r>
                      <a:r>
                        <a:rPr lang="en-NG" sz="1100" b="0" i="0" u="none" strike="noStrike" dirty="0" err="1">
                          <a:solidFill>
                            <a:srgbClr val="000000"/>
                          </a:solidFill>
                          <a:effectLst/>
                          <a:latin typeface="Corbel" panose="020B0503020204020204" pitchFamily="34" charset="0"/>
                        </a:rPr>
                        <a:t>iquidity</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D</a:t>
                      </a:r>
                      <a:r>
                        <a:rPr lang="en-NG" sz="1100" b="0" i="0" u="none" strike="noStrike" dirty="0" err="1">
                          <a:solidFill>
                            <a:srgbClr val="000000"/>
                          </a:solidFill>
                          <a:effectLst/>
                          <a:latin typeface="Corbel" panose="020B0503020204020204" pitchFamily="34" charset="0"/>
                        </a:rPr>
                        <a:t>iversification</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Flexibility </a:t>
                      </a:r>
                      <a:r>
                        <a:rPr lang="en-NG" sz="1100" b="0" i="0" u="none" strike="noStrike" dirty="0">
                          <a:solidFill>
                            <a:srgbClr val="000000"/>
                          </a:solidFill>
                          <a:effectLst/>
                          <a:latin typeface="Corbel" panose="020B0503020204020204" pitchFamily="34" charset="0"/>
                        </a:rPr>
                        <a:t>and </a:t>
                      </a:r>
                      <a:r>
                        <a:rPr lang="en-US" sz="1100" b="0" i="0" u="none" strike="noStrike" dirty="0">
                          <a:solidFill>
                            <a:srgbClr val="000000"/>
                          </a:solidFill>
                          <a:effectLst/>
                          <a:latin typeface="Corbel" panose="020B0503020204020204" pitchFamily="34" charset="0"/>
                        </a:rPr>
                        <a:t>C</a:t>
                      </a:r>
                      <a:r>
                        <a:rPr lang="en-NG" sz="1100" b="0" i="0" u="none" strike="noStrike" dirty="0" err="1">
                          <a:solidFill>
                            <a:srgbClr val="000000"/>
                          </a:solidFill>
                          <a:effectLst/>
                          <a:latin typeface="Corbel" panose="020B0503020204020204" pitchFamily="34" charset="0"/>
                        </a:rPr>
                        <a:t>ompetitive</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R</a:t>
                      </a:r>
                      <a:r>
                        <a:rPr lang="en-NG" sz="1100" b="0" i="0" u="none" strike="noStrike" dirty="0" err="1">
                          <a:solidFill>
                            <a:srgbClr val="000000"/>
                          </a:solidFill>
                          <a:effectLst/>
                          <a:latin typeface="Corbel" panose="020B0503020204020204" pitchFamily="34" charset="0"/>
                        </a:rPr>
                        <a:t>eturn</a:t>
                      </a:r>
                      <a:r>
                        <a:rPr lang="en-NG" sz="1100" b="0" i="0" u="none" strike="noStrike" dirty="0">
                          <a:solidFill>
                            <a:srgbClr val="000000"/>
                          </a:solidFill>
                          <a:effectLst/>
                          <a:latin typeface="Corbel" panose="020B0503020204020204" pitchFamily="34" charset="0"/>
                        </a:rPr>
                        <a:t>. </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To </a:t>
                      </a:r>
                      <a:r>
                        <a:rPr lang="en-NG" sz="1100" b="0" i="0" u="none" strike="noStrike" dirty="0">
                          <a:solidFill>
                            <a:srgbClr val="000000"/>
                          </a:solidFill>
                          <a:effectLst/>
                          <a:latin typeface="Corbel" panose="020B0503020204020204" pitchFamily="34" charset="0"/>
                        </a:rPr>
                        <a:t>provide investors with the opportunity to invest in a professionally managed portfolio of Sharia Compliant Assets.</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7171442"/>
                  </a:ext>
                </a:extLst>
              </a:tr>
              <a:tr h="570965">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Target Investors/Investor Suitability</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orbel" panose="020B0503020204020204" pitchFamily="34" charset="0"/>
                        </a:rPr>
                        <a:t>Institutional and retail investors with the capacity to stay invested for longer than 90 days.</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ndividual</a:t>
                      </a:r>
                      <a:r>
                        <a:rPr lang="en-NG" sz="1100" b="0" i="0" u="none" strike="noStrike" dirty="0">
                          <a:solidFill>
                            <a:srgbClr val="000000"/>
                          </a:solidFill>
                          <a:effectLst/>
                          <a:latin typeface="Corbel" panose="020B0503020204020204" pitchFamily="34" charset="0"/>
                        </a:rPr>
                        <a:t> and institutional investors who seek dollar denominated </a:t>
                      </a:r>
                      <a:r>
                        <a:rPr lang="en-US" sz="1100" b="0" i="0" u="none" strike="noStrike" dirty="0">
                          <a:solidFill>
                            <a:srgbClr val="000000"/>
                          </a:solidFill>
                          <a:effectLst/>
                          <a:latin typeface="Corbel" panose="020B0503020204020204" pitchFamily="34" charset="0"/>
                        </a:rPr>
                        <a:t>investment with capacity to stay invested for longer than 90 days.</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 </a:t>
                      </a:r>
                      <a:r>
                        <a:rPr lang="en-NG" sz="1100" b="0" i="0" u="none" strike="noStrike" dirty="0">
                          <a:solidFill>
                            <a:srgbClr val="000000"/>
                          </a:solidFill>
                          <a:effectLst/>
                          <a:latin typeface="Corbel" panose="020B0503020204020204" pitchFamily="34" charset="0"/>
                        </a:rPr>
                        <a:t>Retail investors, High </a:t>
                      </a:r>
                      <a:r>
                        <a:rPr lang="en-US" sz="1100" b="0" i="0" u="none" strike="noStrike" dirty="0">
                          <a:solidFill>
                            <a:srgbClr val="000000"/>
                          </a:solidFill>
                          <a:effectLst/>
                          <a:latin typeface="Corbel" panose="020B0503020204020204" pitchFamily="34" charset="0"/>
                        </a:rPr>
                        <a:t>N</a:t>
                      </a:r>
                      <a:r>
                        <a:rPr lang="en-NG" sz="1100" b="0" i="0" u="none" strike="noStrike" dirty="0">
                          <a:solidFill>
                            <a:srgbClr val="000000"/>
                          </a:solidFill>
                          <a:effectLst/>
                          <a:latin typeface="Corbel" panose="020B0503020204020204" pitchFamily="34" charset="0"/>
                        </a:rPr>
                        <a:t>et-</a:t>
                      </a:r>
                      <a:r>
                        <a:rPr lang="en-US" sz="1100" b="0" i="0" u="none" strike="noStrike" dirty="0">
                          <a:solidFill>
                            <a:srgbClr val="000000"/>
                          </a:solidFill>
                          <a:effectLst/>
                          <a:latin typeface="Corbel" panose="020B0503020204020204" pitchFamily="34" charset="0"/>
                        </a:rPr>
                        <a:t>W</a:t>
                      </a:r>
                      <a:r>
                        <a:rPr lang="en-NG" sz="1100" b="0" i="0" u="none" strike="noStrike" dirty="0" err="1">
                          <a:solidFill>
                            <a:srgbClr val="000000"/>
                          </a:solidFill>
                          <a:effectLst/>
                          <a:latin typeface="Corbel" panose="020B0503020204020204" pitchFamily="34" charset="0"/>
                        </a:rPr>
                        <a:t>orth</a:t>
                      </a:r>
                      <a:r>
                        <a:rPr lang="en-NG" sz="1100" b="0" i="0" u="none" strike="noStrike" dirty="0">
                          <a:solidFill>
                            <a:srgbClr val="000000"/>
                          </a:solidFill>
                          <a:effectLst/>
                          <a:latin typeface="Corbel" panose="020B0503020204020204" pitchFamily="34" charset="0"/>
                        </a:rPr>
                        <a:t>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ndividuals</a:t>
                      </a:r>
                      <a:r>
                        <a:rPr lang="en-NG" sz="1100" b="0" i="0" u="none" strike="noStrike" dirty="0">
                          <a:solidFill>
                            <a:srgbClr val="000000"/>
                          </a:solidFill>
                          <a:effectLst/>
                          <a:latin typeface="Corbel" panose="020B0503020204020204" pitchFamily="34" charset="0"/>
                        </a:rPr>
                        <a:t> and </a:t>
                      </a:r>
                      <a:r>
                        <a:rPr lang="en-US" sz="1100" b="0" i="0" u="none" strike="noStrike" dirty="0">
                          <a:solidFill>
                            <a:srgbClr val="000000"/>
                          </a:solidFill>
                          <a:effectLst/>
                          <a:latin typeface="Corbel" panose="020B0503020204020204" pitchFamily="34" charset="0"/>
                        </a:rPr>
                        <a:t>I</a:t>
                      </a:r>
                      <a:r>
                        <a:rPr lang="en-NG" sz="1100" b="0" i="0" u="none" strike="noStrike" dirty="0" err="1">
                          <a:solidFill>
                            <a:srgbClr val="000000"/>
                          </a:solidFill>
                          <a:effectLst/>
                          <a:latin typeface="Corbel" panose="020B0503020204020204" pitchFamily="34" charset="0"/>
                        </a:rPr>
                        <a:t>nstitutions</a:t>
                      </a:r>
                      <a:r>
                        <a:rPr lang="en-NG" sz="1100" b="0" i="0" u="none" strike="noStrike" dirty="0">
                          <a:solidFill>
                            <a:srgbClr val="000000"/>
                          </a:solidFill>
                          <a:effectLst/>
                          <a:latin typeface="Corbel" panose="020B0503020204020204" pitchFamily="34" charset="0"/>
                        </a:rPr>
                        <a:t> seeking </a:t>
                      </a:r>
                      <a:r>
                        <a:rPr lang="en-US" sz="1100" b="0" i="0" u="none" strike="noStrike" dirty="0">
                          <a:solidFill>
                            <a:srgbClr val="000000"/>
                          </a:solidFill>
                          <a:effectLst/>
                          <a:latin typeface="Corbel" panose="020B0503020204020204" pitchFamily="34" charset="0"/>
                        </a:rPr>
                        <a:t>short term investments with flexibility</a:t>
                      </a:r>
                      <a:r>
                        <a:rPr lang="en-NG" sz="1100" b="0" i="0" u="none" strike="noStrike" dirty="0">
                          <a:solidFill>
                            <a:srgbClr val="000000"/>
                          </a:solidFill>
                          <a:effectLst/>
                          <a:latin typeface="Corbel" panose="020B0503020204020204" pitchFamily="34" charset="0"/>
                        </a:rPr>
                        <a:t>.</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err="1">
                          <a:solidFill>
                            <a:srgbClr val="000000"/>
                          </a:solidFill>
                          <a:effectLst/>
                          <a:latin typeface="Corbel" panose="020B0503020204020204" pitchFamily="34" charset="0"/>
                        </a:rPr>
                        <a:t>Sharia'h</a:t>
                      </a:r>
                      <a:r>
                        <a:rPr lang="en-NG" sz="1100" b="0" i="0" u="none" strike="noStrike" dirty="0">
                          <a:solidFill>
                            <a:srgbClr val="000000"/>
                          </a:solidFill>
                          <a:effectLst/>
                          <a:latin typeface="Corbel" panose="020B0503020204020204" pitchFamily="34" charset="0"/>
                        </a:rPr>
                        <a:t> Compliant Investors</a:t>
                      </a:r>
                      <a:r>
                        <a:rPr lang="en-US" sz="1100" b="0" i="0" u="none" strike="noStrike" dirty="0">
                          <a:solidFill>
                            <a:srgbClr val="000000"/>
                          </a:solidFill>
                          <a:effectLst/>
                          <a:latin typeface="Corbel" panose="020B0503020204020204" pitchFamily="34" charset="0"/>
                        </a:rPr>
                        <a:t> with capacity to stay invested for 180 days or longer.</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123978"/>
                  </a:ext>
                </a:extLst>
              </a:tr>
              <a:tr h="269535">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Units of Sale</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a:solidFill>
                            <a:srgbClr val="000000"/>
                          </a:solidFill>
                          <a:effectLst/>
                          <a:latin typeface="Corbel" panose="020B0503020204020204" pitchFamily="34" charset="0"/>
                        </a:rPr>
                        <a:t>Minimum of 50 units and multiples of 10 units thereafter</a:t>
                      </a:r>
                      <a:endParaRPr lang="en-NG" sz="1100" b="0" i="0" u="none" strike="noStrike">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dirty="0">
                          <a:solidFill>
                            <a:srgbClr val="000000"/>
                          </a:solidFill>
                          <a:effectLst/>
                          <a:latin typeface="Corbel" panose="020B0503020204020204" pitchFamily="34" charset="0"/>
                        </a:rPr>
                        <a:t>Minimum of 5 units and multiples of 1 unit thereafter</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a:solidFill>
                            <a:srgbClr val="000000"/>
                          </a:solidFill>
                          <a:effectLst/>
                          <a:latin typeface="Corbel" panose="020B0503020204020204" pitchFamily="34" charset="0"/>
                        </a:rPr>
                        <a:t>Minimum of 50 units and multiples of 10 units thereafter</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Minimum of 50 units and multiples of 10 units thereafter</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6340568"/>
                  </a:ext>
                </a:extLst>
              </a:tr>
              <a:tr h="654659">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Minimum Investment Period/Pre-liquidation charge</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90 days</a:t>
                      </a:r>
                    </a:p>
                    <a:p>
                      <a:pPr algn="ctr" fontAlgn="ctr"/>
                      <a:r>
                        <a:rPr lang="en-GB" sz="1100" b="0" i="0" u="none" strike="noStrike" dirty="0">
                          <a:solidFill>
                            <a:srgbClr val="000000"/>
                          </a:solidFill>
                          <a:effectLst/>
                          <a:latin typeface="Corbel" panose="020B0503020204020204" pitchFamily="34" charset="0"/>
                        </a:rPr>
                        <a:t>20% flat on the capital appreciation</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100" b="0" i="0" u="none" strike="noStrike" dirty="0">
                          <a:solidFill>
                            <a:srgbClr val="000000"/>
                          </a:solidFill>
                          <a:effectLst/>
                          <a:latin typeface="Corbel" panose="020B0503020204020204" pitchFamily="34" charset="0"/>
                        </a:rPr>
                        <a:t>90 days</a:t>
                      </a:r>
                    </a:p>
                    <a:p>
                      <a:pPr algn="ctr" fontAlgn="ctr"/>
                      <a:r>
                        <a:rPr lang="en-GB" sz="1100" b="0" i="0" u="none" strike="noStrike" dirty="0">
                          <a:solidFill>
                            <a:srgbClr val="000000"/>
                          </a:solidFill>
                          <a:effectLst/>
                          <a:latin typeface="Corbel" panose="020B0503020204020204" pitchFamily="34" charset="0"/>
                        </a:rPr>
                        <a:t>20% flat on the capital appreciation</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Corbel" panose="020B0503020204020204" pitchFamily="34" charset="0"/>
                        </a:rPr>
                        <a:t>30 days</a:t>
                      </a:r>
                    </a:p>
                    <a:p>
                      <a:pPr algn="ctr" fontAlgn="ctr"/>
                      <a:r>
                        <a:rPr lang="en-GB" sz="1100" b="0" i="0" u="none" strike="noStrike" dirty="0">
                          <a:solidFill>
                            <a:srgbClr val="000000"/>
                          </a:solidFill>
                          <a:effectLst/>
                          <a:latin typeface="Corbel" panose="020B0503020204020204" pitchFamily="34" charset="0"/>
                        </a:rPr>
                        <a:t>20% flat on the capital appreciation</a:t>
                      </a:r>
                      <a:endParaRPr lang="en-NG" sz="1100" b="0" i="0" u="none" strike="noStrike" dirty="0">
                        <a:solidFill>
                          <a:srgbClr val="000000"/>
                        </a:solidFill>
                        <a:effectLst/>
                        <a:latin typeface="Corbel" panose="020B0503020204020204" pitchFamily="34" charset="0"/>
                      </a:endParaRPr>
                    </a:p>
                    <a:p>
                      <a:pPr algn="ctr" fontAlgn="ctr"/>
                      <a:r>
                        <a:rPr lang="en-NG" sz="1100" b="0" i="0" u="none" strike="noStrike" dirty="0">
                          <a:solidFill>
                            <a:srgbClr val="000000"/>
                          </a:solidFill>
                          <a:effectLst/>
                          <a:latin typeface="Corbel" panose="020B0503020204020204" pitchFamily="34" charset="0"/>
                        </a:rPr>
                        <a:t>.</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Corbel" panose="020B0503020204020204" pitchFamily="34" charset="0"/>
                        </a:rPr>
                        <a:t>180 days</a:t>
                      </a:r>
                    </a:p>
                    <a:p>
                      <a:pPr algn="ctr" fontAlgn="ctr"/>
                      <a:r>
                        <a:rPr lang="en-GB" sz="1100" b="0" i="0" u="none" strike="noStrike" dirty="0">
                          <a:solidFill>
                            <a:srgbClr val="000000"/>
                          </a:solidFill>
                          <a:effectLst/>
                          <a:latin typeface="Corbel" panose="020B0503020204020204" pitchFamily="34" charset="0"/>
                        </a:rPr>
                        <a:t>20% flat on the capital appreciation</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5211945"/>
                  </a:ext>
                </a:extLst>
              </a:tr>
              <a:tr h="318984">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RISK PROFILE</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Moderately Conservative</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100" b="0" i="0" u="none" strike="noStrike" dirty="0">
                          <a:solidFill>
                            <a:srgbClr val="000000"/>
                          </a:solidFill>
                          <a:effectLst/>
                          <a:latin typeface="Corbel" panose="020B0503020204020204" pitchFamily="34" charset="0"/>
                        </a:rPr>
                        <a:t>Moderate</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Corbel" panose="020B0503020204020204" pitchFamily="34" charset="0"/>
                        </a:rPr>
                        <a:t> Low</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Corbel" panose="020B0503020204020204" pitchFamily="34" charset="0"/>
                        </a:rPr>
                        <a:t>Moderate</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86019056"/>
                  </a:ext>
                </a:extLst>
              </a:tr>
              <a:tr h="225478">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Benchmark</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3-year Federal Government of Nigeria Bond</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NG" sz="1100" b="0" i="0" u="none" strike="noStrike" dirty="0">
                          <a:solidFill>
                            <a:srgbClr val="000000"/>
                          </a:solidFill>
                          <a:effectLst/>
                          <a:latin typeface="Corbel" panose="020B0503020204020204" pitchFamily="34" charset="0"/>
                        </a:rPr>
                        <a:t> 5-year </a:t>
                      </a:r>
                      <a:r>
                        <a:rPr lang="en-GB" sz="1100" b="0" i="0" u="none" strike="noStrike" dirty="0">
                          <a:solidFill>
                            <a:srgbClr val="000000"/>
                          </a:solidFill>
                          <a:effectLst/>
                          <a:latin typeface="Corbel" panose="020B0503020204020204" pitchFamily="34" charset="0"/>
                        </a:rPr>
                        <a:t>FGN </a:t>
                      </a:r>
                      <a:r>
                        <a:rPr lang="en-NG" sz="1100" b="0" i="0" u="none" strike="noStrike" dirty="0">
                          <a:solidFill>
                            <a:srgbClr val="000000"/>
                          </a:solidFill>
                          <a:effectLst/>
                          <a:latin typeface="Corbel" panose="020B0503020204020204" pitchFamily="34" charset="0"/>
                        </a:rPr>
                        <a:t>Eurobond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90 days FGN Treasury bills</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 3-year FGN Bond.</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0489700"/>
                  </a:ext>
                </a:extLst>
              </a:tr>
              <a:tr h="402470">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Asset Allocation</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NG" sz="1100" b="0" i="0" u="none" strike="noStrike" dirty="0">
                          <a:solidFill>
                            <a:srgbClr val="000000"/>
                          </a:solidFill>
                          <a:effectLst/>
                          <a:latin typeface="Corbel" panose="020B0503020204020204" pitchFamily="34" charset="0"/>
                        </a:rPr>
                        <a:t>Bonds 70%-100%; Money Market Instruments 10% - 25%; Cash 0 - 5%</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dirty="0">
                          <a:solidFill>
                            <a:srgbClr val="000000"/>
                          </a:solidFill>
                          <a:effectLst/>
                          <a:latin typeface="Corbel" panose="020B0503020204020204" pitchFamily="34" charset="0"/>
                        </a:rPr>
                        <a:t>Nigeria Sovereign Bonds 50-100%</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Corporate Eu</a:t>
                      </a:r>
                      <a:r>
                        <a:rPr lang="en-GB" sz="1100" b="0" i="0" u="none" strike="noStrike" dirty="0">
                          <a:solidFill>
                            <a:srgbClr val="000000"/>
                          </a:solidFill>
                          <a:effectLst/>
                          <a:latin typeface="Corbel" panose="020B0503020204020204" pitchFamily="34" charset="0"/>
                        </a:rPr>
                        <a:t>r</a:t>
                      </a:r>
                      <a:r>
                        <a:rPr lang="en-NG" sz="1100" b="0" i="0" u="none" strike="noStrike" dirty="0">
                          <a:solidFill>
                            <a:srgbClr val="000000"/>
                          </a:solidFill>
                          <a:effectLst/>
                          <a:latin typeface="Corbel" panose="020B0503020204020204" pitchFamily="34" charset="0"/>
                        </a:rPr>
                        <a:t>o</a:t>
                      </a:r>
                      <a:r>
                        <a:rPr lang="en-US" sz="1100" b="0" i="0" u="none" strike="noStrike" dirty="0">
                          <a:solidFill>
                            <a:srgbClr val="000000"/>
                          </a:solidFill>
                          <a:effectLst/>
                          <a:latin typeface="Corbel" panose="020B0503020204020204" pitchFamily="34" charset="0"/>
                        </a:rPr>
                        <a:t>b</a:t>
                      </a:r>
                      <a:r>
                        <a:rPr lang="en-NG" sz="1100" b="0" i="0" u="none" strike="noStrike" dirty="0" err="1">
                          <a:solidFill>
                            <a:srgbClr val="000000"/>
                          </a:solidFill>
                          <a:effectLst/>
                          <a:latin typeface="Corbel" panose="020B0503020204020204" pitchFamily="34" charset="0"/>
                        </a:rPr>
                        <a:t>ond</a:t>
                      </a:r>
                      <a:r>
                        <a:rPr lang="en-NG" sz="1100" b="0" i="0" u="none" strike="noStrike" dirty="0">
                          <a:solidFill>
                            <a:srgbClr val="000000"/>
                          </a:solidFill>
                          <a:effectLst/>
                          <a:latin typeface="Corbel" panose="020B0503020204020204" pitchFamily="34" charset="0"/>
                        </a:rPr>
                        <a:t> 20-100%</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Money Market Instruments 0-25%</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Cash 0</a:t>
                      </a:r>
                      <a:r>
                        <a:rPr lang="en-GB"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5%</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Short Term Government Securities 60%</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Other Money Market Instruments 40%; Cash 0-5%</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FGN SUKUK 30-100%</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Sharia Compliant Fixed Term Investments 0-70%</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Other Sharia</a:t>
                      </a:r>
                      <a:r>
                        <a:rPr lang="en-US" sz="1100" b="0" i="0" u="none" strike="noStrike" dirty="0">
                          <a:solidFill>
                            <a:srgbClr val="000000"/>
                          </a:solidFill>
                          <a:effectLst/>
                          <a:latin typeface="Corbel" panose="020B0503020204020204" pitchFamily="34" charset="0"/>
                        </a:rPr>
                        <a:t> Fixed</a:t>
                      </a:r>
                      <a:r>
                        <a:rPr lang="en-NG" sz="1100" b="0" i="0" u="none" strike="noStrike" dirty="0">
                          <a:solidFill>
                            <a:srgbClr val="000000"/>
                          </a:solidFill>
                          <a:effectLst/>
                          <a:latin typeface="Corbel" panose="020B0503020204020204" pitchFamily="34" charset="0"/>
                        </a:rPr>
                        <a:t> Income Contacts 0-50</a:t>
                      </a:r>
                      <a:r>
                        <a:rPr lang="en-GB" sz="1100" b="0" i="0" u="none" strike="noStrike" dirty="0">
                          <a:solidFill>
                            <a:srgbClr val="000000"/>
                          </a:solidFill>
                          <a:effectLst/>
                          <a:latin typeface="Corbel" panose="020B0503020204020204" pitchFamily="34" charset="0"/>
                        </a:rPr>
                        <a:t>%</a:t>
                      </a:r>
                      <a:r>
                        <a:rPr lang="en-US" sz="1100" b="0" i="0" u="none" strike="noStrike" dirty="0">
                          <a:solidFill>
                            <a:srgbClr val="000000"/>
                          </a:solidFill>
                          <a:effectLst/>
                          <a:latin typeface="Corbel" panose="020B0503020204020204" pitchFamily="34" charset="0"/>
                        </a:rPr>
                        <a:t>;</a:t>
                      </a:r>
                      <a:r>
                        <a:rPr lang="en-NG" sz="1100" b="0" i="0" u="none" strike="noStrike" dirty="0">
                          <a:solidFill>
                            <a:srgbClr val="000000"/>
                          </a:solidFill>
                          <a:effectLst/>
                          <a:latin typeface="Corbel" panose="020B0503020204020204" pitchFamily="34" charset="0"/>
                        </a:rPr>
                        <a:t> Cash 0-15%</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139472"/>
                  </a:ext>
                </a:extLst>
              </a:tr>
              <a:tr h="481499">
                <a:tc>
                  <a:txBody>
                    <a:bodyPr/>
                    <a:lstStyle/>
                    <a:p>
                      <a:pPr algn="l" fontAlgn="ctr"/>
                      <a:r>
                        <a:rPr lang="en-GB" sz="1050" b="1" i="0" u="none" strike="noStrike" kern="1200" cap="small" dirty="0">
                          <a:solidFill>
                            <a:srgbClr val="000000"/>
                          </a:solidFill>
                          <a:effectLst/>
                          <a:latin typeface="Corbel" panose="020B0503020204020204" pitchFamily="34" charset="0"/>
                          <a:ea typeface="+mn-ea"/>
                          <a:cs typeface="+mn-cs"/>
                        </a:rPr>
                        <a:t>Redemption</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100" b="0" i="0" u="none" strike="noStrike" dirty="0">
                          <a:solidFill>
                            <a:srgbClr val="000000"/>
                          </a:solidFill>
                          <a:effectLst/>
                          <a:latin typeface="Corbel" panose="020B0503020204020204" pitchFamily="34" charset="0"/>
                        </a:rPr>
                        <a:t> Units shall be redeemed at the Bid Price. Unitholders can redeem their Units within 5 (five) Business Days following receipt by the Fund Manager. </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NG" sz="1100" b="0" i="0" u="none" strike="noStrike" dirty="0">
                          <a:solidFill>
                            <a:srgbClr val="000000"/>
                          </a:solidFill>
                          <a:effectLst/>
                          <a:latin typeface="Corbel" panose="020B0503020204020204" pitchFamily="34" charset="0"/>
                        </a:rPr>
                        <a:t> Units shall be redeemed at the Bid Price</a:t>
                      </a:r>
                      <a:r>
                        <a:rPr lang="en-US" sz="1100" b="0" i="0" u="none" strike="noStrike" dirty="0">
                          <a:solidFill>
                            <a:srgbClr val="000000"/>
                          </a:solidFill>
                          <a:effectLst/>
                          <a:latin typeface="Corbel" panose="020B0503020204020204" pitchFamily="34" charset="0"/>
                        </a:rPr>
                        <a:t>. </a:t>
                      </a:r>
                      <a:r>
                        <a:rPr lang="en-NG" sz="1100" b="0" i="0" u="none" strike="noStrike" dirty="0">
                          <a:solidFill>
                            <a:srgbClr val="000000"/>
                          </a:solidFill>
                          <a:effectLst/>
                          <a:latin typeface="Corbel" panose="020B0503020204020204" pitchFamily="34" charset="0"/>
                        </a:rPr>
                        <a:t>Unitholders can redeem their Units within 5 (five) Business Days following receipt by the Fund Manager.</a:t>
                      </a: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NG" sz="1100" b="0" i="0" u="none" strike="noStrike" dirty="0">
                          <a:solidFill>
                            <a:srgbClr val="000000"/>
                          </a:solidFill>
                          <a:effectLst/>
                          <a:latin typeface="Corbel" panose="020B0503020204020204" pitchFamily="34" charset="0"/>
                        </a:rPr>
                        <a:t> Units shall be redeemed at the Bid Price</a:t>
                      </a:r>
                      <a:r>
                        <a:rPr lang="en-US" sz="1100" b="0" i="0" u="none" strike="noStrike" dirty="0">
                          <a:solidFill>
                            <a:srgbClr val="000000"/>
                          </a:solidFill>
                          <a:effectLst/>
                          <a:latin typeface="Corbel" panose="020B0503020204020204" pitchFamily="34" charset="0"/>
                        </a:rPr>
                        <a:t>. </a:t>
                      </a:r>
                      <a:r>
                        <a:rPr lang="en-NG" sz="1100" b="0" i="0" u="none" strike="noStrike" dirty="0">
                          <a:solidFill>
                            <a:srgbClr val="000000"/>
                          </a:solidFill>
                          <a:effectLst/>
                          <a:latin typeface="Corbel" panose="020B0503020204020204" pitchFamily="34" charset="0"/>
                        </a:rPr>
                        <a:t>Unitholders can redeem their Units within </a:t>
                      </a:r>
                      <a:r>
                        <a:rPr lang="en-US" sz="1100" b="0" i="0" u="none" strike="noStrike" dirty="0">
                          <a:solidFill>
                            <a:srgbClr val="000000"/>
                          </a:solidFill>
                          <a:effectLst/>
                          <a:latin typeface="Corbel" panose="020B0503020204020204" pitchFamily="34" charset="0"/>
                        </a:rPr>
                        <a:t>5 </a:t>
                      </a:r>
                      <a:r>
                        <a:rPr lang="en-NG" sz="1100" b="0" i="0" u="none" strike="noStrike" dirty="0">
                          <a:solidFill>
                            <a:srgbClr val="000000"/>
                          </a:solidFill>
                          <a:effectLst/>
                          <a:latin typeface="Corbel" panose="020B0503020204020204" pitchFamily="34" charset="0"/>
                        </a:rPr>
                        <a:t>Business Days following receipt by the Fund Manager.</a:t>
                      </a:r>
                    </a:p>
                    <a:p>
                      <a:pPr algn="ctr" fontAlgn="ct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NG" sz="1100" b="0" i="0" u="none" strike="noStrike" dirty="0">
                          <a:solidFill>
                            <a:srgbClr val="000000"/>
                          </a:solidFill>
                          <a:effectLst/>
                          <a:latin typeface="Corbel" panose="020B0503020204020204" pitchFamily="34" charset="0"/>
                        </a:rPr>
                        <a:t> Units shall be redeemed at the Bid Price</a:t>
                      </a:r>
                      <a:r>
                        <a:rPr lang="en-US" sz="1100" b="0" i="0" u="none" strike="noStrike" dirty="0">
                          <a:solidFill>
                            <a:srgbClr val="000000"/>
                          </a:solidFill>
                          <a:effectLst/>
                          <a:latin typeface="Corbel" panose="020B0503020204020204" pitchFamily="34" charset="0"/>
                        </a:rPr>
                        <a:t>. </a:t>
                      </a:r>
                      <a:r>
                        <a:rPr lang="en-NG" sz="1100" b="0" i="0" u="none" strike="noStrike" dirty="0">
                          <a:solidFill>
                            <a:srgbClr val="000000"/>
                          </a:solidFill>
                          <a:effectLst/>
                          <a:latin typeface="Corbel" panose="020B0503020204020204" pitchFamily="34" charset="0"/>
                        </a:rPr>
                        <a:t>Unitholders can redeem their Units within </a:t>
                      </a:r>
                      <a:r>
                        <a:rPr lang="en-US" sz="1100" b="0" i="0" u="none" strike="noStrike" dirty="0">
                          <a:solidFill>
                            <a:srgbClr val="000000"/>
                          </a:solidFill>
                          <a:effectLst/>
                          <a:latin typeface="Corbel" panose="020B0503020204020204" pitchFamily="34" charset="0"/>
                        </a:rPr>
                        <a:t>5</a:t>
                      </a:r>
                      <a:r>
                        <a:rPr lang="en-NG" sz="1100" b="0" i="0" u="none" strike="noStrike" dirty="0">
                          <a:solidFill>
                            <a:srgbClr val="000000"/>
                          </a:solidFill>
                          <a:effectLst/>
                          <a:latin typeface="Corbel" panose="020B0503020204020204" pitchFamily="34" charset="0"/>
                        </a:rPr>
                        <a:t> Business Days following receipt by the Fund Manager</a:t>
                      </a:r>
                      <a:r>
                        <a:rPr lang="en-US" sz="1100" b="0" i="0" u="none" strike="noStrike" dirty="0">
                          <a:solidFill>
                            <a:srgbClr val="000000"/>
                          </a:solidFill>
                          <a:effectLst/>
                          <a:latin typeface="Corbel" panose="020B0503020204020204" pitchFamily="34" charset="0"/>
                        </a:rPr>
                        <a:t>.</a:t>
                      </a:r>
                      <a:endParaRPr lang="en-NG" sz="1100" b="0" i="0" u="none" strike="noStrike" dirty="0">
                        <a:solidFill>
                          <a:srgbClr val="000000"/>
                        </a:solidFill>
                        <a:effectLst/>
                        <a:latin typeface="Corbel" panose="020B0503020204020204" pitchFamily="34" charset="0"/>
                      </a:endParaRPr>
                    </a:p>
                  </a:txBody>
                  <a:tcPr marL="3780" marR="3780" marT="3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931012"/>
                  </a:ext>
                </a:extLst>
              </a:tr>
              <a:tr h="308857">
                <a:tc>
                  <a:txBody>
                    <a:bodyPr/>
                    <a:lstStyle/>
                    <a:p>
                      <a:pPr algn="l" fontAlgn="ctr"/>
                      <a:r>
                        <a:rPr lang="en-US" sz="1050" b="1" i="0" u="none" strike="noStrike" kern="1200" cap="small" dirty="0">
                          <a:solidFill>
                            <a:srgbClr val="000000"/>
                          </a:solidFill>
                          <a:effectLst/>
                          <a:latin typeface="Corbel" panose="020B0503020204020204" pitchFamily="34" charset="0"/>
                          <a:ea typeface="+mn-ea"/>
                          <a:cs typeface="+mn-cs"/>
                        </a:rPr>
                        <a:t>NET Yield</a:t>
                      </a:r>
                      <a:endParaRPr lang="en-NG" sz="1050" b="1" i="0" u="none" strike="noStrike" kern="1200" cap="small" dirty="0">
                        <a:solidFill>
                          <a:srgbClr val="000000"/>
                        </a:solidFill>
                        <a:effectLst/>
                        <a:latin typeface="Corbel" panose="020B0503020204020204" pitchFamily="34" charset="0"/>
                        <a:ea typeface="+mn-ea"/>
                        <a:cs typeface="+mn-cs"/>
                      </a:endParaRPr>
                    </a:p>
                  </a:txBody>
                  <a:tcPr marL="3780" marR="3780" marT="3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NG" sz="1100" b="0" i="0" u="none" strike="noStrike" dirty="0">
                          <a:solidFill>
                            <a:srgbClr val="000000"/>
                          </a:solidFill>
                          <a:effectLst/>
                          <a:latin typeface="Corbel" panose="020B0503020204020204" pitchFamily="34" charset="0"/>
                        </a:rPr>
                        <a:t>1</a:t>
                      </a:r>
                      <a:r>
                        <a:rPr lang="en-US" sz="1100" b="0" i="0" u="none" strike="noStrike" dirty="0">
                          <a:solidFill>
                            <a:srgbClr val="000000"/>
                          </a:solidFill>
                          <a:effectLst/>
                          <a:latin typeface="Corbel" panose="020B0503020204020204" pitchFamily="34" charset="0"/>
                        </a:rPr>
                        <a:t>3</a:t>
                      </a:r>
                      <a:r>
                        <a:rPr lang="en-NG" sz="1100" b="0" i="0" u="none" strike="noStrike" dirty="0">
                          <a:solidFill>
                            <a:srgbClr val="000000"/>
                          </a:solidFill>
                          <a:effectLst/>
                          <a:latin typeface="Corbel" panose="020B0503020204020204" pitchFamily="34" charset="0"/>
                        </a:rPr>
                        <a:t>%-1</a:t>
                      </a:r>
                      <a:r>
                        <a:rPr lang="en-US" sz="1100" b="0" i="0" u="none" strike="noStrike" dirty="0">
                          <a:solidFill>
                            <a:srgbClr val="000000"/>
                          </a:solidFill>
                          <a:effectLst/>
                          <a:latin typeface="Corbel" panose="020B0503020204020204" pitchFamily="34" charset="0"/>
                        </a:rPr>
                        <a:t>4</a:t>
                      </a:r>
                      <a:r>
                        <a:rPr lang="en-NG" sz="1100" b="0" i="0" u="none" strike="noStrike" dirty="0">
                          <a:solidFill>
                            <a:srgbClr val="000000"/>
                          </a:solidFill>
                          <a:effectLst/>
                          <a:latin typeface="Corbel" panose="020B0503020204020204" pitchFamily="34" charset="0"/>
                        </a:rPr>
                        <a:t>%</a:t>
                      </a:r>
                    </a:p>
                  </a:txBody>
                  <a:tcPr marL="3780" marR="3780" marT="3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Corbel" panose="020B0503020204020204" pitchFamily="34" charset="0"/>
                        </a:rPr>
                        <a:t>10.16%</a:t>
                      </a:r>
                      <a:endParaRPr lang="en-NG" sz="1100" b="0" i="0" u="none" strike="noStrike" dirty="0">
                        <a:solidFill>
                          <a:srgbClr val="000000"/>
                        </a:solidFill>
                        <a:effectLst/>
                        <a:latin typeface="Corbel" panose="020B0503020204020204" pitchFamily="34" charset="0"/>
                      </a:endParaRPr>
                    </a:p>
                  </a:txBody>
                  <a:tcPr marL="3780" marR="3780" marT="3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10.44%</a:t>
                      </a:r>
                      <a:endParaRPr lang="en-NG" sz="1100" b="0" i="0" u="none" strike="noStrike" dirty="0">
                        <a:solidFill>
                          <a:srgbClr val="000000"/>
                        </a:solidFill>
                        <a:effectLst/>
                        <a:latin typeface="Corbel" panose="020B0503020204020204" pitchFamily="34" charset="0"/>
                      </a:endParaRPr>
                    </a:p>
                  </a:txBody>
                  <a:tcPr marL="3780" marR="3780" marT="3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orbel" panose="020B0503020204020204" pitchFamily="34" charset="0"/>
                        </a:rPr>
                        <a:t>10.32%</a:t>
                      </a:r>
                      <a:endParaRPr lang="en-NG" sz="1100" b="0" i="0" u="none" strike="noStrike" dirty="0">
                        <a:solidFill>
                          <a:srgbClr val="000000"/>
                        </a:solidFill>
                        <a:effectLst/>
                        <a:latin typeface="Corbel" panose="020B0503020204020204" pitchFamily="34" charset="0"/>
                      </a:endParaRPr>
                    </a:p>
                  </a:txBody>
                  <a:tcPr marL="3780" marR="3780" marT="37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611025"/>
                  </a:ext>
                </a:extLst>
              </a:tr>
            </a:tbl>
          </a:graphicData>
        </a:graphic>
      </p:graphicFrame>
      <p:sp>
        <p:nvSpPr>
          <p:cNvPr id="7" name="Title 3">
            <a:extLst>
              <a:ext uri="{FF2B5EF4-FFF2-40B4-BE49-F238E27FC236}">
                <a16:creationId xmlns:a16="http://schemas.microsoft.com/office/drawing/2014/main" id="{52B5D362-81A1-08B9-5F20-44931A3699F9}"/>
              </a:ext>
            </a:extLst>
          </p:cNvPr>
          <p:cNvSpPr txBox="1">
            <a:spLocks/>
          </p:cNvSpPr>
          <p:nvPr/>
        </p:nvSpPr>
        <p:spPr>
          <a:xfrm>
            <a:off x="2154573" y="191312"/>
            <a:ext cx="10037427" cy="3797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219" kern="1200">
                <a:solidFill>
                  <a:schemeClr val="tx1"/>
                </a:solidFill>
                <a:latin typeface="+mj-lt"/>
                <a:ea typeface="+mj-ea"/>
                <a:cs typeface="+mj-cs"/>
              </a:defRPr>
            </a:lvl1pPr>
          </a:lstStyle>
          <a:p>
            <a:pPr algn="r"/>
            <a:r>
              <a:rPr lang="en-GB" sz="2000" b="1" dirty="0">
                <a:solidFill>
                  <a:schemeClr val="bg1"/>
                </a:solidFill>
              </a:rPr>
              <a:t>Norrenberger Mutual Funds Comparison</a:t>
            </a:r>
          </a:p>
        </p:txBody>
      </p:sp>
    </p:spTree>
    <p:extLst>
      <p:ext uri="{BB962C8B-B14F-4D97-AF65-F5344CB8AC3E}">
        <p14:creationId xmlns:p14="http://schemas.microsoft.com/office/powerpoint/2010/main" val="25725772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a:t>5. Proposed Asset Allocation</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15</a:t>
            </a:fld>
            <a:endParaRPr lang="en-GB"/>
          </a:p>
        </p:txBody>
      </p:sp>
    </p:spTree>
    <p:extLst>
      <p:ext uri="{BB962C8B-B14F-4D97-AF65-F5344CB8AC3E}">
        <p14:creationId xmlns:p14="http://schemas.microsoft.com/office/powerpoint/2010/main" val="84378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sldNum" sz="quarter" idx="2"/>
          </p:nvPr>
        </p:nvSpPr>
        <p:spPr>
          <a:xfrm>
            <a:off x="11732768" y="6359525"/>
            <a:ext cx="439723" cy="36512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graphicFrame>
        <p:nvGraphicFramePr>
          <p:cNvPr id="11" name="Table 10">
            <a:extLst>
              <a:ext uri="{FF2B5EF4-FFF2-40B4-BE49-F238E27FC236}">
                <a16:creationId xmlns:a16="http://schemas.microsoft.com/office/drawing/2014/main" id="{4F7F07FA-02CE-467F-E538-E9C572426A02}"/>
              </a:ext>
            </a:extLst>
          </p:cNvPr>
          <p:cNvGraphicFramePr>
            <a:graphicFrameLocks noGrp="1"/>
          </p:cNvGraphicFramePr>
          <p:nvPr>
            <p:extLst>
              <p:ext uri="{D42A27DB-BD31-4B8C-83A1-F6EECF244321}">
                <p14:modId xmlns:p14="http://schemas.microsoft.com/office/powerpoint/2010/main" val="1343677991"/>
              </p:ext>
            </p:extLst>
          </p:nvPr>
        </p:nvGraphicFramePr>
        <p:xfrm>
          <a:off x="19510" y="1532061"/>
          <a:ext cx="6278654" cy="4031874"/>
        </p:xfrm>
        <a:graphic>
          <a:graphicData uri="http://schemas.openxmlformats.org/drawingml/2006/table">
            <a:tbl>
              <a:tblPr firstRow="1" bandRow="1"/>
              <a:tblGrid>
                <a:gridCol w="3180890">
                  <a:extLst>
                    <a:ext uri="{9D8B030D-6E8A-4147-A177-3AD203B41FA5}">
                      <a16:colId xmlns:a16="http://schemas.microsoft.com/office/drawing/2014/main" val="338295452"/>
                    </a:ext>
                  </a:extLst>
                </a:gridCol>
                <a:gridCol w="1371600">
                  <a:extLst>
                    <a:ext uri="{9D8B030D-6E8A-4147-A177-3AD203B41FA5}">
                      <a16:colId xmlns:a16="http://schemas.microsoft.com/office/drawing/2014/main" val="1164181502"/>
                    </a:ext>
                  </a:extLst>
                </a:gridCol>
                <a:gridCol w="1726164">
                  <a:extLst>
                    <a:ext uri="{9D8B030D-6E8A-4147-A177-3AD203B41FA5}">
                      <a16:colId xmlns:a16="http://schemas.microsoft.com/office/drawing/2014/main" val="1717874982"/>
                    </a:ext>
                  </a:extLst>
                </a:gridCol>
              </a:tblGrid>
              <a:tr h="312224">
                <a:tc gridSpan="3">
                  <a:txBody>
                    <a:bodyPr/>
                    <a:lstStyle/>
                    <a:p>
                      <a:pPr algn="ctr" fontAlgn="b"/>
                      <a:r>
                        <a:rPr lang="en-GB" sz="1600" b="1" i="0" u="none" strike="noStrike" dirty="0">
                          <a:solidFill>
                            <a:srgbClr val="000000"/>
                          </a:solidFill>
                          <a:effectLst/>
                          <a:latin typeface="Corbel" panose="020B0503020204020204" pitchFamily="34" charset="0"/>
                        </a:rPr>
                        <a:t>ASSET ALLOCATION RANGE</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NG"/>
                    </a:p>
                  </a:txBody>
                  <a:tcPr/>
                </a:tc>
                <a:tc hMerge="1">
                  <a:txBody>
                    <a:bodyPr/>
                    <a:lstStyle/>
                    <a:p>
                      <a:endParaRPr lang="en-NG"/>
                    </a:p>
                  </a:txBody>
                  <a:tcPr/>
                </a:tc>
                <a:extLst>
                  <a:ext uri="{0D108BD9-81ED-4DB2-BD59-A6C34878D82A}">
                    <a16:rowId xmlns:a16="http://schemas.microsoft.com/office/drawing/2014/main" val="1453375974"/>
                  </a:ext>
                </a:extLst>
              </a:tr>
              <a:tr h="509333">
                <a:tc>
                  <a:txBody>
                    <a:bodyPr/>
                    <a:lstStyle/>
                    <a:p>
                      <a:pPr algn="ctr" fontAlgn="ctr"/>
                      <a:r>
                        <a:rPr lang="en-GB" sz="1600" b="1" i="0" u="none" strike="noStrike">
                          <a:solidFill>
                            <a:srgbClr val="000000"/>
                          </a:solidFill>
                          <a:effectLst/>
                          <a:latin typeface="Corbel" panose="020B0503020204020204" pitchFamily="34" charset="0"/>
                        </a:rPr>
                        <a:t>Asset Class</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600" b="1" i="0" u="none" strike="noStrike" dirty="0">
                          <a:solidFill>
                            <a:srgbClr val="000000"/>
                          </a:solidFill>
                          <a:effectLst/>
                          <a:latin typeface="Corbel" panose="020B0503020204020204" pitchFamily="34" charset="0"/>
                        </a:rPr>
                        <a:t>Target Allocation</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1600" b="1" i="0" u="none" strike="noStrike" dirty="0">
                          <a:solidFill>
                            <a:srgbClr val="000000"/>
                          </a:solidFill>
                          <a:effectLst/>
                          <a:latin typeface="Corbel" panose="020B0503020204020204" pitchFamily="34" charset="0"/>
                        </a:rPr>
                        <a:t>Asset Allocation Range (%)</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86935121"/>
                  </a:ext>
                </a:extLst>
              </a:tr>
              <a:tr h="1018566">
                <a:tc>
                  <a:txBody>
                    <a:bodyPr/>
                    <a:lstStyle/>
                    <a:p>
                      <a:pPr algn="ctr" fontAlgn="ctr"/>
                      <a:r>
                        <a:rPr lang="en-GB" sz="1600" b="1" i="0" u="none" strike="noStrike" dirty="0">
                          <a:solidFill>
                            <a:srgbClr val="000000"/>
                          </a:solidFill>
                          <a:effectLst/>
                          <a:latin typeface="Corbel" panose="020B0503020204020204" pitchFamily="34" charset="0"/>
                        </a:rPr>
                        <a:t>Fixed Income Securities: </a:t>
                      </a:r>
                    </a:p>
                    <a:p>
                      <a:pPr algn="ctr" fontAlgn="ctr"/>
                      <a:r>
                        <a:rPr lang="en-GB" sz="1600" b="0" i="0" u="none" strike="noStrike" dirty="0">
                          <a:solidFill>
                            <a:srgbClr val="000000"/>
                          </a:solidFill>
                          <a:effectLst/>
                          <a:latin typeface="Corbel" panose="020B0503020204020204" pitchFamily="34" charset="0"/>
                        </a:rPr>
                        <a:t>Federal Government of Nigeria bonds </a:t>
                      </a:r>
                    </a:p>
                    <a:p>
                      <a:pPr algn="ctr" fontAlgn="ctr"/>
                      <a:r>
                        <a:rPr lang="en-GB" sz="1600" b="0" i="0" u="none" strike="noStrike" dirty="0">
                          <a:solidFill>
                            <a:srgbClr val="000000"/>
                          </a:solidFill>
                          <a:effectLst/>
                          <a:latin typeface="Corbel" panose="020B0503020204020204" pitchFamily="34" charset="0"/>
                        </a:rPr>
                        <a:t>Other corporate bonds</a:t>
                      </a:r>
                      <a:endParaRPr lang="en-GB" sz="1600" b="1" i="0" u="none" strike="noStrike" dirty="0">
                        <a:solidFill>
                          <a:srgbClr val="000000"/>
                        </a:solidFill>
                        <a:effectLst/>
                        <a:latin typeface="Corbel" panose="020B0503020204020204" pitchFamily="34" charset="0"/>
                      </a:endParaRP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600" b="1" i="0" u="none" strike="noStrike" dirty="0">
                        <a:solidFill>
                          <a:srgbClr val="000000"/>
                        </a:solidFill>
                        <a:effectLst/>
                        <a:latin typeface="Corbel" panose="020B0503020204020204" pitchFamily="34" charset="0"/>
                      </a:endParaRPr>
                    </a:p>
                    <a:p>
                      <a:pPr algn="ctr" fontAlgn="ctr"/>
                      <a:r>
                        <a:rPr lang="en-GB" sz="1600" b="1" i="0" u="none" strike="noStrike" dirty="0">
                          <a:solidFill>
                            <a:srgbClr val="000000"/>
                          </a:solidFill>
                          <a:effectLst/>
                          <a:latin typeface="Corbel" panose="020B0503020204020204" pitchFamily="34" charset="0"/>
                        </a:rPr>
                        <a:t>50%</a:t>
                      </a:r>
                    </a:p>
                    <a:p>
                      <a:pPr algn="ctr" fontAlgn="ctr"/>
                      <a:r>
                        <a:rPr lang="en-GB" sz="1600" b="1" i="0" u="none" strike="noStrike" dirty="0">
                          <a:solidFill>
                            <a:srgbClr val="000000"/>
                          </a:solidFill>
                          <a:effectLst/>
                          <a:latin typeface="Corbel" panose="020B0503020204020204" pitchFamily="34" charset="0"/>
                        </a:rPr>
                        <a:t>20%</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orbel" panose="020B0503020204020204" pitchFamily="34" charset="0"/>
                        </a:rPr>
                        <a:t>70 – 100%</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238"/>
                  </a:ext>
                </a:extLst>
              </a:tr>
              <a:tr h="1879527">
                <a:tc>
                  <a:txBody>
                    <a:bodyPr/>
                    <a:lstStyle/>
                    <a:p>
                      <a:pPr algn="ctr" fontAlgn="b"/>
                      <a:r>
                        <a:rPr lang="en-GB" sz="1600" b="1" i="0" u="none" strike="noStrike" dirty="0">
                          <a:solidFill>
                            <a:srgbClr val="000000"/>
                          </a:solidFill>
                          <a:effectLst/>
                          <a:latin typeface="Corbel" panose="020B0503020204020204" pitchFamily="34" charset="0"/>
                        </a:rPr>
                        <a:t>Money Market Instruments</a:t>
                      </a:r>
                      <a:r>
                        <a:rPr lang="en-GB" sz="1600" b="0" i="0" u="none" strike="noStrike" dirty="0">
                          <a:solidFill>
                            <a:srgbClr val="000000"/>
                          </a:solidFill>
                          <a:effectLst/>
                          <a:latin typeface="Corbel" panose="020B0503020204020204" pitchFamily="34" charset="0"/>
                        </a:rPr>
                        <a:t> e.g., Commercial Papers, Fixed deposits, and Certificate of deposits issued by Banks and other financial institutions, whose securities are registered with the SEC.</a:t>
                      </a:r>
                      <a:endParaRPr lang="en-GB" sz="1600" b="1" i="0" u="none" strike="noStrike" dirty="0">
                        <a:solidFill>
                          <a:srgbClr val="000000"/>
                        </a:solidFill>
                        <a:effectLst/>
                        <a:latin typeface="Corbel" panose="020B0503020204020204" pitchFamily="34" charset="0"/>
                      </a:endParaRP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orbel" panose="020B0503020204020204" pitchFamily="34" charset="0"/>
                        </a:rPr>
                        <a:t>25%</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orbel" panose="020B0503020204020204" pitchFamily="34" charset="0"/>
                        </a:rPr>
                        <a:t>10 – 25%</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251513"/>
                  </a:ext>
                </a:extLst>
              </a:tr>
              <a:tr h="312224">
                <a:tc>
                  <a:txBody>
                    <a:bodyPr/>
                    <a:lstStyle/>
                    <a:p>
                      <a:pPr algn="ctr" fontAlgn="ctr"/>
                      <a:r>
                        <a:rPr lang="en-GB" sz="1600" b="1" i="0" u="none" strike="noStrike">
                          <a:solidFill>
                            <a:srgbClr val="000000"/>
                          </a:solidFill>
                          <a:effectLst/>
                          <a:latin typeface="Corbel" panose="020B0503020204020204" pitchFamily="34" charset="0"/>
                        </a:rPr>
                        <a:t>Cash</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orbel" panose="020B0503020204020204" pitchFamily="34" charset="0"/>
                        </a:rPr>
                        <a:t>5%</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orbel" panose="020B0503020204020204" pitchFamily="34" charset="0"/>
                        </a:rPr>
                        <a:t>0-5%</a:t>
                      </a:r>
                    </a:p>
                  </a:txBody>
                  <a:tcPr marL="10435" marR="10435" marT="10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226629"/>
                  </a:ext>
                </a:extLst>
              </a:tr>
            </a:tbl>
          </a:graphicData>
        </a:graphic>
      </p:graphicFrame>
      <p:sp>
        <p:nvSpPr>
          <p:cNvPr id="12" name="Title 3">
            <a:extLst>
              <a:ext uri="{FF2B5EF4-FFF2-40B4-BE49-F238E27FC236}">
                <a16:creationId xmlns:a16="http://schemas.microsoft.com/office/drawing/2014/main" id="{FD46D5FA-A843-64F6-CD6A-C5F3B823BA16}"/>
              </a:ext>
            </a:extLst>
          </p:cNvPr>
          <p:cNvSpPr>
            <a:spLocks noGrp="1"/>
          </p:cNvSpPr>
          <p:nvPr>
            <p:ph type="title"/>
          </p:nvPr>
        </p:nvSpPr>
        <p:spPr>
          <a:xfrm>
            <a:off x="2135063" y="133350"/>
            <a:ext cx="10037427" cy="379756"/>
          </a:xfrm>
        </p:spPr>
        <p:txBody>
          <a:bodyPr anchor="ctr">
            <a:normAutofit/>
          </a:bodyPr>
          <a:lstStyle/>
          <a:p>
            <a:pPr algn="r"/>
            <a:r>
              <a:rPr lang="en-GB" sz="2000" b="1" dirty="0">
                <a:solidFill>
                  <a:schemeClr val="bg1"/>
                </a:solidFill>
              </a:rPr>
              <a:t>Proposed Asset Allocation</a:t>
            </a:r>
          </a:p>
        </p:txBody>
      </p:sp>
      <p:sp>
        <p:nvSpPr>
          <p:cNvPr id="14" name="TextBox 13">
            <a:extLst>
              <a:ext uri="{FF2B5EF4-FFF2-40B4-BE49-F238E27FC236}">
                <a16:creationId xmlns:a16="http://schemas.microsoft.com/office/drawing/2014/main" id="{27C3202C-6BEF-781C-00BE-5AAA85174944}"/>
              </a:ext>
            </a:extLst>
          </p:cNvPr>
          <p:cNvSpPr txBox="1"/>
          <p:nvPr/>
        </p:nvSpPr>
        <p:spPr>
          <a:xfrm>
            <a:off x="6298164" y="1532061"/>
            <a:ext cx="5874326" cy="4031873"/>
          </a:xfrm>
          <a:prstGeom prst="rect">
            <a:avLst/>
          </a:prstGeom>
          <a:noFill/>
          <a:ln>
            <a:solidFill>
              <a:schemeClr val="tx1"/>
            </a:solidFill>
          </a:ln>
        </p:spPr>
        <p:txBody>
          <a:bodyPr wrap="square">
            <a:spAutoFit/>
          </a:bodyPr>
          <a:lstStyle/>
          <a:p>
            <a:pPr algn="just"/>
            <a:r>
              <a:rPr lang="en-GB" sz="1600" dirty="0"/>
              <a:t>The investments in the asset classes shall be subject to the following limits/restrictions: </a:t>
            </a:r>
          </a:p>
          <a:p>
            <a:pPr algn="just"/>
            <a:endParaRPr lang="en-GB" sz="1600" dirty="0"/>
          </a:p>
          <a:p>
            <a:pPr marL="285750" indent="-285750" algn="just">
              <a:buFont typeface="Wingdings" panose="05000000000000000000" pitchFamily="2" charset="2"/>
              <a:buChar char="Ø"/>
            </a:pPr>
            <a:r>
              <a:rPr lang="en-GB" sz="1600" dirty="0"/>
              <a:t>Except for Federal government bonds, bonds issued by any single issuer, or one group of companies shall not constitute more than 30% of the Fund’s NAV. </a:t>
            </a:r>
          </a:p>
          <a:p>
            <a:pPr algn="just"/>
            <a:endParaRPr lang="en-GB" sz="1600" dirty="0"/>
          </a:p>
          <a:p>
            <a:pPr marL="285750" indent="-285750" algn="just">
              <a:buFont typeface="Wingdings" panose="05000000000000000000" pitchFamily="2" charset="2"/>
              <a:buChar char="Ø"/>
            </a:pPr>
            <a:r>
              <a:rPr lang="en-GB" sz="1600" dirty="0"/>
              <a:t>Term Placement with any single institution shall not constitute more than 20% of the Fund’s NAV.</a:t>
            </a:r>
          </a:p>
          <a:p>
            <a:pPr algn="just"/>
            <a:endParaRPr lang="en-GB" sz="1600" dirty="0"/>
          </a:p>
          <a:p>
            <a:pPr marL="285750" indent="-285750" algn="just">
              <a:buFont typeface="Wingdings" panose="05000000000000000000" pitchFamily="2" charset="2"/>
              <a:buChar char="Ø"/>
            </a:pPr>
            <a:r>
              <a:rPr lang="en-GB" sz="1600" dirty="0"/>
              <a:t>Except for treasury bills, short term money market instruments issued by any single issuer shall not constitute more than 20% of the Fund’s NAV. </a:t>
            </a:r>
          </a:p>
          <a:p>
            <a:pPr algn="just"/>
            <a:endParaRPr lang="en-GB" sz="1600" dirty="0"/>
          </a:p>
          <a:p>
            <a:pPr marL="285750" indent="-285750" algn="just">
              <a:buFont typeface="Wingdings" panose="05000000000000000000" pitchFamily="2" charset="2"/>
              <a:buChar char="Ø"/>
            </a:pPr>
            <a:r>
              <a:rPr lang="en-GB" sz="1600" dirty="0"/>
              <a:t>Fixed deposits with any single institution shall not constitute more than 20% of a Fund’s NAV </a:t>
            </a:r>
            <a:endParaRPr lang="en-NG" sz="16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a:t>6. Parties to the Fund</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17</a:t>
            </a:fld>
            <a:endParaRPr lang="en-GB"/>
          </a:p>
        </p:txBody>
      </p:sp>
    </p:spTree>
    <p:extLst>
      <p:ext uri="{BB962C8B-B14F-4D97-AF65-F5344CB8AC3E}">
        <p14:creationId xmlns:p14="http://schemas.microsoft.com/office/powerpoint/2010/main" val="402101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E897EE-FAF5-C47A-F3E6-8AB3878533C1}"/>
              </a:ext>
            </a:extLst>
          </p:cNvPr>
          <p:cNvGrpSpPr/>
          <p:nvPr/>
        </p:nvGrpSpPr>
        <p:grpSpPr>
          <a:xfrm>
            <a:off x="405768" y="3760876"/>
            <a:ext cx="3234350" cy="1406524"/>
            <a:chOff x="412759" y="4861881"/>
            <a:chExt cx="3234350" cy="1406524"/>
          </a:xfrm>
        </p:grpSpPr>
        <p:sp>
          <p:nvSpPr>
            <p:cNvPr id="167" name="A."/>
            <p:cNvSpPr txBox="1"/>
            <p:nvPr/>
          </p:nvSpPr>
          <p:spPr>
            <a:xfrm>
              <a:off x="1110040" y="4872597"/>
              <a:ext cx="316468"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sz="1800" b="1" dirty="0">
                  <a:solidFill>
                    <a:schemeClr val="accent1"/>
                  </a:solidFill>
                  <a:latin typeface="Corbel" panose="020B0503020204020204" pitchFamily="34" charset="0"/>
                </a:rPr>
                <a:t>A.</a:t>
              </a:r>
            </a:p>
          </p:txBody>
        </p:sp>
        <p:sp>
          <p:nvSpPr>
            <p:cNvPr id="169" name="Subtitle text"/>
            <p:cNvSpPr txBox="1"/>
            <p:nvPr/>
          </p:nvSpPr>
          <p:spPr>
            <a:xfrm>
              <a:off x="1352688" y="4861881"/>
              <a:ext cx="1514585"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GB" sz="1800" b="1" dirty="0">
                  <a:latin typeface="Corbel" panose="020B0503020204020204" pitchFamily="34" charset="0"/>
                </a:rPr>
                <a:t>Fund Manager</a:t>
              </a:r>
              <a:endParaRPr sz="1800" b="1" dirty="0">
                <a:latin typeface="Corbel" panose="020B0503020204020204" pitchFamily="34" charset="0"/>
              </a:endParaRPr>
            </a:p>
          </p:txBody>
        </p:sp>
        <p:pic>
          <p:nvPicPr>
            <p:cNvPr id="5" name="Picture 6" descr="norrenberger financial group, Investment Opportunities Wealth">
              <a:extLst>
                <a:ext uri="{FF2B5EF4-FFF2-40B4-BE49-F238E27FC236}">
                  <a16:creationId xmlns:a16="http://schemas.microsoft.com/office/drawing/2014/main" id="{2AF311BF-2A2F-8CFF-92FA-3C5BFAC54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9" y="5167827"/>
              <a:ext cx="3234350" cy="1100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7747CDD3-6ED9-0228-72A1-8CA423962C34}"/>
              </a:ext>
            </a:extLst>
          </p:cNvPr>
          <p:cNvGrpSpPr/>
          <p:nvPr/>
        </p:nvGrpSpPr>
        <p:grpSpPr>
          <a:xfrm>
            <a:off x="8110427" y="1207597"/>
            <a:ext cx="2923436" cy="1100452"/>
            <a:chOff x="8110427" y="2308602"/>
            <a:chExt cx="2923436" cy="1100452"/>
          </a:xfrm>
        </p:grpSpPr>
        <p:sp>
          <p:nvSpPr>
            <p:cNvPr id="155" name="D."/>
            <p:cNvSpPr txBox="1"/>
            <p:nvPr/>
          </p:nvSpPr>
          <p:spPr>
            <a:xfrm>
              <a:off x="8496864" y="2309772"/>
              <a:ext cx="316468"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lang="en-GB" sz="1800" b="1" dirty="0">
                  <a:solidFill>
                    <a:schemeClr val="accent1"/>
                  </a:solidFill>
                  <a:latin typeface="Corbel" panose="020B0503020204020204" pitchFamily="34" charset="0"/>
                </a:rPr>
                <a:t>C</a:t>
              </a:r>
              <a:r>
                <a:rPr sz="1800" b="1" dirty="0">
                  <a:solidFill>
                    <a:schemeClr val="accent1"/>
                  </a:solidFill>
                  <a:latin typeface="Corbel" panose="020B0503020204020204" pitchFamily="34" charset="0"/>
                </a:rPr>
                <a:t>.</a:t>
              </a:r>
            </a:p>
          </p:txBody>
        </p:sp>
        <p:pic>
          <p:nvPicPr>
            <p:cNvPr id="6152" name="Picture 8" descr="DLM Trust - DLM - Developmental Investment Bank">
              <a:extLst>
                <a:ext uri="{FF2B5EF4-FFF2-40B4-BE49-F238E27FC236}">
                  <a16:creationId xmlns:a16="http://schemas.microsoft.com/office/drawing/2014/main" id="{CE9C02CC-2E13-C7B1-D641-635FE428F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427" y="2607818"/>
              <a:ext cx="2700795" cy="801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5ADB41-878B-5AE0-2A75-7381AB242AA9}"/>
                </a:ext>
              </a:extLst>
            </p:cNvPr>
            <p:cNvSpPr txBox="1"/>
            <p:nvPr/>
          </p:nvSpPr>
          <p:spPr>
            <a:xfrm>
              <a:off x="8655098" y="2308602"/>
              <a:ext cx="2378765" cy="369332"/>
            </a:xfrm>
            <a:prstGeom prst="rect">
              <a:avLst/>
            </a:prstGeom>
            <a:noFill/>
          </p:spPr>
          <p:txBody>
            <a:bodyPr wrap="square" rtlCol="0">
              <a:spAutoFit/>
            </a:bodyPr>
            <a:lstStyle/>
            <a:p>
              <a:r>
                <a:rPr lang="en-US" b="1">
                  <a:latin typeface="Corbel" panose="020B0503020204020204" pitchFamily="34" charset="0"/>
                </a:rPr>
                <a:t>Trustees to the Fund</a:t>
              </a:r>
            </a:p>
          </p:txBody>
        </p:sp>
      </p:grpSp>
      <p:grpSp>
        <p:nvGrpSpPr>
          <p:cNvPr id="17" name="Group 16">
            <a:extLst>
              <a:ext uri="{FF2B5EF4-FFF2-40B4-BE49-F238E27FC236}">
                <a16:creationId xmlns:a16="http://schemas.microsoft.com/office/drawing/2014/main" id="{AF086945-1A50-F434-0F9E-39E6972B7504}"/>
              </a:ext>
            </a:extLst>
          </p:cNvPr>
          <p:cNvGrpSpPr/>
          <p:nvPr/>
        </p:nvGrpSpPr>
        <p:grpSpPr>
          <a:xfrm>
            <a:off x="8469559" y="3760876"/>
            <a:ext cx="3259246" cy="1307941"/>
            <a:chOff x="8465328" y="4861881"/>
            <a:chExt cx="3259246" cy="1307941"/>
          </a:xfrm>
        </p:grpSpPr>
        <p:sp>
          <p:nvSpPr>
            <p:cNvPr id="159" name="E."/>
            <p:cNvSpPr txBox="1"/>
            <p:nvPr/>
          </p:nvSpPr>
          <p:spPr>
            <a:xfrm>
              <a:off x="8465328" y="4895799"/>
              <a:ext cx="445132"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lang="en-GB" sz="1800" b="1" dirty="0">
                  <a:solidFill>
                    <a:schemeClr val="accent1"/>
                  </a:solidFill>
                  <a:latin typeface="Corbel" panose="020B0503020204020204" pitchFamily="34" charset="0"/>
                </a:rPr>
                <a:t>D.</a:t>
              </a:r>
              <a:endParaRPr sz="1800" b="1" dirty="0">
                <a:solidFill>
                  <a:schemeClr val="accent1"/>
                </a:solidFill>
                <a:latin typeface="Corbel" panose="020B0503020204020204" pitchFamily="34" charset="0"/>
              </a:endParaRPr>
            </a:p>
          </p:txBody>
        </p:sp>
        <p:sp>
          <p:nvSpPr>
            <p:cNvPr id="8" name="TextBox 7">
              <a:extLst>
                <a:ext uri="{FF2B5EF4-FFF2-40B4-BE49-F238E27FC236}">
                  <a16:creationId xmlns:a16="http://schemas.microsoft.com/office/drawing/2014/main" id="{B169AC0A-AF85-EC6F-A43F-34FBDB8457EF}"/>
                </a:ext>
              </a:extLst>
            </p:cNvPr>
            <p:cNvSpPr txBox="1"/>
            <p:nvPr/>
          </p:nvSpPr>
          <p:spPr>
            <a:xfrm>
              <a:off x="8698748" y="4861881"/>
              <a:ext cx="2547887" cy="369332"/>
            </a:xfrm>
            <a:prstGeom prst="rect">
              <a:avLst/>
            </a:prstGeom>
            <a:noFill/>
          </p:spPr>
          <p:txBody>
            <a:bodyPr wrap="square" rtlCol="0">
              <a:spAutoFit/>
            </a:bodyPr>
            <a:lstStyle/>
            <a:p>
              <a:r>
                <a:rPr lang="en-US" b="1" dirty="0">
                  <a:latin typeface="Corbel" panose="020B0503020204020204" pitchFamily="34" charset="0"/>
                </a:rPr>
                <a:t>  Solicitors to the Fund</a:t>
              </a:r>
            </a:p>
          </p:txBody>
        </p:sp>
        <p:pic>
          <p:nvPicPr>
            <p:cNvPr id="6156" name="Picture 12" descr="Home - Metropolitan Law Firm">
              <a:extLst>
                <a:ext uri="{FF2B5EF4-FFF2-40B4-BE49-F238E27FC236}">
                  <a16:creationId xmlns:a16="http://schemas.microsoft.com/office/drawing/2014/main" id="{26FA63E7-F844-02D0-166B-18195CFDA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328" y="5224094"/>
              <a:ext cx="3259246" cy="94572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3">
            <a:extLst>
              <a:ext uri="{FF2B5EF4-FFF2-40B4-BE49-F238E27FC236}">
                <a16:creationId xmlns:a16="http://schemas.microsoft.com/office/drawing/2014/main" id="{850DB591-88C1-4380-00EC-A612D94EF8C0}"/>
              </a:ext>
            </a:extLst>
          </p:cNvPr>
          <p:cNvSpPr txBox="1">
            <a:spLocks/>
          </p:cNvSpPr>
          <p:nvPr/>
        </p:nvSpPr>
        <p:spPr>
          <a:xfrm>
            <a:off x="2154573" y="171492"/>
            <a:ext cx="10037427" cy="37975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219" kern="1200">
                <a:solidFill>
                  <a:schemeClr val="tx1"/>
                </a:solidFill>
                <a:latin typeface="+mj-lt"/>
                <a:ea typeface="+mj-ea"/>
                <a:cs typeface="+mj-cs"/>
              </a:defRPr>
            </a:lvl1pPr>
          </a:lstStyle>
          <a:p>
            <a:pPr algn="r"/>
            <a:r>
              <a:rPr lang="en-GB" sz="2000" b="1">
                <a:solidFill>
                  <a:schemeClr val="bg1"/>
                </a:solidFill>
              </a:rPr>
              <a:t>Parties to the Fund </a:t>
            </a:r>
          </a:p>
        </p:txBody>
      </p:sp>
      <p:sp>
        <p:nvSpPr>
          <p:cNvPr id="2" name="Slide Number Placeholder 3">
            <a:extLst>
              <a:ext uri="{FF2B5EF4-FFF2-40B4-BE49-F238E27FC236}">
                <a16:creationId xmlns:a16="http://schemas.microsoft.com/office/drawing/2014/main" id="{74130F4A-8D17-4401-8E22-5B2639A833E6}"/>
              </a:ext>
            </a:extLst>
          </p:cNvPr>
          <p:cNvSpPr>
            <a:spLocks noGrp="1"/>
          </p:cNvSpPr>
          <p:nvPr>
            <p:ph type="sldNum" sz="quarter" idx="12"/>
          </p:nvPr>
        </p:nvSpPr>
        <p:spPr>
          <a:xfrm>
            <a:off x="11728805" y="6492875"/>
            <a:ext cx="439723" cy="365125"/>
          </a:xfrm>
        </p:spPr>
        <p:txBody>
          <a:bodyPr/>
          <a:lstStyle/>
          <a:p>
            <a:fld id="{ECE082DE-8E2A-4186-9421-9D2318CE722A}" type="slidenum">
              <a:rPr lang="en-GB" smtClean="0"/>
              <a:t>18</a:t>
            </a:fld>
            <a:endParaRPr lang="en-GB" dirty="0"/>
          </a:p>
        </p:txBody>
      </p:sp>
      <p:grpSp>
        <p:nvGrpSpPr>
          <p:cNvPr id="3" name="Group 2">
            <a:extLst>
              <a:ext uri="{FF2B5EF4-FFF2-40B4-BE49-F238E27FC236}">
                <a16:creationId xmlns:a16="http://schemas.microsoft.com/office/drawing/2014/main" id="{00914AF1-E67C-8170-337F-8192C189621E}"/>
              </a:ext>
            </a:extLst>
          </p:cNvPr>
          <p:cNvGrpSpPr/>
          <p:nvPr/>
        </p:nvGrpSpPr>
        <p:grpSpPr>
          <a:xfrm>
            <a:off x="3793734" y="1293851"/>
            <a:ext cx="4275360" cy="4061662"/>
            <a:chOff x="3817387" y="2324266"/>
            <a:chExt cx="4275360" cy="4061662"/>
          </a:xfrm>
        </p:grpSpPr>
        <p:sp>
          <p:nvSpPr>
            <p:cNvPr id="144" name="Фигура"/>
            <p:cNvSpPr/>
            <p:nvPr/>
          </p:nvSpPr>
          <p:spPr>
            <a:xfrm>
              <a:off x="4035891" y="5056257"/>
              <a:ext cx="3917248" cy="13296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45" name="Фигура"/>
            <p:cNvSpPr/>
            <p:nvPr/>
          </p:nvSpPr>
          <p:spPr>
            <a:xfrm>
              <a:off x="3817387" y="2324266"/>
              <a:ext cx="4275360" cy="2775407"/>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146" name="A"/>
            <p:cNvSpPr txBox="1"/>
            <p:nvPr/>
          </p:nvSpPr>
          <p:spPr>
            <a:xfrm>
              <a:off x="4262557" y="4157631"/>
              <a:ext cx="387768" cy="337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500" b="0">
                  <a:solidFill>
                    <a:srgbClr val="31333D"/>
                  </a:solidFill>
                  <a:latin typeface="Maven Pro Medium"/>
                  <a:ea typeface="Maven Pro Medium"/>
                  <a:cs typeface="Maven Pro Medium"/>
                  <a:sym typeface="Maven Pro Medium"/>
                </a:defRPr>
              </a:lvl1pPr>
            </a:lstStyle>
            <a:p>
              <a:r>
                <a:rPr sz="2250"/>
                <a:t>A</a:t>
              </a:r>
            </a:p>
          </p:txBody>
        </p:sp>
        <p:sp>
          <p:nvSpPr>
            <p:cNvPr id="147" name="E"/>
            <p:cNvSpPr txBox="1"/>
            <p:nvPr/>
          </p:nvSpPr>
          <p:spPr>
            <a:xfrm>
              <a:off x="7391354" y="4127739"/>
              <a:ext cx="387768" cy="39754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GB" sz="2250" dirty="0"/>
                <a:t>D</a:t>
              </a:r>
              <a:endParaRPr sz="2250" dirty="0"/>
            </a:p>
          </p:txBody>
        </p:sp>
        <p:sp>
          <p:nvSpPr>
            <p:cNvPr id="148" name="B"/>
            <p:cNvSpPr txBox="1"/>
            <p:nvPr/>
          </p:nvSpPr>
          <p:spPr>
            <a:xfrm>
              <a:off x="4729032" y="3121786"/>
              <a:ext cx="387768" cy="337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500" b="0">
                  <a:solidFill>
                    <a:srgbClr val="31333D"/>
                  </a:solidFill>
                  <a:latin typeface="Maven Pro Medium"/>
                  <a:ea typeface="Maven Pro Medium"/>
                  <a:cs typeface="Maven Pro Medium"/>
                  <a:sym typeface="Maven Pro Medium"/>
                </a:defRPr>
              </a:lvl1pPr>
            </a:lstStyle>
            <a:p>
              <a:r>
                <a:rPr sz="2250"/>
                <a:t>B</a:t>
              </a:r>
            </a:p>
          </p:txBody>
        </p:sp>
        <p:sp>
          <p:nvSpPr>
            <p:cNvPr id="150" name="D"/>
            <p:cNvSpPr txBox="1"/>
            <p:nvPr/>
          </p:nvSpPr>
          <p:spPr>
            <a:xfrm>
              <a:off x="6936256" y="3091894"/>
              <a:ext cx="387768" cy="39754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4500" b="0">
                  <a:solidFill>
                    <a:srgbClr val="31333D"/>
                  </a:solidFill>
                  <a:latin typeface="Maven Pro Medium"/>
                  <a:ea typeface="Maven Pro Medium"/>
                  <a:cs typeface="Maven Pro Medium"/>
                  <a:sym typeface="Maven Pro Medium"/>
                </a:defRPr>
              </a:lvl1pPr>
            </a:lstStyle>
            <a:p>
              <a:r>
                <a:rPr lang="en-GB" sz="2250" dirty="0"/>
                <a:t>C</a:t>
              </a:r>
            </a:p>
          </p:txBody>
        </p:sp>
        <p:sp>
          <p:nvSpPr>
            <p:cNvPr id="151" name="PROCESS"/>
            <p:cNvSpPr txBox="1"/>
            <p:nvPr/>
          </p:nvSpPr>
          <p:spPr>
            <a:xfrm>
              <a:off x="5391273" y="4465024"/>
              <a:ext cx="1199899" cy="65149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defRPr sz="5000" b="0">
                  <a:solidFill>
                    <a:srgbClr val="31333D"/>
                  </a:solidFill>
                  <a:latin typeface="Maven Pro Medium"/>
                  <a:ea typeface="Maven Pro Medium"/>
                  <a:cs typeface="Maven Pro Medium"/>
                  <a:sym typeface="Maven Pro Medium"/>
                </a:defRPr>
              </a:lvl1pPr>
            </a:lstStyle>
            <a:p>
              <a:pPr algn="ctr"/>
              <a:r>
                <a:rPr lang="en-GB" sz="2000" dirty="0">
                  <a:ln w="0"/>
                  <a:solidFill>
                    <a:schemeClr val="tx1"/>
                  </a:solidFill>
                  <a:effectLst>
                    <a:outerShdw blurRad="38100" dist="19050" dir="2700000" algn="tl" rotWithShape="0">
                      <a:schemeClr val="dk1">
                        <a:alpha val="40000"/>
                      </a:schemeClr>
                    </a:outerShdw>
                  </a:effectLst>
                  <a:latin typeface="Corbel" panose="020B0503020204020204" pitchFamily="34" charset="0"/>
                </a:rPr>
                <a:t>Parties to the Fund</a:t>
              </a:r>
              <a:endParaRPr sz="2000" dirty="0">
                <a:ln w="0"/>
                <a:solidFill>
                  <a:schemeClr val="tx1"/>
                </a:solidFill>
                <a:effectLst>
                  <a:outerShdw blurRad="38100" dist="19050" dir="2700000" algn="tl" rotWithShape="0">
                    <a:schemeClr val="dk1">
                      <a:alpha val="40000"/>
                    </a:schemeClr>
                  </a:outerShdw>
                </a:effectLst>
                <a:latin typeface="Corbel" panose="020B0503020204020204" pitchFamily="34" charset="0"/>
              </a:endParaRPr>
            </a:p>
          </p:txBody>
        </p:sp>
        <p:sp>
          <p:nvSpPr>
            <p:cNvPr id="152" name="Фигура"/>
            <p:cNvSpPr/>
            <p:nvPr/>
          </p:nvSpPr>
          <p:spPr>
            <a:xfrm>
              <a:off x="5666395" y="3897917"/>
              <a:ext cx="706350" cy="238177"/>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grpSp>
        <p:nvGrpSpPr>
          <p:cNvPr id="6" name="Group 5">
            <a:extLst>
              <a:ext uri="{FF2B5EF4-FFF2-40B4-BE49-F238E27FC236}">
                <a16:creationId xmlns:a16="http://schemas.microsoft.com/office/drawing/2014/main" id="{FBC10AB6-B88D-B8C3-17C4-A844276C79DC}"/>
              </a:ext>
            </a:extLst>
          </p:cNvPr>
          <p:cNvGrpSpPr/>
          <p:nvPr/>
        </p:nvGrpSpPr>
        <p:grpSpPr>
          <a:xfrm>
            <a:off x="1004007" y="1146520"/>
            <a:ext cx="2297940" cy="1290125"/>
            <a:chOff x="1004007" y="2247525"/>
            <a:chExt cx="2297940" cy="1290125"/>
          </a:xfrm>
        </p:grpSpPr>
        <p:sp>
          <p:nvSpPr>
            <p:cNvPr id="18" name="B.">
              <a:extLst>
                <a:ext uri="{FF2B5EF4-FFF2-40B4-BE49-F238E27FC236}">
                  <a16:creationId xmlns:a16="http://schemas.microsoft.com/office/drawing/2014/main" id="{1B738777-0AAB-2741-75B5-E59B8E8EBEB5}"/>
                </a:ext>
              </a:extLst>
            </p:cNvPr>
            <p:cNvSpPr txBox="1"/>
            <p:nvPr/>
          </p:nvSpPr>
          <p:spPr>
            <a:xfrm>
              <a:off x="1115911" y="2247525"/>
              <a:ext cx="316468"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sz="1800" b="1" dirty="0">
                  <a:solidFill>
                    <a:schemeClr val="accent1"/>
                  </a:solidFill>
                  <a:latin typeface="Corbel" panose="020B0503020204020204" pitchFamily="34" charset="0"/>
                </a:rPr>
                <a:t>B.</a:t>
              </a:r>
            </a:p>
          </p:txBody>
        </p:sp>
        <p:sp>
          <p:nvSpPr>
            <p:cNvPr id="19" name="Subtitle text">
              <a:extLst>
                <a:ext uri="{FF2B5EF4-FFF2-40B4-BE49-F238E27FC236}">
                  <a16:creationId xmlns:a16="http://schemas.microsoft.com/office/drawing/2014/main" id="{A070027A-68E0-C334-421D-FB6AEBE2ADF6}"/>
                </a:ext>
              </a:extLst>
            </p:cNvPr>
            <p:cNvSpPr txBox="1"/>
            <p:nvPr/>
          </p:nvSpPr>
          <p:spPr>
            <a:xfrm>
              <a:off x="1347965" y="2250338"/>
              <a:ext cx="1953982" cy="32829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GB" sz="1800" b="1" dirty="0">
                  <a:latin typeface="Corbel" panose="020B0503020204020204" pitchFamily="34" charset="0"/>
                </a:rPr>
                <a:t>Fund Custodian</a:t>
              </a:r>
              <a:endParaRPr sz="1800" b="1" dirty="0">
                <a:latin typeface="Corbel" panose="020B0503020204020204" pitchFamily="34" charset="0"/>
              </a:endParaRPr>
            </a:p>
          </p:txBody>
        </p:sp>
        <p:pic>
          <p:nvPicPr>
            <p:cNvPr id="1028" name="Picture 4" descr="UBA Wins Best CSR Company In West Africa – BrandsMart">
              <a:extLst>
                <a:ext uri="{FF2B5EF4-FFF2-40B4-BE49-F238E27FC236}">
                  <a16:creationId xmlns:a16="http://schemas.microsoft.com/office/drawing/2014/main" id="{33904263-2AF6-CA0B-322B-0C94416B92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007" y="2500431"/>
              <a:ext cx="2207827" cy="10372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77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dirty="0"/>
              <a:t>7. Who Should Invest</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19</a:t>
            </a:fld>
            <a:endParaRPr lang="en-GB"/>
          </a:p>
        </p:txBody>
      </p:sp>
    </p:spTree>
    <p:extLst>
      <p:ext uri="{BB962C8B-B14F-4D97-AF65-F5344CB8AC3E}">
        <p14:creationId xmlns:p14="http://schemas.microsoft.com/office/powerpoint/2010/main" val="302371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33" y="1070472"/>
            <a:ext cx="6414787" cy="4717055"/>
          </a:xfrm>
        </p:spPr>
        <p:txBody>
          <a:bodyPr>
            <a:noAutofit/>
          </a:bodyPr>
          <a:lstStyle/>
          <a:p>
            <a:pPr marL="0" indent="0" algn="just">
              <a:lnSpc>
                <a:spcPct val="110000"/>
              </a:lnSpc>
              <a:buNone/>
            </a:pPr>
            <a:r>
              <a:rPr lang="en-US" sz="1800" b="1" dirty="0"/>
              <a:t>Victor Matthews</a:t>
            </a:r>
          </a:p>
          <a:p>
            <a:pPr marL="0" indent="0" algn="just">
              <a:lnSpc>
                <a:spcPct val="110000"/>
              </a:lnSpc>
              <a:buNone/>
            </a:pPr>
            <a:r>
              <a:rPr lang="en-US" sz="1800" b="1" dirty="0"/>
              <a:t>Portfolio Management Analyst</a:t>
            </a:r>
          </a:p>
          <a:p>
            <a:pPr marL="0" indent="0" algn="just" fontAlgn="base">
              <a:buNone/>
            </a:pPr>
            <a:r>
              <a:rPr lang="en-US" sz="1600" dirty="0"/>
              <a:t>Victor is a Portfolio Management Analyst and Fixed Income Trader with the Asset Management team of </a:t>
            </a:r>
            <a:r>
              <a:rPr lang="en-US" sz="1600" dirty="0" err="1"/>
              <a:t>Norrenberger</a:t>
            </a:r>
            <a:r>
              <a:rPr lang="en-US" sz="1600" dirty="0"/>
              <a:t>. He has about 3 years of experience in investment advisory and research. He has garnered experience as a Portfolio Manager and Real Estate Investment Advisor.  He is well-versed in trading financial instruments such as Corporate and Sovereign Eurobonds, Federal Government Bonds, Treasury bills, Commercial Papers, Promissory Notes and Equities.  </a:t>
            </a:r>
          </a:p>
          <a:p>
            <a:pPr marL="0" indent="0" algn="just" fontAlgn="base">
              <a:buNone/>
            </a:pPr>
            <a:r>
              <a:rPr lang="en-US" sz="1600" dirty="0"/>
              <a:t>Victor Olamide Matthews started his career in the Abuja Real Estate Industry at MLS Properties where he excelled as an Investment Advisor. During his time there, he was awarded the Commissions Club Award for high-performance. Subsequently, he ventured into Portfolio Management and Fixed Income Trading at </a:t>
            </a:r>
            <a:r>
              <a:rPr lang="en-US" sz="1600" dirty="0" err="1"/>
              <a:t>Norrenberger</a:t>
            </a:r>
            <a:r>
              <a:rPr lang="en-US" sz="1600" dirty="0"/>
              <a:t> Investment and Capital Management Limited.  </a:t>
            </a:r>
          </a:p>
          <a:p>
            <a:pPr marL="0" indent="0" algn="just" fontAlgn="base">
              <a:buNone/>
            </a:pPr>
            <a:r>
              <a:rPr lang="en-US" sz="1600" dirty="0"/>
              <a:t>He holds a bachelor’s degree in Economics from the University of Ibadan, Nigeria. He also possesses several Certifications in the investment advisory and management space. </a:t>
            </a:r>
          </a:p>
          <a:p>
            <a:pPr marL="0" indent="0" algn="just">
              <a:lnSpc>
                <a:spcPct val="110000"/>
              </a:lnSpc>
              <a:buNone/>
            </a:pPr>
            <a:endParaRPr lang="en-US" sz="1400" dirty="0"/>
          </a:p>
        </p:txBody>
      </p:sp>
      <p:sp>
        <p:nvSpPr>
          <p:cNvPr id="3" name="Slide Number Placeholder 2"/>
          <p:cNvSpPr>
            <a:spLocks noGrp="1"/>
          </p:cNvSpPr>
          <p:nvPr>
            <p:ph type="sldNum" sz="quarter" idx="12"/>
          </p:nvPr>
        </p:nvSpPr>
        <p:spPr/>
        <p:txBody>
          <a:bodyPr/>
          <a:lstStyle/>
          <a:p>
            <a:fld id="{ECE082DE-8E2A-4186-9421-9D2318CE722A}" type="slidenum">
              <a:rPr lang="en-GB" smtClean="0"/>
              <a:t>2</a:t>
            </a:fld>
            <a:endParaRPr lang="en-GB"/>
          </a:p>
        </p:txBody>
      </p:sp>
      <p:sp>
        <p:nvSpPr>
          <p:cNvPr id="8" name="Title 1">
            <a:extLst>
              <a:ext uri="{FF2B5EF4-FFF2-40B4-BE49-F238E27FC236}">
                <a16:creationId xmlns:a16="http://schemas.microsoft.com/office/drawing/2014/main" id="{AC6FD685-C4D2-144D-69D9-57D34DDB5E41}"/>
              </a:ext>
            </a:extLst>
          </p:cNvPr>
          <p:cNvSpPr txBox="1">
            <a:spLocks/>
          </p:cNvSpPr>
          <p:nvPr/>
        </p:nvSpPr>
        <p:spPr>
          <a:xfrm>
            <a:off x="2159743" y="128862"/>
            <a:ext cx="10032257" cy="42899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kern="1200">
                <a:solidFill>
                  <a:schemeClr val="bg1"/>
                </a:solidFill>
                <a:latin typeface="+mj-lt"/>
                <a:ea typeface="+mj-ea"/>
                <a:cs typeface="+mj-cs"/>
              </a:defRPr>
            </a:lvl1pPr>
          </a:lstStyle>
          <a:p>
            <a:endParaRPr lang="en-GB" sz="2500" b="1" dirty="0">
              <a:latin typeface="Corbel" panose="020B0503020204020204" pitchFamily="34" charset="0"/>
            </a:endParaRPr>
          </a:p>
        </p:txBody>
      </p:sp>
      <p:pic>
        <p:nvPicPr>
          <p:cNvPr id="5" name="Picture 4" descr="A person in a suit with his arms crossed&#10;&#10;Description automatically generated">
            <a:extLst>
              <a:ext uri="{FF2B5EF4-FFF2-40B4-BE49-F238E27FC236}">
                <a16:creationId xmlns:a16="http://schemas.microsoft.com/office/drawing/2014/main" id="{EB209590-0BCB-04C4-140B-5A9203BE8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41559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E082DE-8E2A-4186-9421-9D2318CE722A}" type="slidenum">
              <a:rPr lang="en-GB" smtClean="0"/>
              <a:t>20</a:t>
            </a:fld>
            <a:endParaRPr lang="en-GB"/>
          </a:p>
        </p:txBody>
      </p:sp>
      <p:sp>
        <p:nvSpPr>
          <p:cNvPr id="4" name="Title 3"/>
          <p:cNvSpPr>
            <a:spLocks noGrp="1"/>
          </p:cNvSpPr>
          <p:nvPr>
            <p:ph type="title"/>
          </p:nvPr>
        </p:nvSpPr>
        <p:spPr/>
        <p:txBody>
          <a:bodyPr>
            <a:noAutofit/>
          </a:bodyPr>
          <a:lstStyle/>
          <a:p>
            <a:r>
              <a:rPr lang="en-GB" sz="2300" b="1">
                <a:latin typeface="Corbel" panose="020B0503020204020204" pitchFamily="34" charset="0"/>
              </a:rPr>
              <a:t>Who Should Invest</a:t>
            </a:r>
          </a:p>
        </p:txBody>
      </p:sp>
      <p:grpSp>
        <p:nvGrpSpPr>
          <p:cNvPr id="2" name="Group 1">
            <a:extLst>
              <a:ext uri="{FF2B5EF4-FFF2-40B4-BE49-F238E27FC236}">
                <a16:creationId xmlns:a16="http://schemas.microsoft.com/office/drawing/2014/main" id="{1BA3A658-047E-DCA7-4CD8-0ABB07BF788C}"/>
              </a:ext>
            </a:extLst>
          </p:cNvPr>
          <p:cNvGrpSpPr/>
          <p:nvPr/>
        </p:nvGrpSpPr>
        <p:grpSpPr>
          <a:xfrm>
            <a:off x="1533935" y="738022"/>
            <a:ext cx="8918282" cy="5234007"/>
            <a:chOff x="1318126" y="916508"/>
            <a:chExt cx="8918282" cy="5234007"/>
          </a:xfrm>
        </p:grpSpPr>
        <p:grpSp>
          <p:nvGrpSpPr>
            <p:cNvPr id="14" name="Group 13">
              <a:extLst>
                <a:ext uri="{FF2B5EF4-FFF2-40B4-BE49-F238E27FC236}">
                  <a16:creationId xmlns:a16="http://schemas.microsoft.com/office/drawing/2014/main" id="{DAAE1797-BBE0-0379-4719-A3A1C09DB426}"/>
                </a:ext>
              </a:extLst>
            </p:cNvPr>
            <p:cNvGrpSpPr/>
            <p:nvPr/>
          </p:nvGrpSpPr>
          <p:grpSpPr>
            <a:xfrm>
              <a:off x="1318126" y="916508"/>
              <a:ext cx="8918282" cy="5234007"/>
              <a:chOff x="1420837" y="787816"/>
              <a:chExt cx="8918282" cy="5234007"/>
            </a:xfrm>
          </p:grpSpPr>
          <p:sp>
            <p:nvSpPr>
              <p:cNvPr id="16" name="Freeform: Shape 15">
                <a:extLst>
                  <a:ext uri="{FF2B5EF4-FFF2-40B4-BE49-F238E27FC236}">
                    <a16:creationId xmlns:a16="http://schemas.microsoft.com/office/drawing/2014/main" id="{500EAD7D-A3B2-54D6-0590-461E605680B7}"/>
                  </a:ext>
                </a:extLst>
              </p:cNvPr>
              <p:cNvSpPr/>
              <p:nvPr/>
            </p:nvSpPr>
            <p:spPr>
              <a:xfrm>
                <a:off x="2551546" y="3554623"/>
                <a:ext cx="605008" cy="1977598"/>
              </a:xfrm>
              <a:custGeom>
                <a:avLst/>
                <a:gdLst>
                  <a:gd name="connsiteX0" fmla="*/ 0 w 605008"/>
                  <a:gd name="connsiteY0" fmla="*/ 0 h 1729254"/>
                  <a:gd name="connsiteX1" fmla="*/ 302504 w 605008"/>
                  <a:gd name="connsiteY1" fmla="*/ 0 h 1729254"/>
                  <a:gd name="connsiteX2" fmla="*/ 302504 w 605008"/>
                  <a:gd name="connsiteY2" fmla="*/ 1729254 h 1729254"/>
                  <a:gd name="connsiteX3" fmla="*/ 605008 w 605008"/>
                  <a:gd name="connsiteY3" fmla="*/ 1729254 h 1729254"/>
                </a:gdLst>
                <a:ahLst/>
                <a:cxnLst>
                  <a:cxn ang="0">
                    <a:pos x="connsiteX0" y="connsiteY0"/>
                  </a:cxn>
                  <a:cxn ang="0">
                    <a:pos x="connsiteX1" y="connsiteY1"/>
                  </a:cxn>
                  <a:cxn ang="0">
                    <a:pos x="connsiteX2" y="connsiteY2"/>
                  </a:cxn>
                  <a:cxn ang="0">
                    <a:pos x="connsiteX3" y="connsiteY3"/>
                  </a:cxn>
                </a:cxnLst>
                <a:rect l="l" t="t" r="r" b="b"/>
                <a:pathLst>
                  <a:path w="605008" h="1729254">
                    <a:moveTo>
                      <a:pt x="0" y="0"/>
                    </a:moveTo>
                    <a:lnTo>
                      <a:pt x="302504" y="0"/>
                    </a:lnTo>
                    <a:lnTo>
                      <a:pt x="302504" y="1729254"/>
                    </a:lnTo>
                    <a:lnTo>
                      <a:pt x="605008" y="1729254"/>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9404" tIns="818826" rIns="269403" bIns="818827" numCol="1" spcCol="1270" anchor="ctr" anchorCtr="0">
                <a:noAutofit/>
              </a:bodyPr>
              <a:lstStyle/>
              <a:p>
                <a:pPr marL="0" lvl="0" indent="0" algn="ctr" defTabSz="266700">
                  <a:lnSpc>
                    <a:spcPct val="90000"/>
                  </a:lnSpc>
                  <a:spcBef>
                    <a:spcPct val="0"/>
                  </a:spcBef>
                  <a:spcAft>
                    <a:spcPct val="35000"/>
                  </a:spcAft>
                  <a:buNone/>
                </a:pPr>
                <a:endParaRPr lang="en-US" sz="600" kern="1200" dirty="0">
                  <a:latin typeface="Corbel" panose="020B0503020204020204" pitchFamily="34" charset="0"/>
                </a:endParaRPr>
              </a:p>
            </p:txBody>
          </p:sp>
          <p:sp>
            <p:nvSpPr>
              <p:cNvPr id="17" name="Freeform: Shape 16">
                <a:extLst>
                  <a:ext uri="{FF2B5EF4-FFF2-40B4-BE49-F238E27FC236}">
                    <a16:creationId xmlns:a16="http://schemas.microsoft.com/office/drawing/2014/main" id="{6B148F71-2E73-5DE2-C686-1E8EDC0EB914}"/>
                  </a:ext>
                </a:extLst>
              </p:cNvPr>
              <p:cNvSpPr/>
              <p:nvPr/>
            </p:nvSpPr>
            <p:spPr>
              <a:xfrm>
                <a:off x="6181597" y="4131041"/>
                <a:ext cx="605008" cy="576418"/>
              </a:xfrm>
              <a:custGeom>
                <a:avLst/>
                <a:gdLst>
                  <a:gd name="connsiteX0" fmla="*/ 0 w 605008"/>
                  <a:gd name="connsiteY0" fmla="*/ 0 h 576418"/>
                  <a:gd name="connsiteX1" fmla="*/ 302504 w 605008"/>
                  <a:gd name="connsiteY1" fmla="*/ 0 h 576418"/>
                  <a:gd name="connsiteX2" fmla="*/ 302504 w 605008"/>
                  <a:gd name="connsiteY2" fmla="*/ 576418 h 576418"/>
                  <a:gd name="connsiteX3" fmla="*/ 605008 w 605008"/>
                  <a:gd name="connsiteY3" fmla="*/ 576418 h 576418"/>
                </a:gdLst>
                <a:ahLst/>
                <a:cxnLst>
                  <a:cxn ang="0">
                    <a:pos x="connsiteX0" y="connsiteY0"/>
                  </a:cxn>
                  <a:cxn ang="0">
                    <a:pos x="connsiteX1" y="connsiteY1"/>
                  </a:cxn>
                  <a:cxn ang="0">
                    <a:pos x="connsiteX2" y="connsiteY2"/>
                  </a:cxn>
                  <a:cxn ang="0">
                    <a:pos x="connsiteX3" y="connsiteY3"/>
                  </a:cxn>
                </a:cxnLst>
                <a:rect l="l" t="t" r="r" b="b"/>
                <a:pathLst>
                  <a:path w="605008" h="576418">
                    <a:moveTo>
                      <a:pt x="0" y="0"/>
                    </a:moveTo>
                    <a:lnTo>
                      <a:pt x="302504" y="0"/>
                    </a:lnTo>
                    <a:lnTo>
                      <a:pt x="302504" y="576418"/>
                    </a:lnTo>
                    <a:lnTo>
                      <a:pt x="605008" y="576418"/>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4313" tIns="267318" rIns="294314" bIns="267319" numCol="1" spcCol="1270" anchor="ctr" anchorCtr="0">
                <a:noAutofit/>
              </a:bodyPr>
              <a:lstStyle/>
              <a:p>
                <a:pPr marL="0" lvl="0" indent="0" algn="ctr" defTabSz="222250">
                  <a:lnSpc>
                    <a:spcPct val="90000"/>
                  </a:lnSpc>
                  <a:spcBef>
                    <a:spcPct val="0"/>
                  </a:spcBef>
                  <a:spcAft>
                    <a:spcPct val="35000"/>
                  </a:spcAft>
                  <a:buNone/>
                </a:pPr>
                <a:endParaRPr lang="en-US" sz="500" kern="1200">
                  <a:latin typeface="Corbel" panose="020B0503020204020204" pitchFamily="34" charset="0"/>
                </a:endParaRPr>
              </a:p>
            </p:txBody>
          </p:sp>
          <p:sp>
            <p:nvSpPr>
              <p:cNvPr id="18" name="Freeform: Shape 17">
                <a:extLst>
                  <a:ext uri="{FF2B5EF4-FFF2-40B4-BE49-F238E27FC236}">
                    <a16:creationId xmlns:a16="http://schemas.microsoft.com/office/drawing/2014/main" id="{2A954E75-80FE-0465-79DE-F5CC172444CE}"/>
                  </a:ext>
                </a:extLst>
              </p:cNvPr>
              <p:cNvSpPr/>
              <p:nvPr/>
            </p:nvSpPr>
            <p:spPr>
              <a:xfrm>
                <a:off x="6181597" y="3554623"/>
                <a:ext cx="605008" cy="576418"/>
              </a:xfrm>
              <a:custGeom>
                <a:avLst/>
                <a:gdLst>
                  <a:gd name="connsiteX0" fmla="*/ 0 w 605008"/>
                  <a:gd name="connsiteY0" fmla="*/ 576418 h 576418"/>
                  <a:gd name="connsiteX1" fmla="*/ 302504 w 605008"/>
                  <a:gd name="connsiteY1" fmla="*/ 576418 h 576418"/>
                  <a:gd name="connsiteX2" fmla="*/ 302504 w 605008"/>
                  <a:gd name="connsiteY2" fmla="*/ 0 h 576418"/>
                  <a:gd name="connsiteX3" fmla="*/ 605008 w 605008"/>
                  <a:gd name="connsiteY3" fmla="*/ 0 h 576418"/>
                </a:gdLst>
                <a:ahLst/>
                <a:cxnLst>
                  <a:cxn ang="0">
                    <a:pos x="connsiteX0" y="connsiteY0"/>
                  </a:cxn>
                  <a:cxn ang="0">
                    <a:pos x="connsiteX1" y="connsiteY1"/>
                  </a:cxn>
                  <a:cxn ang="0">
                    <a:pos x="connsiteX2" y="connsiteY2"/>
                  </a:cxn>
                  <a:cxn ang="0">
                    <a:pos x="connsiteX3" y="connsiteY3"/>
                  </a:cxn>
                </a:cxnLst>
                <a:rect l="l" t="t" r="r" b="b"/>
                <a:pathLst>
                  <a:path w="605008" h="576418">
                    <a:moveTo>
                      <a:pt x="0" y="576418"/>
                    </a:moveTo>
                    <a:lnTo>
                      <a:pt x="302504" y="576418"/>
                    </a:lnTo>
                    <a:lnTo>
                      <a:pt x="302504" y="0"/>
                    </a:lnTo>
                    <a:lnTo>
                      <a:pt x="605008" y="0"/>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4313" tIns="267318" rIns="294314" bIns="267319"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orbel" panose="020B0503020204020204" pitchFamily="34" charset="0"/>
                </a:endParaRPr>
              </a:p>
            </p:txBody>
          </p:sp>
          <p:sp>
            <p:nvSpPr>
              <p:cNvPr id="19" name="Freeform: Shape 18">
                <a:extLst>
                  <a:ext uri="{FF2B5EF4-FFF2-40B4-BE49-F238E27FC236}">
                    <a16:creationId xmlns:a16="http://schemas.microsoft.com/office/drawing/2014/main" id="{88777839-F26F-8F36-1EE4-F3F171BBCD11}"/>
                  </a:ext>
                </a:extLst>
              </p:cNvPr>
              <p:cNvSpPr/>
              <p:nvPr/>
            </p:nvSpPr>
            <p:spPr>
              <a:xfrm>
                <a:off x="2551546" y="3554623"/>
                <a:ext cx="605008" cy="576418"/>
              </a:xfrm>
              <a:custGeom>
                <a:avLst/>
                <a:gdLst>
                  <a:gd name="connsiteX0" fmla="*/ 0 w 605008"/>
                  <a:gd name="connsiteY0" fmla="*/ 0 h 576418"/>
                  <a:gd name="connsiteX1" fmla="*/ 302504 w 605008"/>
                  <a:gd name="connsiteY1" fmla="*/ 0 h 576418"/>
                  <a:gd name="connsiteX2" fmla="*/ 302504 w 605008"/>
                  <a:gd name="connsiteY2" fmla="*/ 576418 h 576418"/>
                  <a:gd name="connsiteX3" fmla="*/ 605008 w 605008"/>
                  <a:gd name="connsiteY3" fmla="*/ 576418 h 576418"/>
                </a:gdLst>
                <a:ahLst/>
                <a:cxnLst>
                  <a:cxn ang="0">
                    <a:pos x="connsiteX0" y="connsiteY0"/>
                  </a:cxn>
                  <a:cxn ang="0">
                    <a:pos x="connsiteX1" y="connsiteY1"/>
                  </a:cxn>
                  <a:cxn ang="0">
                    <a:pos x="connsiteX2" y="connsiteY2"/>
                  </a:cxn>
                  <a:cxn ang="0">
                    <a:pos x="connsiteX3" y="connsiteY3"/>
                  </a:cxn>
                </a:cxnLst>
                <a:rect l="l" t="t" r="r" b="b"/>
                <a:pathLst>
                  <a:path w="605008" h="576418">
                    <a:moveTo>
                      <a:pt x="0" y="0"/>
                    </a:moveTo>
                    <a:lnTo>
                      <a:pt x="302504" y="0"/>
                    </a:lnTo>
                    <a:lnTo>
                      <a:pt x="302504" y="576418"/>
                    </a:lnTo>
                    <a:lnTo>
                      <a:pt x="605008" y="576418"/>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4314" tIns="267318" rIns="294313" bIns="267319"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orbel" panose="020B0503020204020204" pitchFamily="34" charset="0"/>
                </a:endParaRPr>
              </a:p>
            </p:txBody>
          </p:sp>
          <p:sp>
            <p:nvSpPr>
              <p:cNvPr id="20" name="Freeform: Shape 19">
                <a:extLst>
                  <a:ext uri="{FF2B5EF4-FFF2-40B4-BE49-F238E27FC236}">
                    <a16:creationId xmlns:a16="http://schemas.microsoft.com/office/drawing/2014/main" id="{AD440C35-65D7-5710-F3E6-D934F6C47241}"/>
                  </a:ext>
                </a:extLst>
              </p:cNvPr>
              <p:cNvSpPr/>
              <p:nvPr/>
            </p:nvSpPr>
            <p:spPr>
              <a:xfrm>
                <a:off x="6181597" y="1825368"/>
                <a:ext cx="605008" cy="576418"/>
              </a:xfrm>
              <a:custGeom>
                <a:avLst/>
                <a:gdLst>
                  <a:gd name="connsiteX0" fmla="*/ 0 w 605008"/>
                  <a:gd name="connsiteY0" fmla="*/ 0 h 576418"/>
                  <a:gd name="connsiteX1" fmla="*/ 302504 w 605008"/>
                  <a:gd name="connsiteY1" fmla="*/ 0 h 576418"/>
                  <a:gd name="connsiteX2" fmla="*/ 302504 w 605008"/>
                  <a:gd name="connsiteY2" fmla="*/ 576418 h 576418"/>
                  <a:gd name="connsiteX3" fmla="*/ 605008 w 605008"/>
                  <a:gd name="connsiteY3" fmla="*/ 576418 h 576418"/>
                </a:gdLst>
                <a:ahLst/>
                <a:cxnLst>
                  <a:cxn ang="0">
                    <a:pos x="connsiteX0" y="connsiteY0"/>
                  </a:cxn>
                  <a:cxn ang="0">
                    <a:pos x="connsiteX1" y="connsiteY1"/>
                  </a:cxn>
                  <a:cxn ang="0">
                    <a:pos x="connsiteX2" y="connsiteY2"/>
                  </a:cxn>
                  <a:cxn ang="0">
                    <a:pos x="connsiteX3" y="connsiteY3"/>
                  </a:cxn>
                </a:cxnLst>
                <a:rect l="l" t="t" r="r" b="b"/>
                <a:pathLst>
                  <a:path w="605008" h="576418">
                    <a:moveTo>
                      <a:pt x="0" y="0"/>
                    </a:moveTo>
                    <a:lnTo>
                      <a:pt x="302504" y="0"/>
                    </a:lnTo>
                    <a:lnTo>
                      <a:pt x="302504" y="576418"/>
                    </a:lnTo>
                    <a:lnTo>
                      <a:pt x="605008" y="576418"/>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4313" tIns="267318" rIns="294314" bIns="267319"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orbel" panose="020B0503020204020204" pitchFamily="34" charset="0"/>
                </a:endParaRPr>
              </a:p>
            </p:txBody>
          </p:sp>
          <p:sp>
            <p:nvSpPr>
              <p:cNvPr id="21" name="Freeform: Shape 20">
                <a:extLst>
                  <a:ext uri="{FF2B5EF4-FFF2-40B4-BE49-F238E27FC236}">
                    <a16:creationId xmlns:a16="http://schemas.microsoft.com/office/drawing/2014/main" id="{DB6E3288-6BBD-079A-940C-5C25BF343683}"/>
                  </a:ext>
                </a:extLst>
              </p:cNvPr>
              <p:cNvSpPr/>
              <p:nvPr/>
            </p:nvSpPr>
            <p:spPr>
              <a:xfrm>
                <a:off x="6181597" y="1248950"/>
                <a:ext cx="605008" cy="576418"/>
              </a:xfrm>
              <a:custGeom>
                <a:avLst/>
                <a:gdLst>
                  <a:gd name="connsiteX0" fmla="*/ 0 w 605008"/>
                  <a:gd name="connsiteY0" fmla="*/ 576418 h 576418"/>
                  <a:gd name="connsiteX1" fmla="*/ 302504 w 605008"/>
                  <a:gd name="connsiteY1" fmla="*/ 576418 h 576418"/>
                  <a:gd name="connsiteX2" fmla="*/ 302504 w 605008"/>
                  <a:gd name="connsiteY2" fmla="*/ 0 h 576418"/>
                  <a:gd name="connsiteX3" fmla="*/ 605008 w 605008"/>
                  <a:gd name="connsiteY3" fmla="*/ 0 h 576418"/>
                </a:gdLst>
                <a:ahLst/>
                <a:cxnLst>
                  <a:cxn ang="0">
                    <a:pos x="connsiteX0" y="connsiteY0"/>
                  </a:cxn>
                  <a:cxn ang="0">
                    <a:pos x="connsiteX1" y="connsiteY1"/>
                  </a:cxn>
                  <a:cxn ang="0">
                    <a:pos x="connsiteX2" y="connsiteY2"/>
                  </a:cxn>
                  <a:cxn ang="0">
                    <a:pos x="connsiteX3" y="connsiteY3"/>
                  </a:cxn>
                </a:cxnLst>
                <a:rect l="l" t="t" r="r" b="b"/>
                <a:pathLst>
                  <a:path w="605008" h="576418">
                    <a:moveTo>
                      <a:pt x="0" y="576418"/>
                    </a:moveTo>
                    <a:lnTo>
                      <a:pt x="302504" y="576418"/>
                    </a:lnTo>
                    <a:lnTo>
                      <a:pt x="302504" y="0"/>
                    </a:lnTo>
                    <a:lnTo>
                      <a:pt x="605008" y="0"/>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4313" tIns="267318" rIns="294314" bIns="267319"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orbel" panose="020B0503020204020204" pitchFamily="34" charset="0"/>
                </a:endParaRPr>
              </a:p>
            </p:txBody>
          </p:sp>
          <p:sp>
            <p:nvSpPr>
              <p:cNvPr id="22" name="Freeform: Shape 21">
                <a:extLst>
                  <a:ext uri="{FF2B5EF4-FFF2-40B4-BE49-F238E27FC236}">
                    <a16:creationId xmlns:a16="http://schemas.microsoft.com/office/drawing/2014/main" id="{5443422D-1BC7-BDFF-3B98-4CCD245A4CAE}"/>
                  </a:ext>
                </a:extLst>
              </p:cNvPr>
              <p:cNvSpPr/>
              <p:nvPr/>
            </p:nvSpPr>
            <p:spPr>
              <a:xfrm>
                <a:off x="2551546" y="1825368"/>
                <a:ext cx="605008" cy="1729254"/>
              </a:xfrm>
              <a:custGeom>
                <a:avLst/>
                <a:gdLst>
                  <a:gd name="connsiteX0" fmla="*/ 0 w 605008"/>
                  <a:gd name="connsiteY0" fmla="*/ 1729254 h 1729254"/>
                  <a:gd name="connsiteX1" fmla="*/ 302504 w 605008"/>
                  <a:gd name="connsiteY1" fmla="*/ 1729254 h 1729254"/>
                  <a:gd name="connsiteX2" fmla="*/ 302504 w 605008"/>
                  <a:gd name="connsiteY2" fmla="*/ 0 h 1729254"/>
                  <a:gd name="connsiteX3" fmla="*/ 605008 w 605008"/>
                  <a:gd name="connsiteY3" fmla="*/ 0 h 1729254"/>
                </a:gdLst>
                <a:ahLst/>
                <a:cxnLst>
                  <a:cxn ang="0">
                    <a:pos x="connsiteX0" y="connsiteY0"/>
                  </a:cxn>
                  <a:cxn ang="0">
                    <a:pos x="connsiteX1" y="connsiteY1"/>
                  </a:cxn>
                  <a:cxn ang="0">
                    <a:pos x="connsiteX2" y="connsiteY2"/>
                  </a:cxn>
                  <a:cxn ang="0">
                    <a:pos x="connsiteX3" y="connsiteY3"/>
                  </a:cxn>
                </a:cxnLst>
                <a:rect l="l" t="t" r="r" b="b"/>
                <a:pathLst>
                  <a:path w="605008" h="1729254">
                    <a:moveTo>
                      <a:pt x="0" y="1729254"/>
                    </a:moveTo>
                    <a:lnTo>
                      <a:pt x="302504" y="1729254"/>
                    </a:lnTo>
                    <a:lnTo>
                      <a:pt x="302504" y="0"/>
                    </a:lnTo>
                    <a:lnTo>
                      <a:pt x="605008" y="0"/>
                    </a:lnTo>
                  </a:path>
                </a:pathLst>
              </a:custGeom>
              <a:noFill/>
              <a:ln>
                <a:solidFill>
                  <a:schemeClr val="accent5">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9404" tIns="818827" rIns="269403" bIns="818826"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Corbel" panose="020B0503020204020204" pitchFamily="34" charset="0"/>
                </a:endParaRPr>
              </a:p>
            </p:txBody>
          </p:sp>
          <p:sp>
            <p:nvSpPr>
              <p:cNvPr id="23" name="Freeform: Shape 22">
                <a:extLst>
                  <a:ext uri="{FF2B5EF4-FFF2-40B4-BE49-F238E27FC236}">
                    <a16:creationId xmlns:a16="http://schemas.microsoft.com/office/drawing/2014/main" id="{228AB608-91EF-BD41-EF7F-C57EE46C6BB6}"/>
                  </a:ext>
                </a:extLst>
              </p:cNvPr>
              <p:cNvSpPr/>
              <p:nvPr/>
            </p:nvSpPr>
            <p:spPr>
              <a:xfrm rot="16200000">
                <a:off x="-440831" y="2989267"/>
                <a:ext cx="4854046" cy="1130710"/>
              </a:xfrm>
              <a:custGeom>
                <a:avLst/>
                <a:gdLst>
                  <a:gd name="connsiteX0" fmla="*/ 0 w 4854046"/>
                  <a:gd name="connsiteY0" fmla="*/ 0 h 1130710"/>
                  <a:gd name="connsiteX1" fmla="*/ 4854046 w 4854046"/>
                  <a:gd name="connsiteY1" fmla="*/ 0 h 1130710"/>
                  <a:gd name="connsiteX2" fmla="*/ 4854046 w 4854046"/>
                  <a:gd name="connsiteY2" fmla="*/ 1130710 h 1130710"/>
                  <a:gd name="connsiteX3" fmla="*/ 0 w 4854046"/>
                  <a:gd name="connsiteY3" fmla="*/ 1130710 h 1130710"/>
                  <a:gd name="connsiteX4" fmla="*/ 0 w 4854046"/>
                  <a:gd name="connsiteY4" fmla="*/ 0 h 113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4046" h="1130710">
                    <a:moveTo>
                      <a:pt x="0" y="0"/>
                    </a:moveTo>
                    <a:lnTo>
                      <a:pt x="4854046" y="0"/>
                    </a:lnTo>
                    <a:lnTo>
                      <a:pt x="4854046" y="1130710"/>
                    </a:lnTo>
                    <a:lnTo>
                      <a:pt x="0" y="1130710"/>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b="1" kern="1200" dirty="0">
                    <a:solidFill>
                      <a:schemeClr val="tx1"/>
                    </a:solidFill>
                    <a:latin typeface="Corbel" panose="020B0503020204020204" pitchFamily="34" charset="0"/>
                  </a:rPr>
                  <a:t>Norrenberger Turbo Fund</a:t>
                </a:r>
              </a:p>
            </p:txBody>
          </p:sp>
          <p:sp>
            <p:nvSpPr>
              <p:cNvPr id="24" name="Freeform: Shape 23">
                <a:extLst>
                  <a:ext uri="{FF2B5EF4-FFF2-40B4-BE49-F238E27FC236}">
                    <a16:creationId xmlns:a16="http://schemas.microsoft.com/office/drawing/2014/main" id="{54858B39-560F-9F53-7D02-B9B1E36456C6}"/>
                  </a:ext>
                </a:extLst>
              </p:cNvPr>
              <p:cNvSpPr/>
              <p:nvPr/>
            </p:nvSpPr>
            <p:spPr>
              <a:xfrm>
                <a:off x="3228612" y="1364096"/>
                <a:ext cx="3025042" cy="988629"/>
              </a:xfrm>
              <a:custGeom>
                <a:avLst/>
                <a:gdLst>
                  <a:gd name="connsiteX0" fmla="*/ 0 w 3025042"/>
                  <a:gd name="connsiteY0" fmla="*/ 0 h 922268"/>
                  <a:gd name="connsiteX1" fmla="*/ 3025042 w 3025042"/>
                  <a:gd name="connsiteY1" fmla="*/ 0 h 922268"/>
                  <a:gd name="connsiteX2" fmla="*/ 3025042 w 3025042"/>
                  <a:gd name="connsiteY2" fmla="*/ 922268 h 922268"/>
                  <a:gd name="connsiteX3" fmla="*/ 0 w 3025042"/>
                  <a:gd name="connsiteY3" fmla="*/ 922268 h 922268"/>
                  <a:gd name="connsiteX4" fmla="*/ 0 w 3025042"/>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042" h="922268">
                    <a:moveTo>
                      <a:pt x="0" y="0"/>
                    </a:moveTo>
                    <a:lnTo>
                      <a:pt x="3025042" y="0"/>
                    </a:lnTo>
                    <a:lnTo>
                      <a:pt x="3025042"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Retail Investors</a:t>
                </a:r>
              </a:p>
            </p:txBody>
          </p:sp>
          <p:sp>
            <p:nvSpPr>
              <p:cNvPr id="25" name="Freeform: Shape 24">
                <a:extLst>
                  <a:ext uri="{FF2B5EF4-FFF2-40B4-BE49-F238E27FC236}">
                    <a16:creationId xmlns:a16="http://schemas.microsoft.com/office/drawing/2014/main" id="{752B8C9E-4595-0E3F-B4B1-366F11232BDD}"/>
                  </a:ext>
                </a:extLst>
              </p:cNvPr>
              <p:cNvSpPr/>
              <p:nvPr/>
            </p:nvSpPr>
            <p:spPr>
              <a:xfrm>
                <a:off x="6786605" y="787816"/>
                <a:ext cx="3516671" cy="922268"/>
              </a:xfrm>
              <a:custGeom>
                <a:avLst/>
                <a:gdLst>
                  <a:gd name="connsiteX0" fmla="*/ 0 w 3516671"/>
                  <a:gd name="connsiteY0" fmla="*/ 0 h 922268"/>
                  <a:gd name="connsiteX1" fmla="*/ 3516671 w 3516671"/>
                  <a:gd name="connsiteY1" fmla="*/ 0 h 922268"/>
                  <a:gd name="connsiteX2" fmla="*/ 3516671 w 3516671"/>
                  <a:gd name="connsiteY2" fmla="*/ 922268 h 922268"/>
                  <a:gd name="connsiteX3" fmla="*/ 0 w 3516671"/>
                  <a:gd name="connsiteY3" fmla="*/ 922268 h 922268"/>
                  <a:gd name="connsiteX4" fmla="*/ 0 w 3516671"/>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671" h="922268">
                    <a:moveTo>
                      <a:pt x="0" y="0"/>
                    </a:moveTo>
                    <a:lnTo>
                      <a:pt x="3516671" y="0"/>
                    </a:lnTo>
                    <a:lnTo>
                      <a:pt x="3516671"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High Net-Worth</a:t>
                </a:r>
              </a:p>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Individuals </a:t>
                </a:r>
              </a:p>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(HNIs)</a:t>
                </a:r>
              </a:p>
            </p:txBody>
          </p:sp>
          <p:sp>
            <p:nvSpPr>
              <p:cNvPr id="26" name="Freeform: Shape 25">
                <a:extLst>
                  <a:ext uri="{FF2B5EF4-FFF2-40B4-BE49-F238E27FC236}">
                    <a16:creationId xmlns:a16="http://schemas.microsoft.com/office/drawing/2014/main" id="{239BEB6A-81E9-8B23-7A8C-B68F7792D917}"/>
                  </a:ext>
                </a:extLst>
              </p:cNvPr>
              <p:cNvSpPr/>
              <p:nvPr/>
            </p:nvSpPr>
            <p:spPr>
              <a:xfrm>
                <a:off x="6786605" y="1940652"/>
                <a:ext cx="3488539" cy="922268"/>
              </a:xfrm>
              <a:custGeom>
                <a:avLst/>
                <a:gdLst>
                  <a:gd name="connsiteX0" fmla="*/ 0 w 3488539"/>
                  <a:gd name="connsiteY0" fmla="*/ 0 h 922268"/>
                  <a:gd name="connsiteX1" fmla="*/ 3488539 w 3488539"/>
                  <a:gd name="connsiteY1" fmla="*/ 0 h 922268"/>
                  <a:gd name="connsiteX2" fmla="*/ 3488539 w 3488539"/>
                  <a:gd name="connsiteY2" fmla="*/ 922268 h 922268"/>
                  <a:gd name="connsiteX3" fmla="*/ 0 w 3488539"/>
                  <a:gd name="connsiteY3" fmla="*/ 922268 h 922268"/>
                  <a:gd name="connsiteX4" fmla="*/ 0 w 3488539"/>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539" h="922268">
                    <a:moveTo>
                      <a:pt x="0" y="0"/>
                    </a:moveTo>
                    <a:lnTo>
                      <a:pt x="3488539" y="0"/>
                    </a:lnTo>
                    <a:lnTo>
                      <a:pt x="3488539"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Other Retail Investors</a:t>
                </a:r>
              </a:p>
            </p:txBody>
          </p:sp>
          <p:sp>
            <p:nvSpPr>
              <p:cNvPr id="27" name="Freeform: Shape 26">
                <a:extLst>
                  <a:ext uri="{FF2B5EF4-FFF2-40B4-BE49-F238E27FC236}">
                    <a16:creationId xmlns:a16="http://schemas.microsoft.com/office/drawing/2014/main" id="{32E0055C-5DAB-B6BC-A549-0F202EFF4EAA}"/>
                  </a:ext>
                </a:extLst>
              </p:cNvPr>
              <p:cNvSpPr/>
              <p:nvPr/>
            </p:nvSpPr>
            <p:spPr>
              <a:xfrm>
                <a:off x="3190002" y="3592729"/>
                <a:ext cx="3025042" cy="922268"/>
              </a:xfrm>
              <a:custGeom>
                <a:avLst/>
                <a:gdLst>
                  <a:gd name="connsiteX0" fmla="*/ 0 w 3025042"/>
                  <a:gd name="connsiteY0" fmla="*/ 0 h 922268"/>
                  <a:gd name="connsiteX1" fmla="*/ 3025042 w 3025042"/>
                  <a:gd name="connsiteY1" fmla="*/ 0 h 922268"/>
                  <a:gd name="connsiteX2" fmla="*/ 3025042 w 3025042"/>
                  <a:gd name="connsiteY2" fmla="*/ 922268 h 922268"/>
                  <a:gd name="connsiteX3" fmla="*/ 0 w 3025042"/>
                  <a:gd name="connsiteY3" fmla="*/ 922268 h 922268"/>
                  <a:gd name="connsiteX4" fmla="*/ 0 w 3025042"/>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042" h="922268">
                    <a:moveTo>
                      <a:pt x="0" y="0"/>
                    </a:moveTo>
                    <a:lnTo>
                      <a:pt x="3025042" y="0"/>
                    </a:lnTo>
                    <a:lnTo>
                      <a:pt x="3025042"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Institutional Investors</a:t>
                </a:r>
              </a:p>
            </p:txBody>
          </p:sp>
          <p:sp>
            <p:nvSpPr>
              <p:cNvPr id="28" name="Freeform: Shape 27">
                <a:extLst>
                  <a:ext uri="{FF2B5EF4-FFF2-40B4-BE49-F238E27FC236}">
                    <a16:creationId xmlns:a16="http://schemas.microsoft.com/office/drawing/2014/main" id="{E0A7FA67-18D1-5D54-8E53-ED2C9EBE5CC9}"/>
                  </a:ext>
                </a:extLst>
              </p:cNvPr>
              <p:cNvSpPr/>
              <p:nvPr/>
            </p:nvSpPr>
            <p:spPr>
              <a:xfrm>
                <a:off x="6786605" y="3093488"/>
                <a:ext cx="3488539" cy="922268"/>
              </a:xfrm>
              <a:custGeom>
                <a:avLst/>
                <a:gdLst>
                  <a:gd name="connsiteX0" fmla="*/ 0 w 3488539"/>
                  <a:gd name="connsiteY0" fmla="*/ 0 h 922268"/>
                  <a:gd name="connsiteX1" fmla="*/ 3488539 w 3488539"/>
                  <a:gd name="connsiteY1" fmla="*/ 0 h 922268"/>
                  <a:gd name="connsiteX2" fmla="*/ 3488539 w 3488539"/>
                  <a:gd name="connsiteY2" fmla="*/ 922268 h 922268"/>
                  <a:gd name="connsiteX3" fmla="*/ 0 w 3488539"/>
                  <a:gd name="connsiteY3" fmla="*/ 922268 h 922268"/>
                  <a:gd name="connsiteX4" fmla="*/ 0 w 3488539"/>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539" h="922268">
                    <a:moveTo>
                      <a:pt x="0" y="0"/>
                    </a:moveTo>
                    <a:lnTo>
                      <a:pt x="3488539" y="0"/>
                    </a:lnTo>
                    <a:lnTo>
                      <a:pt x="3488539"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Government Agencies </a:t>
                </a:r>
              </a:p>
            </p:txBody>
          </p:sp>
          <p:sp>
            <p:nvSpPr>
              <p:cNvPr id="29" name="Freeform: Shape 28">
                <a:extLst>
                  <a:ext uri="{FF2B5EF4-FFF2-40B4-BE49-F238E27FC236}">
                    <a16:creationId xmlns:a16="http://schemas.microsoft.com/office/drawing/2014/main" id="{E08ADBE2-4DE7-8BE2-BF07-D51E9CC9207F}"/>
                  </a:ext>
                </a:extLst>
              </p:cNvPr>
              <p:cNvSpPr/>
              <p:nvPr/>
            </p:nvSpPr>
            <p:spPr>
              <a:xfrm>
                <a:off x="6794284" y="4246324"/>
                <a:ext cx="3544835" cy="922268"/>
              </a:xfrm>
              <a:custGeom>
                <a:avLst/>
                <a:gdLst>
                  <a:gd name="connsiteX0" fmla="*/ 0 w 3544835"/>
                  <a:gd name="connsiteY0" fmla="*/ 0 h 922268"/>
                  <a:gd name="connsiteX1" fmla="*/ 3544835 w 3544835"/>
                  <a:gd name="connsiteY1" fmla="*/ 0 h 922268"/>
                  <a:gd name="connsiteX2" fmla="*/ 3544835 w 3544835"/>
                  <a:gd name="connsiteY2" fmla="*/ 922268 h 922268"/>
                  <a:gd name="connsiteX3" fmla="*/ 0 w 3544835"/>
                  <a:gd name="connsiteY3" fmla="*/ 922268 h 922268"/>
                  <a:gd name="connsiteX4" fmla="*/ 0 w 3544835"/>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35" h="922268">
                    <a:moveTo>
                      <a:pt x="0" y="0"/>
                    </a:moveTo>
                    <a:lnTo>
                      <a:pt x="3544835" y="0"/>
                    </a:lnTo>
                    <a:lnTo>
                      <a:pt x="3544835"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             Corporate Organizations</a:t>
                </a:r>
              </a:p>
            </p:txBody>
          </p:sp>
          <p:sp>
            <p:nvSpPr>
              <p:cNvPr id="30" name="Freeform: Shape 29">
                <a:extLst>
                  <a:ext uri="{FF2B5EF4-FFF2-40B4-BE49-F238E27FC236}">
                    <a16:creationId xmlns:a16="http://schemas.microsoft.com/office/drawing/2014/main" id="{CF006639-06D4-9145-33C2-268FBD1D2583}"/>
                  </a:ext>
                </a:extLst>
              </p:cNvPr>
              <p:cNvSpPr/>
              <p:nvPr/>
            </p:nvSpPr>
            <p:spPr>
              <a:xfrm>
                <a:off x="3164236" y="5099555"/>
                <a:ext cx="3025042" cy="922268"/>
              </a:xfrm>
              <a:custGeom>
                <a:avLst/>
                <a:gdLst>
                  <a:gd name="connsiteX0" fmla="*/ 0 w 3025042"/>
                  <a:gd name="connsiteY0" fmla="*/ 0 h 922268"/>
                  <a:gd name="connsiteX1" fmla="*/ 3025042 w 3025042"/>
                  <a:gd name="connsiteY1" fmla="*/ 0 h 922268"/>
                  <a:gd name="connsiteX2" fmla="*/ 3025042 w 3025042"/>
                  <a:gd name="connsiteY2" fmla="*/ 922268 h 922268"/>
                  <a:gd name="connsiteX3" fmla="*/ 0 w 3025042"/>
                  <a:gd name="connsiteY3" fmla="*/ 922268 h 922268"/>
                  <a:gd name="connsiteX4" fmla="*/ 0 w 3025042"/>
                  <a:gd name="connsiteY4" fmla="*/ 0 h 9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042" h="922268">
                    <a:moveTo>
                      <a:pt x="0" y="0"/>
                    </a:moveTo>
                    <a:lnTo>
                      <a:pt x="3025042" y="0"/>
                    </a:lnTo>
                    <a:lnTo>
                      <a:pt x="3025042" y="922268"/>
                    </a:lnTo>
                    <a:lnTo>
                      <a:pt x="0" y="922268"/>
                    </a:lnTo>
                    <a:lnTo>
                      <a:pt x="0" y="0"/>
                    </a:lnTo>
                    <a:close/>
                  </a:path>
                </a:pathLst>
              </a:custGeom>
              <a:solidFill>
                <a:schemeClr val="bg1">
                  <a:lumMod val="6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orbel" panose="020B0503020204020204" pitchFamily="34" charset="0"/>
                  </a:rPr>
                  <a:t>Others</a:t>
                </a:r>
              </a:p>
            </p:txBody>
          </p:sp>
        </p:grpSp>
        <p:pic>
          <p:nvPicPr>
            <p:cNvPr id="2050" name="Picture 2" descr="Norrenberger Pensions – Norrenberger">
              <a:extLst>
                <a:ext uri="{FF2B5EF4-FFF2-40B4-BE49-F238E27FC236}">
                  <a16:creationId xmlns:a16="http://schemas.microsoft.com/office/drawing/2014/main" id="{66F1AC33-5264-EDBB-6530-DDB541121C3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800000">
              <a:off x="1351866" y="5232326"/>
              <a:ext cx="983925" cy="80473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oogle Shape;9359;p72">
              <a:extLst>
                <a:ext uri="{FF2B5EF4-FFF2-40B4-BE49-F238E27FC236}">
                  <a16:creationId xmlns:a16="http://schemas.microsoft.com/office/drawing/2014/main" id="{ABB50C3A-6107-11EF-4623-2879E600982A}"/>
                </a:ext>
              </a:extLst>
            </p:cNvPr>
            <p:cNvGrpSpPr/>
            <p:nvPr/>
          </p:nvGrpSpPr>
          <p:grpSpPr>
            <a:xfrm>
              <a:off x="3250420" y="3941922"/>
              <a:ext cx="520246" cy="462753"/>
              <a:chOff x="1421638" y="4125629"/>
              <a:chExt cx="374709" cy="374010"/>
            </a:xfrm>
            <a:solidFill>
              <a:schemeClr val="accent1"/>
            </a:solidFill>
          </p:grpSpPr>
          <p:sp>
            <p:nvSpPr>
              <p:cNvPr id="37" name="Google Shape;9360;p72">
                <a:extLst>
                  <a:ext uri="{FF2B5EF4-FFF2-40B4-BE49-F238E27FC236}">
                    <a16:creationId xmlns:a16="http://schemas.microsoft.com/office/drawing/2014/main" id="{C37BF39B-19B9-7260-8B2C-1728D14A8CFE}"/>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61;p72">
                <a:extLst>
                  <a:ext uri="{FF2B5EF4-FFF2-40B4-BE49-F238E27FC236}">
                    <a16:creationId xmlns:a16="http://schemas.microsoft.com/office/drawing/2014/main" id="{B2EB7338-C162-F44D-C3A9-5A526087F24E}"/>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0460;p74">
              <a:extLst>
                <a:ext uri="{FF2B5EF4-FFF2-40B4-BE49-F238E27FC236}">
                  <a16:creationId xmlns:a16="http://schemas.microsoft.com/office/drawing/2014/main" id="{D8CECB59-7E3B-D548-868E-2CFA2D500671}"/>
                </a:ext>
              </a:extLst>
            </p:cNvPr>
            <p:cNvSpPr/>
            <p:nvPr/>
          </p:nvSpPr>
          <p:spPr>
            <a:xfrm>
              <a:off x="3303960" y="1636930"/>
              <a:ext cx="492456" cy="622632"/>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3" name="Google Shape;10105;p74">
              <a:extLst>
                <a:ext uri="{FF2B5EF4-FFF2-40B4-BE49-F238E27FC236}">
                  <a16:creationId xmlns:a16="http://schemas.microsoft.com/office/drawing/2014/main" id="{99FAEC0B-87E6-3BD6-1859-00CFA37F472F}"/>
                </a:ext>
              </a:extLst>
            </p:cNvPr>
            <p:cNvGrpSpPr/>
            <p:nvPr/>
          </p:nvGrpSpPr>
          <p:grpSpPr>
            <a:xfrm>
              <a:off x="6953325" y="1089220"/>
              <a:ext cx="527039" cy="605540"/>
              <a:chOff x="805520" y="2926136"/>
              <a:chExt cx="402123" cy="349389"/>
            </a:xfrm>
            <a:solidFill>
              <a:schemeClr val="accent1"/>
            </a:solidFill>
          </p:grpSpPr>
          <p:sp>
            <p:nvSpPr>
              <p:cNvPr id="54" name="Google Shape;10106;p74">
                <a:extLst>
                  <a:ext uri="{FF2B5EF4-FFF2-40B4-BE49-F238E27FC236}">
                    <a16:creationId xmlns:a16="http://schemas.microsoft.com/office/drawing/2014/main" id="{FDDEEACA-8750-15E6-3631-AAD9B68A01A7}"/>
                  </a:ext>
                </a:extLst>
              </p:cNvPr>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107;p74">
                <a:extLst>
                  <a:ext uri="{FF2B5EF4-FFF2-40B4-BE49-F238E27FC236}">
                    <a16:creationId xmlns:a16="http://schemas.microsoft.com/office/drawing/2014/main" id="{9810A869-43D8-3BE8-336B-8290823E9335}"/>
                  </a:ext>
                </a:extLst>
              </p:cNvPr>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108;p74">
                <a:extLst>
                  <a:ext uri="{FF2B5EF4-FFF2-40B4-BE49-F238E27FC236}">
                    <a16:creationId xmlns:a16="http://schemas.microsoft.com/office/drawing/2014/main" id="{1C4A2494-3E2A-9BAA-284F-41A74EEA1B39}"/>
                  </a:ext>
                </a:extLst>
              </p:cNvPr>
              <p:cNvSpPr/>
              <p:nvPr/>
            </p:nvSpPr>
            <p:spPr>
              <a:xfrm>
                <a:off x="805520" y="3081473"/>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109;p74">
                <a:extLst>
                  <a:ext uri="{FF2B5EF4-FFF2-40B4-BE49-F238E27FC236}">
                    <a16:creationId xmlns:a16="http://schemas.microsoft.com/office/drawing/2014/main" id="{1572B094-3070-9E08-F45B-41B66822F1CB}"/>
                  </a:ext>
                </a:extLst>
              </p:cNvPr>
              <p:cNvSpPr/>
              <p:nvPr/>
            </p:nvSpPr>
            <p:spPr>
              <a:xfrm>
                <a:off x="984023" y="2926136"/>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110;p74">
                <a:extLst>
                  <a:ext uri="{FF2B5EF4-FFF2-40B4-BE49-F238E27FC236}">
                    <a16:creationId xmlns:a16="http://schemas.microsoft.com/office/drawing/2014/main" id="{E780D587-99A4-6AC5-A185-39CD4B6ED391}"/>
                  </a:ext>
                </a:extLst>
              </p:cNvPr>
              <p:cNvSpPr/>
              <p:nvPr/>
            </p:nvSpPr>
            <p:spPr>
              <a:xfrm>
                <a:off x="1013209" y="2956305"/>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2" name="Google Shape;10413;p74">
              <a:extLst>
                <a:ext uri="{FF2B5EF4-FFF2-40B4-BE49-F238E27FC236}">
                  <a16:creationId xmlns:a16="http://schemas.microsoft.com/office/drawing/2014/main" id="{271333B4-F163-9184-398C-F053CB0F02E1}"/>
                </a:ext>
              </a:extLst>
            </p:cNvPr>
            <p:cNvSpPr/>
            <p:nvPr/>
          </p:nvSpPr>
          <p:spPr>
            <a:xfrm>
              <a:off x="6894600" y="2204307"/>
              <a:ext cx="558075" cy="5452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2565;p78">
              <a:extLst>
                <a:ext uri="{FF2B5EF4-FFF2-40B4-BE49-F238E27FC236}">
                  <a16:creationId xmlns:a16="http://schemas.microsoft.com/office/drawing/2014/main" id="{6EED70B3-2481-70B1-951A-C7863E7BED74}"/>
                </a:ext>
              </a:extLst>
            </p:cNvPr>
            <p:cNvGrpSpPr/>
            <p:nvPr/>
          </p:nvGrpSpPr>
          <p:grpSpPr>
            <a:xfrm>
              <a:off x="3262470" y="5456114"/>
              <a:ext cx="492456" cy="407330"/>
              <a:chOff x="849016" y="2903255"/>
              <a:chExt cx="356655" cy="335425"/>
            </a:xfrm>
            <a:solidFill>
              <a:schemeClr val="accent1"/>
            </a:solidFill>
          </p:grpSpPr>
          <p:sp>
            <p:nvSpPr>
              <p:cNvPr id="9" name="Google Shape;12566;p78">
                <a:extLst>
                  <a:ext uri="{FF2B5EF4-FFF2-40B4-BE49-F238E27FC236}">
                    <a16:creationId xmlns:a16="http://schemas.microsoft.com/office/drawing/2014/main" id="{1C0D9325-8C5D-3ECC-4BBA-0215620EFC9D}"/>
                  </a:ext>
                </a:extLst>
              </p:cNvPr>
              <p:cNvSpPr/>
              <p:nvPr/>
            </p:nvSpPr>
            <p:spPr>
              <a:xfrm>
                <a:off x="849016" y="2903255"/>
                <a:ext cx="356655" cy="335425"/>
              </a:xfrm>
              <a:custGeom>
                <a:avLst/>
                <a:gdLst/>
                <a:ahLst/>
                <a:cxnLst/>
                <a:rect l="l" t="t" r="r" b="b"/>
                <a:pathLst>
                  <a:path w="11205" h="10538" extrusionOk="0">
                    <a:moveTo>
                      <a:pt x="9835" y="3192"/>
                    </a:moveTo>
                    <a:lnTo>
                      <a:pt x="9835" y="3680"/>
                    </a:lnTo>
                    <a:lnTo>
                      <a:pt x="2692" y="3680"/>
                    </a:lnTo>
                    <a:cubicBezTo>
                      <a:pt x="2608" y="3680"/>
                      <a:pt x="2525" y="3751"/>
                      <a:pt x="2525" y="3847"/>
                    </a:cubicBezTo>
                    <a:cubicBezTo>
                      <a:pt x="2525" y="3930"/>
                      <a:pt x="2608" y="4013"/>
                      <a:pt x="2692" y="4013"/>
                    </a:cubicBezTo>
                    <a:lnTo>
                      <a:pt x="10824" y="4013"/>
                    </a:lnTo>
                    <a:cubicBezTo>
                      <a:pt x="10847" y="4013"/>
                      <a:pt x="10883" y="4037"/>
                      <a:pt x="10883" y="4073"/>
                    </a:cubicBezTo>
                    <a:lnTo>
                      <a:pt x="10883" y="6478"/>
                    </a:lnTo>
                    <a:cubicBezTo>
                      <a:pt x="10883" y="6514"/>
                      <a:pt x="10847" y="6537"/>
                      <a:pt x="10824" y="6537"/>
                    </a:cubicBezTo>
                    <a:lnTo>
                      <a:pt x="382" y="6537"/>
                    </a:lnTo>
                    <a:cubicBezTo>
                      <a:pt x="358" y="6537"/>
                      <a:pt x="322" y="6502"/>
                      <a:pt x="322" y="6478"/>
                    </a:cubicBezTo>
                    <a:lnTo>
                      <a:pt x="322" y="4073"/>
                    </a:lnTo>
                    <a:cubicBezTo>
                      <a:pt x="322" y="4037"/>
                      <a:pt x="358" y="4013"/>
                      <a:pt x="382" y="4013"/>
                    </a:cubicBezTo>
                    <a:lnTo>
                      <a:pt x="2025" y="4013"/>
                    </a:lnTo>
                    <a:cubicBezTo>
                      <a:pt x="2108" y="4013"/>
                      <a:pt x="2192" y="3930"/>
                      <a:pt x="2192" y="3847"/>
                    </a:cubicBezTo>
                    <a:cubicBezTo>
                      <a:pt x="2192" y="3751"/>
                      <a:pt x="2108" y="3680"/>
                      <a:pt x="2025" y="3680"/>
                    </a:cubicBezTo>
                    <a:lnTo>
                      <a:pt x="1394" y="3680"/>
                    </a:lnTo>
                    <a:lnTo>
                      <a:pt x="1394" y="3192"/>
                    </a:lnTo>
                    <a:close/>
                    <a:moveTo>
                      <a:pt x="9824" y="6871"/>
                    </a:moveTo>
                    <a:lnTo>
                      <a:pt x="9824" y="7359"/>
                    </a:lnTo>
                    <a:lnTo>
                      <a:pt x="1382" y="7359"/>
                    </a:lnTo>
                    <a:lnTo>
                      <a:pt x="1382" y="6871"/>
                    </a:lnTo>
                    <a:close/>
                    <a:moveTo>
                      <a:pt x="382" y="1"/>
                    </a:moveTo>
                    <a:cubicBezTo>
                      <a:pt x="179" y="1"/>
                      <a:pt x="1" y="180"/>
                      <a:pt x="1" y="394"/>
                    </a:cubicBezTo>
                    <a:lnTo>
                      <a:pt x="1" y="2799"/>
                    </a:lnTo>
                    <a:cubicBezTo>
                      <a:pt x="1" y="3013"/>
                      <a:pt x="179" y="3192"/>
                      <a:pt x="382" y="3192"/>
                    </a:cubicBezTo>
                    <a:lnTo>
                      <a:pt x="1061" y="3192"/>
                    </a:lnTo>
                    <a:lnTo>
                      <a:pt x="1061" y="3680"/>
                    </a:lnTo>
                    <a:lnTo>
                      <a:pt x="382" y="3680"/>
                    </a:lnTo>
                    <a:cubicBezTo>
                      <a:pt x="179" y="3680"/>
                      <a:pt x="1" y="3859"/>
                      <a:pt x="1" y="4073"/>
                    </a:cubicBezTo>
                    <a:lnTo>
                      <a:pt x="1" y="6478"/>
                    </a:lnTo>
                    <a:cubicBezTo>
                      <a:pt x="1" y="6692"/>
                      <a:pt x="179" y="6871"/>
                      <a:pt x="382" y="6871"/>
                    </a:cubicBezTo>
                    <a:lnTo>
                      <a:pt x="1061" y="6871"/>
                    </a:lnTo>
                    <a:lnTo>
                      <a:pt x="1061" y="7359"/>
                    </a:lnTo>
                    <a:lnTo>
                      <a:pt x="382" y="7359"/>
                    </a:lnTo>
                    <a:cubicBezTo>
                      <a:pt x="179" y="7359"/>
                      <a:pt x="1" y="7538"/>
                      <a:pt x="1" y="7740"/>
                    </a:cubicBezTo>
                    <a:lnTo>
                      <a:pt x="1" y="10157"/>
                    </a:lnTo>
                    <a:cubicBezTo>
                      <a:pt x="1" y="10359"/>
                      <a:pt x="179" y="10538"/>
                      <a:pt x="382" y="10538"/>
                    </a:cubicBezTo>
                    <a:lnTo>
                      <a:pt x="5002" y="10538"/>
                    </a:lnTo>
                    <a:cubicBezTo>
                      <a:pt x="5085" y="10538"/>
                      <a:pt x="5168" y="10466"/>
                      <a:pt x="5168" y="10383"/>
                    </a:cubicBezTo>
                    <a:cubicBezTo>
                      <a:pt x="5168" y="10288"/>
                      <a:pt x="5085" y="10216"/>
                      <a:pt x="5002" y="10216"/>
                    </a:cubicBezTo>
                    <a:lnTo>
                      <a:pt x="382" y="10216"/>
                    </a:lnTo>
                    <a:cubicBezTo>
                      <a:pt x="358" y="10216"/>
                      <a:pt x="322" y="10181"/>
                      <a:pt x="322" y="10157"/>
                    </a:cubicBezTo>
                    <a:lnTo>
                      <a:pt x="322" y="7740"/>
                    </a:lnTo>
                    <a:cubicBezTo>
                      <a:pt x="322" y="7716"/>
                      <a:pt x="358" y="7680"/>
                      <a:pt x="382" y="7680"/>
                    </a:cubicBezTo>
                    <a:lnTo>
                      <a:pt x="10824" y="7680"/>
                    </a:lnTo>
                    <a:cubicBezTo>
                      <a:pt x="10847" y="7680"/>
                      <a:pt x="10883" y="7716"/>
                      <a:pt x="10883" y="7740"/>
                    </a:cubicBezTo>
                    <a:lnTo>
                      <a:pt x="10883" y="10157"/>
                    </a:lnTo>
                    <a:cubicBezTo>
                      <a:pt x="10883" y="10181"/>
                      <a:pt x="10847" y="10216"/>
                      <a:pt x="10824" y="10216"/>
                    </a:cubicBezTo>
                    <a:lnTo>
                      <a:pt x="5716" y="10216"/>
                    </a:lnTo>
                    <a:cubicBezTo>
                      <a:pt x="5621" y="10216"/>
                      <a:pt x="5549" y="10288"/>
                      <a:pt x="5549" y="10383"/>
                    </a:cubicBezTo>
                    <a:cubicBezTo>
                      <a:pt x="5549" y="10466"/>
                      <a:pt x="5621" y="10538"/>
                      <a:pt x="5716" y="10538"/>
                    </a:cubicBezTo>
                    <a:lnTo>
                      <a:pt x="10824" y="10538"/>
                    </a:lnTo>
                    <a:cubicBezTo>
                      <a:pt x="11026" y="10538"/>
                      <a:pt x="11205" y="10359"/>
                      <a:pt x="11205" y="10157"/>
                    </a:cubicBezTo>
                    <a:lnTo>
                      <a:pt x="11205" y="7740"/>
                    </a:lnTo>
                    <a:cubicBezTo>
                      <a:pt x="11205" y="7538"/>
                      <a:pt x="11026" y="7359"/>
                      <a:pt x="10824" y="7359"/>
                    </a:cubicBezTo>
                    <a:lnTo>
                      <a:pt x="10145" y="7359"/>
                    </a:lnTo>
                    <a:lnTo>
                      <a:pt x="10145" y="6871"/>
                    </a:lnTo>
                    <a:lnTo>
                      <a:pt x="10824" y="6871"/>
                    </a:lnTo>
                    <a:cubicBezTo>
                      <a:pt x="11026" y="6871"/>
                      <a:pt x="11205" y="6692"/>
                      <a:pt x="11205" y="6478"/>
                    </a:cubicBezTo>
                    <a:lnTo>
                      <a:pt x="11205" y="4073"/>
                    </a:lnTo>
                    <a:cubicBezTo>
                      <a:pt x="11205" y="3859"/>
                      <a:pt x="11026" y="3680"/>
                      <a:pt x="10824" y="3680"/>
                    </a:cubicBezTo>
                    <a:lnTo>
                      <a:pt x="10145" y="3680"/>
                    </a:lnTo>
                    <a:lnTo>
                      <a:pt x="10145" y="3192"/>
                    </a:lnTo>
                    <a:lnTo>
                      <a:pt x="10824" y="3192"/>
                    </a:lnTo>
                    <a:cubicBezTo>
                      <a:pt x="11026" y="3192"/>
                      <a:pt x="11205" y="3013"/>
                      <a:pt x="11205" y="2799"/>
                    </a:cubicBezTo>
                    <a:lnTo>
                      <a:pt x="11205" y="394"/>
                    </a:lnTo>
                    <a:cubicBezTo>
                      <a:pt x="11205" y="180"/>
                      <a:pt x="11026" y="1"/>
                      <a:pt x="10824" y="1"/>
                    </a:cubicBezTo>
                    <a:lnTo>
                      <a:pt x="9716" y="1"/>
                    </a:lnTo>
                    <a:cubicBezTo>
                      <a:pt x="9633" y="1"/>
                      <a:pt x="9550" y="72"/>
                      <a:pt x="9550" y="168"/>
                    </a:cubicBezTo>
                    <a:cubicBezTo>
                      <a:pt x="9550" y="251"/>
                      <a:pt x="9633" y="334"/>
                      <a:pt x="9716" y="334"/>
                    </a:cubicBezTo>
                    <a:lnTo>
                      <a:pt x="10824" y="334"/>
                    </a:lnTo>
                    <a:cubicBezTo>
                      <a:pt x="10847" y="334"/>
                      <a:pt x="10883" y="358"/>
                      <a:pt x="10883" y="394"/>
                    </a:cubicBezTo>
                    <a:lnTo>
                      <a:pt x="10883" y="2799"/>
                    </a:lnTo>
                    <a:cubicBezTo>
                      <a:pt x="10883" y="2835"/>
                      <a:pt x="10847" y="2858"/>
                      <a:pt x="10824" y="2858"/>
                    </a:cubicBezTo>
                    <a:lnTo>
                      <a:pt x="382" y="2858"/>
                    </a:lnTo>
                    <a:cubicBezTo>
                      <a:pt x="358" y="2858"/>
                      <a:pt x="322" y="2835"/>
                      <a:pt x="322" y="2799"/>
                    </a:cubicBezTo>
                    <a:lnTo>
                      <a:pt x="322" y="394"/>
                    </a:lnTo>
                    <a:cubicBezTo>
                      <a:pt x="322" y="358"/>
                      <a:pt x="358" y="334"/>
                      <a:pt x="382" y="334"/>
                    </a:cubicBezTo>
                    <a:lnTo>
                      <a:pt x="9062" y="334"/>
                    </a:lnTo>
                    <a:cubicBezTo>
                      <a:pt x="9157" y="334"/>
                      <a:pt x="9228" y="251"/>
                      <a:pt x="9228" y="168"/>
                    </a:cubicBezTo>
                    <a:cubicBezTo>
                      <a:pt x="9228" y="72"/>
                      <a:pt x="9157" y="1"/>
                      <a:pt x="906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567;p78">
                <a:extLst>
                  <a:ext uri="{FF2B5EF4-FFF2-40B4-BE49-F238E27FC236}">
                    <a16:creationId xmlns:a16="http://schemas.microsoft.com/office/drawing/2014/main" id="{82A76676-F361-9139-3FAF-1A35678E7974}"/>
                  </a:ext>
                </a:extLst>
              </p:cNvPr>
              <p:cNvSpPr/>
              <p:nvPr/>
            </p:nvSpPr>
            <p:spPr>
              <a:xfrm>
                <a:off x="1137046" y="2932825"/>
                <a:ext cx="43607" cy="43607"/>
              </a:xfrm>
              <a:custGeom>
                <a:avLst/>
                <a:gdLst/>
                <a:ahLst/>
                <a:cxnLst/>
                <a:rect l="l" t="t" r="r" b="b"/>
                <a:pathLst>
                  <a:path w="1370" h="1370" extrusionOk="0">
                    <a:moveTo>
                      <a:pt x="679" y="322"/>
                    </a:moveTo>
                    <a:cubicBezTo>
                      <a:pt x="882" y="322"/>
                      <a:pt x="1036" y="489"/>
                      <a:pt x="1036" y="679"/>
                    </a:cubicBezTo>
                    <a:cubicBezTo>
                      <a:pt x="1036" y="882"/>
                      <a:pt x="882" y="1036"/>
                      <a:pt x="679" y="1036"/>
                    </a:cubicBezTo>
                    <a:cubicBezTo>
                      <a:pt x="489" y="1036"/>
                      <a:pt x="322" y="870"/>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68;p78">
                <a:extLst>
                  <a:ext uri="{FF2B5EF4-FFF2-40B4-BE49-F238E27FC236}">
                    <a16:creationId xmlns:a16="http://schemas.microsoft.com/office/drawing/2014/main" id="{40E03C80-50C5-9FBA-5ED9-FDE13E48186F}"/>
                  </a:ext>
                </a:extLst>
              </p:cNvPr>
              <p:cNvSpPr/>
              <p:nvPr/>
            </p:nvSpPr>
            <p:spPr>
              <a:xfrm>
                <a:off x="1080579" y="2932825"/>
                <a:ext cx="43607" cy="43607"/>
              </a:xfrm>
              <a:custGeom>
                <a:avLst/>
                <a:gdLst/>
                <a:ahLst/>
                <a:cxnLst/>
                <a:rect l="l" t="t" r="r" b="b"/>
                <a:pathLst>
                  <a:path w="1370" h="1370" extrusionOk="0">
                    <a:moveTo>
                      <a:pt x="691" y="322"/>
                    </a:moveTo>
                    <a:cubicBezTo>
                      <a:pt x="882" y="322"/>
                      <a:pt x="1048" y="489"/>
                      <a:pt x="1048" y="679"/>
                    </a:cubicBezTo>
                    <a:cubicBezTo>
                      <a:pt x="1048" y="882"/>
                      <a:pt x="882" y="1036"/>
                      <a:pt x="691" y="1036"/>
                    </a:cubicBezTo>
                    <a:cubicBezTo>
                      <a:pt x="489" y="1036"/>
                      <a:pt x="334" y="870"/>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69;p78">
                <a:extLst>
                  <a:ext uri="{FF2B5EF4-FFF2-40B4-BE49-F238E27FC236}">
                    <a16:creationId xmlns:a16="http://schemas.microsoft.com/office/drawing/2014/main" id="{27E08E93-5174-E504-8C98-990484A4EE26}"/>
                  </a:ext>
                </a:extLst>
              </p:cNvPr>
              <p:cNvSpPr/>
              <p:nvPr/>
            </p:nvSpPr>
            <p:spPr>
              <a:xfrm>
                <a:off x="879350" y="2949122"/>
                <a:ext cx="187988" cy="10631"/>
              </a:xfrm>
              <a:custGeom>
                <a:avLst/>
                <a:gdLst/>
                <a:ahLst/>
                <a:cxnLst/>
                <a:rect l="l" t="t" r="r" b="b"/>
                <a:pathLst>
                  <a:path w="5906" h="334" extrusionOk="0">
                    <a:moveTo>
                      <a:pt x="167" y="1"/>
                    </a:moveTo>
                    <a:cubicBezTo>
                      <a:pt x="72" y="1"/>
                      <a:pt x="0" y="84"/>
                      <a:pt x="0" y="167"/>
                    </a:cubicBezTo>
                    <a:cubicBezTo>
                      <a:pt x="0" y="263"/>
                      <a:pt x="72" y="334"/>
                      <a:pt x="167" y="334"/>
                    </a:cubicBezTo>
                    <a:lnTo>
                      <a:pt x="5739" y="334"/>
                    </a:lnTo>
                    <a:cubicBezTo>
                      <a:pt x="5834" y="334"/>
                      <a:pt x="5906" y="263"/>
                      <a:pt x="5906" y="167"/>
                    </a:cubicBezTo>
                    <a:cubicBezTo>
                      <a:pt x="5906" y="84"/>
                      <a:pt x="5834" y="1"/>
                      <a:pt x="57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70;p78">
                <a:extLst>
                  <a:ext uri="{FF2B5EF4-FFF2-40B4-BE49-F238E27FC236}">
                    <a16:creationId xmlns:a16="http://schemas.microsoft.com/office/drawing/2014/main" id="{6FB80881-C8A9-DA19-9548-1E009E37456E}"/>
                  </a:ext>
                </a:extLst>
              </p:cNvPr>
              <p:cNvSpPr/>
              <p:nvPr/>
            </p:nvSpPr>
            <p:spPr>
              <a:xfrm>
                <a:off x="1137046" y="3050309"/>
                <a:ext cx="43607" cy="43607"/>
              </a:xfrm>
              <a:custGeom>
                <a:avLst/>
                <a:gdLst/>
                <a:ahLst/>
                <a:cxnLst/>
                <a:rect l="l" t="t" r="r" b="b"/>
                <a:pathLst>
                  <a:path w="1370" h="1370" extrusionOk="0">
                    <a:moveTo>
                      <a:pt x="679" y="322"/>
                    </a:moveTo>
                    <a:cubicBezTo>
                      <a:pt x="882" y="322"/>
                      <a:pt x="1036" y="489"/>
                      <a:pt x="1036" y="679"/>
                    </a:cubicBezTo>
                    <a:cubicBezTo>
                      <a:pt x="1036" y="882"/>
                      <a:pt x="882" y="1036"/>
                      <a:pt x="679" y="1036"/>
                    </a:cubicBezTo>
                    <a:cubicBezTo>
                      <a:pt x="489" y="1036"/>
                      <a:pt x="322" y="882"/>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71;p78">
                <a:extLst>
                  <a:ext uri="{FF2B5EF4-FFF2-40B4-BE49-F238E27FC236}">
                    <a16:creationId xmlns:a16="http://schemas.microsoft.com/office/drawing/2014/main" id="{199D3A83-C4C9-70F5-850B-9C1DA22DF321}"/>
                  </a:ext>
                </a:extLst>
              </p:cNvPr>
              <p:cNvSpPr/>
              <p:nvPr/>
            </p:nvSpPr>
            <p:spPr>
              <a:xfrm>
                <a:off x="1080579" y="3050309"/>
                <a:ext cx="43607" cy="43607"/>
              </a:xfrm>
              <a:custGeom>
                <a:avLst/>
                <a:gdLst/>
                <a:ahLst/>
                <a:cxnLst/>
                <a:rect l="l" t="t" r="r" b="b"/>
                <a:pathLst>
                  <a:path w="1370" h="1370" extrusionOk="0">
                    <a:moveTo>
                      <a:pt x="691" y="322"/>
                    </a:moveTo>
                    <a:cubicBezTo>
                      <a:pt x="882" y="322"/>
                      <a:pt x="1048" y="489"/>
                      <a:pt x="1048" y="679"/>
                    </a:cubicBezTo>
                    <a:cubicBezTo>
                      <a:pt x="1048" y="882"/>
                      <a:pt x="882" y="1036"/>
                      <a:pt x="691" y="1036"/>
                    </a:cubicBezTo>
                    <a:cubicBezTo>
                      <a:pt x="489" y="1036"/>
                      <a:pt x="334" y="882"/>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72;p78">
                <a:extLst>
                  <a:ext uri="{FF2B5EF4-FFF2-40B4-BE49-F238E27FC236}">
                    <a16:creationId xmlns:a16="http://schemas.microsoft.com/office/drawing/2014/main" id="{BC1A6324-4501-A98A-4D68-D48BAAAF8387}"/>
                  </a:ext>
                </a:extLst>
              </p:cNvPr>
              <p:cNvSpPr/>
              <p:nvPr/>
            </p:nvSpPr>
            <p:spPr>
              <a:xfrm>
                <a:off x="879350" y="3066988"/>
                <a:ext cx="187988" cy="10249"/>
              </a:xfrm>
              <a:custGeom>
                <a:avLst/>
                <a:gdLst/>
                <a:ahLst/>
                <a:cxnLst/>
                <a:rect l="l" t="t" r="r" b="b"/>
                <a:pathLst>
                  <a:path w="5906" h="322" extrusionOk="0">
                    <a:moveTo>
                      <a:pt x="167" y="0"/>
                    </a:moveTo>
                    <a:cubicBezTo>
                      <a:pt x="72" y="0"/>
                      <a:pt x="0" y="72"/>
                      <a:pt x="0" y="155"/>
                    </a:cubicBezTo>
                    <a:cubicBezTo>
                      <a:pt x="0" y="250"/>
                      <a:pt x="72" y="322"/>
                      <a:pt x="167" y="322"/>
                    </a:cubicBezTo>
                    <a:lnTo>
                      <a:pt x="5739" y="322"/>
                    </a:lnTo>
                    <a:cubicBezTo>
                      <a:pt x="5834" y="322"/>
                      <a:pt x="5906" y="250"/>
                      <a:pt x="5906" y="155"/>
                    </a:cubicBezTo>
                    <a:cubicBezTo>
                      <a:pt x="5906" y="72"/>
                      <a:pt x="5834" y="0"/>
                      <a:pt x="573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73;p78">
                <a:extLst>
                  <a:ext uri="{FF2B5EF4-FFF2-40B4-BE49-F238E27FC236}">
                    <a16:creationId xmlns:a16="http://schemas.microsoft.com/office/drawing/2014/main" id="{3DDC9D44-4EEE-3887-7950-7B272BEAAAA8}"/>
                  </a:ext>
                </a:extLst>
              </p:cNvPr>
              <p:cNvSpPr/>
              <p:nvPr/>
            </p:nvSpPr>
            <p:spPr>
              <a:xfrm>
                <a:off x="1137046" y="3167794"/>
                <a:ext cx="43607" cy="43607"/>
              </a:xfrm>
              <a:custGeom>
                <a:avLst/>
                <a:gdLst/>
                <a:ahLst/>
                <a:cxnLst/>
                <a:rect l="l" t="t" r="r" b="b"/>
                <a:pathLst>
                  <a:path w="1370" h="1370" extrusionOk="0">
                    <a:moveTo>
                      <a:pt x="679" y="310"/>
                    </a:moveTo>
                    <a:cubicBezTo>
                      <a:pt x="882" y="310"/>
                      <a:pt x="1036" y="477"/>
                      <a:pt x="1036" y="667"/>
                    </a:cubicBezTo>
                    <a:cubicBezTo>
                      <a:pt x="1036" y="870"/>
                      <a:pt x="882" y="1024"/>
                      <a:pt x="679" y="1024"/>
                    </a:cubicBezTo>
                    <a:cubicBezTo>
                      <a:pt x="489" y="1024"/>
                      <a:pt x="322" y="858"/>
                      <a:pt x="322" y="667"/>
                    </a:cubicBezTo>
                    <a:cubicBezTo>
                      <a:pt x="322" y="477"/>
                      <a:pt x="489" y="310"/>
                      <a:pt x="679" y="310"/>
                    </a:cubicBezTo>
                    <a:close/>
                    <a:moveTo>
                      <a:pt x="679" y="0"/>
                    </a:moveTo>
                    <a:cubicBezTo>
                      <a:pt x="310" y="0"/>
                      <a:pt x="1" y="310"/>
                      <a:pt x="1" y="679"/>
                    </a:cubicBezTo>
                    <a:cubicBezTo>
                      <a:pt x="1" y="1060"/>
                      <a:pt x="310" y="1370"/>
                      <a:pt x="679" y="1370"/>
                    </a:cubicBezTo>
                    <a:cubicBezTo>
                      <a:pt x="1060" y="1370"/>
                      <a:pt x="1370" y="1060"/>
                      <a:pt x="1370" y="679"/>
                    </a:cubicBezTo>
                    <a:cubicBezTo>
                      <a:pt x="1370" y="298"/>
                      <a:pt x="1060" y="0"/>
                      <a:pt x="67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74;p78">
                <a:extLst>
                  <a:ext uri="{FF2B5EF4-FFF2-40B4-BE49-F238E27FC236}">
                    <a16:creationId xmlns:a16="http://schemas.microsoft.com/office/drawing/2014/main" id="{4E7018E6-E883-53D0-E19C-4534C02F4B85}"/>
                  </a:ext>
                </a:extLst>
              </p:cNvPr>
              <p:cNvSpPr/>
              <p:nvPr/>
            </p:nvSpPr>
            <p:spPr>
              <a:xfrm>
                <a:off x="1080579" y="3167794"/>
                <a:ext cx="43607" cy="43607"/>
              </a:xfrm>
              <a:custGeom>
                <a:avLst/>
                <a:gdLst/>
                <a:ahLst/>
                <a:cxnLst/>
                <a:rect l="l" t="t" r="r" b="b"/>
                <a:pathLst>
                  <a:path w="1370" h="1370" extrusionOk="0">
                    <a:moveTo>
                      <a:pt x="691" y="310"/>
                    </a:moveTo>
                    <a:cubicBezTo>
                      <a:pt x="882" y="310"/>
                      <a:pt x="1048" y="477"/>
                      <a:pt x="1048" y="667"/>
                    </a:cubicBezTo>
                    <a:cubicBezTo>
                      <a:pt x="1048" y="870"/>
                      <a:pt x="882" y="1024"/>
                      <a:pt x="691" y="1024"/>
                    </a:cubicBezTo>
                    <a:cubicBezTo>
                      <a:pt x="489" y="1024"/>
                      <a:pt x="334" y="858"/>
                      <a:pt x="334" y="667"/>
                    </a:cubicBezTo>
                    <a:cubicBezTo>
                      <a:pt x="334" y="477"/>
                      <a:pt x="489" y="310"/>
                      <a:pt x="691" y="310"/>
                    </a:cubicBezTo>
                    <a:close/>
                    <a:moveTo>
                      <a:pt x="691" y="0"/>
                    </a:moveTo>
                    <a:cubicBezTo>
                      <a:pt x="310" y="0"/>
                      <a:pt x="1" y="310"/>
                      <a:pt x="1" y="679"/>
                    </a:cubicBezTo>
                    <a:cubicBezTo>
                      <a:pt x="1" y="1060"/>
                      <a:pt x="310" y="1370"/>
                      <a:pt x="691" y="1370"/>
                    </a:cubicBezTo>
                    <a:cubicBezTo>
                      <a:pt x="1060" y="1370"/>
                      <a:pt x="1370" y="1060"/>
                      <a:pt x="1370" y="679"/>
                    </a:cubicBezTo>
                    <a:cubicBezTo>
                      <a:pt x="1370" y="298"/>
                      <a:pt x="1072" y="0"/>
                      <a:pt x="69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75;p78">
                <a:extLst>
                  <a:ext uri="{FF2B5EF4-FFF2-40B4-BE49-F238E27FC236}">
                    <a16:creationId xmlns:a16="http://schemas.microsoft.com/office/drawing/2014/main" id="{9CB22E9A-C871-3EF0-279F-799AD731E098}"/>
                  </a:ext>
                </a:extLst>
              </p:cNvPr>
              <p:cNvSpPr/>
              <p:nvPr/>
            </p:nvSpPr>
            <p:spPr>
              <a:xfrm>
                <a:off x="879350" y="3184473"/>
                <a:ext cx="187988" cy="10249"/>
              </a:xfrm>
              <a:custGeom>
                <a:avLst/>
                <a:gdLst/>
                <a:ahLst/>
                <a:cxnLst/>
                <a:rect l="l" t="t" r="r" b="b"/>
                <a:pathLst>
                  <a:path w="5906" h="322" extrusionOk="0">
                    <a:moveTo>
                      <a:pt x="167" y="0"/>
                    </a:moveTo>
                    <a:cubicBezTo>
                      <a:pt x="72" y="0"/>
                      <a:pt x="0" y="72"/>
                      <a:pt x="0" y="155"/>
                    </a:cubicBezTo>
                    <a:cubicBezTo>
                      <a:pt x="0" y="250"/>
                      <a:pt x="72" y="322"/>
                      <a:pt x="167" y="322"/>
                    </a:cubicBezTo>
                    <a:lnTo>
                      <a:pt x="5739" y="322"/>
                    </a:lnTo>
                    <a:cubicBezTo>
                      <a:pt x="5834" y="322"/>
                      <a:pt x="5906" y="250"/>
                      <a:pt x="5906" y="155"/>
                    </a:cubicBezTo>
                    <a:cubicBezTo>
                      <a:pt x="5906" y="48"/>
                      <a:pt x="5834" y="0"/>
                      <a:pt x="573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576;p78">
                <a:extLst>
                  <a:ext uri="{FF2B5EF4-FFF2-40B4-BE49-F238E27FC236}">
                    <a16:creationId xmlns:a16="http://schemas.microsoft.com/office/drawing/2014/main" id="{E676AA1D-223A-1773-C503-416E56442538}"/>
                  </a:ext>
                </a:extLst>
              </p:cNvPr>
              <p:cNvSpPr/>
              <p:nvPr/>
            </p:nvSpPr>
            <p:spPr>
              <a:xfrm>
                <a:off x="879350" y="3083285"/>
                <a:ext cx="25432" cy="10631"/>
              </a:xfrm>
              <a:custGeom>
                <a:avLst/>
                <a:gdLst/>
                <a:ahLst/>
                <a:cxnLst/>
                <a:rect l="l" t="t" r="r" b="b"/>
                <a:pathLst>
                  <a:path w="799" h="334" extrusionOk="0">
                    <a:moveTo>
                      <a:pt x="167" y="0"/>
                    </a:moveTo>
                    <a:cubicBezTo>
                      <a:pt x="72" y="0"/>
                      <a:pt x="0" y="84"/>
                      <a:pt x="0" y="167"/>
                    </a:cubicBezTo>
                    <a:cubicBezTo>
                      <a:pt x="0" y="262"/>
                      <a:pt x="72" y="334"/>
                      <a:pt x="167" y="334"/>
                    </a:cubicBezTo>
                    <a:lnTo>
                      <a:pt x="643" y="334"/>
                    </a:lnTo>
                    <a:cubicBezTo>
                      <a:pt x="727" y="334"/>
                      <a:pt x="798" y="262"/>
                      <a:pt x="798" y="167"/>
                    </a:cubicBezTo>
                    <a:cubicBezTo>
                      <a:pt x="798" y="84"/>
                      <a:pt x="727" y="0"/>
                      <a:pt x="64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0030;p74">
              <a:extLst>
                <a:ext uri="{FF2B5EF4-FFF2-40B4-BE49-F238E27FC236}">
                  <a16:creationId xmlns:a16="http://schemas.microsoft.com/office/drawing/2014/main" id="{576A563F-8EC1-F8C3-D20E-8936ACE92305}"/>
                </a:ext>
              </a:extLst>
            </p:cNvPr>
            <p:cNvGrpSpPr/>
            <p:nvPr/>
          </p:nvGrpSpPr>
          <p:grpSpPr>
            <a:xfrm>
              <a:off x="6862061" y="3420550"/>
              <a:ext cx="668277" cy="482599"/>
              <a:chOff x="6671087" y="2009304"/>
              <a:chExt cx="332757" cy="281833"/>
            </a:xfrm>
            <a:solidFill>
              <a:schemeClr val="accent1"/>
            </a:solidFill>
          </p:grpSpPr>
          <p:sp>
            <p:nvSpPr>
              <p:cNvPr id="43" name="Google Shape;10031;p74">
                <a:extLst>
                  <a:ext uri="{FF2B5EF4-FFF2-40B4-BE49-F238E27FC236}">
                    <a16:creationId xmlns:a16="http://schemas.microsoft.com/office/drawing/2014/main" id="{32C6163E-8513-25EE-9585-FDCEF4F8C252}"/>
                  </a:ext>
                </a:extLst>
              </p:cNvPr>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32;p74">
                <a:extLst>
                  <a:ext uri="{FF2B5EF4-FFF2-40B4-BE49-F238E27FC236}">
                    <a16:creationId xmlns:a16="http://schemas.microsoft.com/office/drawing/2014/main" id="{A4A4636E-BC4A-8789-5728-AD084B8420AE}"/>
                  </a:ext>
                </a:extLst>
              </p:cNvPr>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2897;p78">
              <a:extLst>
                <a:ext uri="{FF2B5EF4-FFF2-40B4-BE49-F238E27FC236}">
                  <a16:creationId xmlns:a16="http://schemas.microsoft.com/office/drawing/2014/main" id="{C6070A4A-84B8-5D13-B117-A5BA2531494F}"/>
                </a:ext>
              </a:extLst>
            </p:cNvPr>
            <p:cNvGrpSpPr/>
            <p:nvPr/>
          </p:nvGrpSpPr>
          <p:grpSpPr>
            <a:xfrm>
              <a:off x="6862061" y="4478100"/>
              <a:ext cx="590791" cy="626859"/>
              <a:chOff x="6399721" y="1699633"/>
              <a:chExt cx="1590117" cy="1149253"/>
            </a:xfrm>
            <a:solidFill>
              <a:schemeClr val="accent1"/>
            </a:solidFill>
          </p:grpSpPr>
          <p:sp>
            <p:nvSpPr>
              <p:cNvPr id="46" name="Google Shape;12898;p78">
                <a:extLst>
                  <a:ext uri="{FF2B5EF4-FFF2-40B4-BE49-F238E27FC236}">
                    <a16:creationId xmlns:a16="http://schemas.microsoft.com/office/drawing/2014/main" id="{BA4AA6EF-1A73-4245-61E8-C672DD2E2B23}"/>
                  </a:ext>
                </a:extLst>
              </p:cNvPr>
              <p:cNvSpPr/>
              <p:nvPr/>
            </p:nvSpPr>
            <p:spPr>
              <a:xfrm>
                <a:off x="6399721" y="1699633"/>
                <a:ext cx="1590117" cy="114925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2899;p78">
                <a:extLst>
                  <a:ext uri="{FF2B5EF4-FFF2-40B4-BE49-F238E27FC236}">
                    <a16:creationId xmlns:a16="http://schemas.microsoft.com/office/drawing/2014/main" id="{79708C51-3C3B-84AD-2114-BFC7D5E9B56F}"/>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648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dirty="0"/>
              <a:t>8. How to Invest</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21</a:t>
            </a:fld>
            <a:endParaRPr lang="en-GB"/>
          </a:p>
        </p:txBody>
      </p:sp>
    </p:spTree>
    <p:extLst>
      <p:ext uri="{BB962C8B-B14F-4D97-AF65-F5344CB8AC3E}">
        <p14:creationId xmlns:p14="http://schemas.microsoft.com/office/powerpoint/2010/main" val="138199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E082DE-8E2A-4186-9421-9D2318CE722A}" type="slidenum">
              <a:rPr lang="en-GB" smtClean="0"/>
              <a:t>22</a:t>
            </a:fld>
            <a:endParaRPr lang="en-GB"/>
          </a:p>
        </p:txBody>
      </p:sp>
      <p:sp>
        <p:nvSpPr>
          <p:cNvPr id="4" name="Title 3"/>
          <p:cNvSpPr>
            <a:spLocks noGrp="1"/>
          </p:cNvSpPr>
          <p:nvPr>
            <p:ph type="title"/>
          </p:nvPr>
        </p:nvSpPr>
        <p:spPr/>
        <p:txBody>
          <a:bodyPr>
            <a:noAutofit/>
          </a:bodyPr>
          <a:lstStyle/>
          <a:p>
            <a:r>
              <a:rPr lang="en-GB" sz="2300" b="1">
                <a:latin typeface="Corbel" panose="020B0503020204020204" pitchFamily="34" charset="0"/>
              </a:rPr>
              <a:t>How to Invest</a:t>
            </a:r>
          </a:p>
        </p:txBody>
      </p:sp>
      <p:sp>
        <p:nvSpPr>
          <p:cNvPr id="59" name="Rectangle 2">
            <a:extLst>
              <a:ext uri="{FF2B5EF4-FFF2-40B4-BE49-F238E27FC236}">
                <a16:creationId xmlns:a16="http://schemas.microsoft.com/office/drawing/2014/main" id="{896D34CA-F53A-4E92-9132-1CA75E37BAF5}"/>
              </a:ext>
            </a:extLst>
          </p:cNvPr>
          <p:cNvSpPr>
            <a:spLocks noChangeArrowheads="1"/>
          </p:cNvSpPr>
          <p:nvPr/>
        </p:nvSpPr>
        <p:spPr bwMode="auto">
          <a:xfrm>
            <a:off x="7739269" y="-3572571"/>
            <a:ext cx="6221570" cy="19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9848" tIns="460230" rIns="815718" bIns="399924"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1305CABD-3123-BB4A-2E5F-558A4BD9A18E}"/>
              </a:ext>
            </a:extLst>
          </p:cNvPr>
          <p:cNvSpPr txBox="1"/>
          <p:nvPr/>
        </p:nvSpPr>
        <p:spPr>
          <a:xfrm>
            <a:off x="4419464" y="687901"/>
            <a:ext cx="3353072" cy="461665"/>
          </a:xfrm>
          <a:prstGeom prst="rect">
            <a:avLst/>
          </a:prstGeom>
          <a:noFill/>
        </p:spPr>
        <p:txBody>
          <a:bodyPr wrap="square">
            <a:spAutoFit/>
          </a:bodyPr>
          <a:lstStyle/>
          <a:p>
            <a:r>
              <a:rPr lang="en-GB" sz="2400" b="1" dirty="0">
                <a:latin typeface="Corbel" panose="020B0503020204020204" pitchFamily="34" charset="0"/>
              </a:rPr>
              <a:t>Subscription Platforms </a:t>
            </a:r>
            <a:endParaRPr lang="en-US" sz="2400" dirty="0"/>
          </a:p>
        </p:txBody>
      </p:sp>
      <p:grpSp>
        <p:nvGrpSpPr>
          <p:cNvPr id="2" name="Group 1">
            <a:extLst>
              <a:ext uri="{FF2B5EF4-FFF2-40B4-BE49-F238E27FC236}">
                <a16:creationId xmlns:a16="http://schemas.microsoft.com/office/drawing/2014/main" id="{8A9D0F65-450A-D778-4B03-1F77A9B9D257}"/>
              </a:ext>
            </a:extLst>
          </p:cNvPr>
          <p:cNvGrpSpPr/>
          <p:nvPr/>
        </p:nvGrpSpPr>
        <p:grpSpPr>
          <a:xfrm>
            <a:off x="1324733" y="1344781"/>
            <a:ext cx="3089629" cy="4659870"/>
            <a:chOff x="4902397" y="1576323"/>
            <a:chExt cx="3089629" cy="4659870"/>
          </a:xfrm>
        </p:grpSpPr>
        <p:pic>
          <p:nvPicPr>
            <p:cNvPr id="16" name="Picture 4">
              <a:extLst>
                <a:ext uri="{FF2B5EF4-FFF2-40B4-BE49-F238E27FC236}">
                  <a16:creationId xmlns:a16="http://schemas.microsoft.com/office/drawing/2014/main" id="{1F542057-DD38-B2C6-ED4E-A1212C1CE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397" y="1576323"/>
              <a:ext cx="3089629" cy="463283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2C94FE4E-DC2B-A863-50F3-68C69C65982B}"/>
                </a:ext>
              </a:extLst>
            </p:cNvPr>
            <p:cNvSpPr/>
            <p:nvPr/>
          </p:nvSpPr>
          <p:spPr>
            <a:xfrm>
              <a:off x="5393668" y="2464394"/>
              <a:ext cx="2228760" cy="662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9" name="TextBox 18">
              <a:extLst>
                <a:ext uri="{FF2B5EF4-FFF2-40B4-BE49-F238E27FC236}">
                  <a16:creationId xmlns:a16="http://schemas.microsoft.com/office/drawing/2014/main" id="{A3FFBC3B-8C9B-3585-312A-26A6D47862CC}"/>
                </a:ext>
              </a:extLst>
            </p:cNvPr>
            <p:cNvSpPr txBox="1"/>
            <p:nvPr/>
          </p:nvSpPr>
          <p:spPr>
            <a:xfrm>
              <a:off x="5226297" y="2727540"/>
              <a:ext cx="2563501" cy="3508653"/>
            </a:xfrm>
            <a:prstGeom prst="rect">
              <a:avLst/>
            </a:prstGeom>
            <a:noFill/>
          </p:spPr>
          <p:txBody>
            <a:bodyPr wrap="square">
              <a:spAutoFit/>
            </a:bodyPr>
            <a:lstStyle/>
            <a:p>
              <a:pPr lvl="0" algn="just"/>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rbel" panose="020B0503020204020204" pitchFamily="34" charset="0"/>
                </a:rPr>
                <a:t>SUBSCRIPTION FORM</a:t>
              </a:r>
            </a:p>
            <a:p>
              <a:pPr lvl="0" algn="just"/>
              <a:r>
                <a:rPr lang="en-US" sz="2000" dirty="0"/>
                <a:t>	</a:t>
              </a:r>
            </a:p>
            <a:p>
              <a:pPr algn="just"/>
              <a:r>
                <a:rPr lang="en-US" sz="1600" dirty="0"/>
                <a:t>Investors can invest in the Fund by filling the subscription form of the Fund as well as providing supporting documents (passport photograph, valid means of ID, proof of address and proof of payment). </a:t>
              </a:r>
            </a:p>
            <a:p>
              <a:pPr lvl="0" algn="just"/>
              <a:endParaRPr lang="en-US" sz="2000" dirty="0"/>
            </a:p>
            <a:p>
              <a:pPr lvl="0" algn="just"/>
              <a:endParaRPr lang="en-US" sz="2000" dirty="0"/>
            </a:p>
          </p:txBody>
        </p:sp>
      </p:grpSp>
      <p:grpSp>
        <p:nvGrpSpPr>
          <p:cNvPr id="5" name="Group 4">
            <a:extLst>
              <a:ext uri="{FF2B5EF4-FFF2-40B4-BE49-F238E27FC236}">
                <a16:creationId xmlns:a16="http://schemas.microsoft.com/office/drawing/2014/main" id="{49C3B7B9-9AC4-F55A-05A3-AAB845D07FEF}"/>
              </a:ext>
            </a:extLst>
          </p:cNvPr>
          <p:cNvGrpSpPr/>
          <p:nvPr/>
        </p:nvGrpSpPr>
        <p:grpSpPr>
          <a:xfrm>
            <a:off x="6761148" y="1953727"/>
            <a:ext cx="4106119" cy="3441979"/>
            <a:chOff x="8064727" y="2304034"/>
            <a:chExt cx="4106119" cy="3441979"/>
          </a:xfrm>
        </p:grpSpPr>
        <p:sp>
          <p:nvSpPr>
            <p:cNvPr id="6" name="TextBox 5">
              <a:extLst>
                <a:ext uri="{FF2B5EF4-FFF2-40B4-BE49-F238E27FC236}">
                  <a16:creationId xmlns:a16="http://schemas.microsoft.com/office/drawing/2014/main" id="{51DD99B7-FB1A-20FB-79E1-14D43B07797E}"/>
                </a:ext>
              </a:extLst>
            </p:cNvPr>
            <p:cNvSpPr txBox="1"/>
            <p:nvPr/>
          </p:nvSpPr>
          <p:spPr>
            <a:xfrm>
              <a:off x="8483297" y="2777032"/>
              <a:ext cx="3268980" cy="1415772"/>
            </a:xfrm>
            <a:prstGeom prst="rect">
              <a:avLst/>
            </a:prstGeom>
            <a:noFill/>
          </p:spPr>
          <p:txBody>
            <a:bodyPr wrap="square">
              <a:spAutoFit/>
            </a:bodyPr>
            <a:lstStyle/>
            <a:p>
              <a:pPr algn="ct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rbel" panose="020B0503020204020204" pitchFamily="34" charset="0"/>
                </a:rPr>
                <a:t>DIGITAL CHANNELS</a:t>
              </a:r>
            </a:p>
            <a:p>
              <a:endParaRPr lang="en-US" sz="2000" b="1" dirty="0"/>
            </a:p>
            <a:p>
              <a:pPr lvl="0" algn="just"/>
              <a:r>
                <a:rPr lang="en-US" sz="1600" dirty="0"/>
                <a:t>Investors will also be able to invest in the Fund through any of our digital channels</a:t>
              </a:r>
            </a:p>
          </p:txBody>
        </p:sp>
        <p:pic>
          <p:nvPicPr>
            <p:cNvPr id="20" name="Computer_7.png">
              <a:extLst>
                <a:ext uri="{FF2B5EF4-FFF2-40B4-BE49-F238E27FC236}">
                  <a16:creationId xmlns:a16="http://schemas.microsoft.com/office/drawing/2014/main" id="{17447A98-1C5F-696D-A66B-C750143AD1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727" y="2304034"/>
              <a:ext cx="4106119" cy="34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grpSp>
    </p:spTree>
    <p:extLst>
      <p:ext uri="{BB962C8B-B14F-4D97-AF65-F5344CB8AC3E}">
        <p14:creationId xmlns:p14="http://schemas.microsoft.com/office/powerpoint/2010/main" val="176025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normAutofit/>
          </a:bodyPr>
          <a:lstStyle/>
          <a:p>
            <a:r>
              <a:rPr lang="en-US" b="1" dirty="0"/>
              <a:t>9. How can I make Money</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23</a:t>
            </a:fld>
            <a:endParaRPr lang="en-GB"/>
          </a:p>
        </p:txBody>
      </p:sp>
    </p:spTree>
    <p:extLst>
      <p:ext uri="{BB962C8B-B14F-4D97-AF65-F5344CB8AC3E}">
        <p14:creationId xmlns:p14="http://schemas.microsoft.com/office/powerpoint/2010/main" val="95244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049EB1-763D-B3DD-F7C3-152632A17C43}"/>
              </a:ext>
            </a:extLst>
          </p:cNvPr>
          <p:cNvSpPr>
            <a:spLocks noGrp="1"/>
          </p:cNvSpPr>
          <p:nvPr>
            <p:ph type="sldNum" sz="quarter" idx="12"/>
          </p:nvPr>
        </p:nvSpPr>
        <p:spPr/>
        <p:txBody>
          <a:bodyPr/>
          <a:lstStyle/>
          <a:p>
            <a:fld id="{ECE082DE-8E2A-4186-9421-9D2318CE722A}" type="slidenum">
              <a:rPr lang="en-GB" smtClean="0"/>
              <a:t>24</a:t>
            </a:fld>
            <a:endParaRPr lang="en-GB"/>
          </a:p>
        </p:txBody>
      </p:sp>
      <p:sp>
        <p:nvSpPr>
          <p:cNvPr id="6" name="TextBox 5">
            <a:extLst>
              <a:ext uri="{FF2B5EF4-FFF2-40B4-BE49-F238E27FC236}">
                <a16:creationId xmlns:a16="http://schemas.microsoft.com/office/drawing/2014/main" id="{FD905B08-84B0-0439-990A-2C4665B59A90}"/>
              </a:ext>
            </a:extLst>
          </p:cNvPr>
          <p:cNvSpPr txBox="1"/>
          <p:nvPr/>
        </p:nvSpPr>
        <p:spPr>
          <a:xfrm>
            <a:off x="5987646" y="208319"/>
            <a:ext cx="6096000" cy="369332"/>
          </a:xfrm>
          <a:prstGeom prst="rect">
            <a:avLst/>
          </a:prstGeom>
          <a:noFill/>
        </p:spPr>
        <p:txBody>
          <a:bodyPr wrap="square">
            <a:spAutoFit/>
          </a:bodyPr>
          <a:lstStyle/>
          <a:p>
            <a:pPr algn="r"/>
            <a:r>
              <a:rPr lang="en-GB" sz="1800" b="1" dirty="0">
                <a:solidFill>
                  <a:schemeClr val="bg1"/>
                </a:solidFill>
              </a:rPr>
              <a:t>How Can I Make Money?</a:t>
            </a:r>
          </a:p>
        </p:txBody>
      </p:sp>
      <p:sp>
        <p:nvSpPr>
          <p:cNvPr id="7" name="TextBox 6">
            <a:extLst>
              <a:ext uri="{FF2B5EF4-FFF2-40B4-BE49-F238E27FC236}">
                <a16:creationId xmlns:a16="http://schemas.microsoft.com/office/drawing/2014/main" id="{576431D7-FF10-90F4-84D1-9A6E778671EF}"/>
              </a:ext>
            </a:extLst>
          </p:cNvPr>
          <p:cNvSpPr txBox="1"/>
          <p:nvPr/>
        </p:nvSpPr>
        <p:spPr>
          <a:xfrm>
            <a:off x="467715" y="1246957"/>
            <a:ext cx="6876278" cy="1323439"/>
          </a:xfrm>
          <a:prstGeom prst="rect">
            <a:avLst/>
          </a:prstGeom>
          <a:noFill/>
        </p:spPr>
        <p:txBody>
          <a:bodyPr wrap="square" rtlCol="0">
            <a:spAutoFit/>
          </a:bodyPr>
          <a:lstStyle/>
          <a:p>
            <a:pPr algn="just"/>
            <a:endParaRPr lang="en-US" sz="2000" dirty="0"/>
          </a:p>
          <a:p>
            <a:pPr marL="342900" indent="-342900" algn="just">
              <a:buFont typeface="Arial" panose="020B0604020202020204" pitchFamily="34" charset="0"/>
              <a:buChar char="•"/>
            </a:pPr>
            <a:r>
              <a:rPr lang="en-US" sz="2000" b="1" i="0" dirty="0">
                <a:effectLst/>
                <a:latin typeface="CW BR Firma"/>
              </a:rPr>
              <a:t>Dividends</a:t>
            </a:r>
            <a:r>
              <a:rPr lang="en-US" sz="2000" b="0" i="0" dirty="0">
                <a:effectLst/>
                <a:latin typeface="CW BR Firma"/>
              </a:rPr>
              <a:t>: Similar to other mutual funds offered by Norrenberger, the </a:t>
            </a:r>
            <a:r>
              <a:rPr lang="en-US" sz="2000" dirty="0">
                <a:latin typeface="CW BR Firma"/>
              </a:rPr>
              <a:t>Norrenberger Turbo Fund pays dividends on a quarterly basis. </a:t>
            </a:r>
          </a:p>
        </p:txBody>
      </p:sp>
      <p:pic>
        <p:nvPicPr>
          <p:cNvPr id="4098" name="Picture 2" descr="Dividend Payout Ratio : Meaning, Formula and Calculation">
            <a:extLst>
              <a:ext uri="{FF2B5EF4-FFF2-40B4-BE49-F238E27FC236}">
                <a16:creationId xmlns:a16="http://schemas.microsoft.com/office/drawing/2014/main" id="{93C3628D-07E1-60E4-51DE-0B30E026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490" y="936012"/>
            <a:ext cx="3275104" cy="16375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9FC7970-C15A-66FB-5A91-E6C86D492FD7}"/>
              </a:ext>
            </a:extLst>
          </p:cNvPr>
          <p:cNvCxnSpPr/>
          <p:nvPr/>
        </p:nvCxnSpPr>
        <p:spPr>
          <a:xfrm>
            <a:off x="285405" y="3123479"/>
            <a:ext cx="11621189"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D8C6829-5281-F38D-7C24-B907C6A9BB91}"/>
              </a:ext>
            </a:extLst>
          </p:cNvPr>
          <p:cNvSpPr txBox="1"/>
          <p:nvPr/>
        </p:nvSpPr>
        <p:spPr>
          <a:xfrm>
            <a:off x="467715" y="4154404"/>
            <a:ext cx="6978915" cy="1477328"/>
          </a:xfrm>
          <a:prstGeom prst="rect">
            <a:avLst/>
          </a:prstGeom>
          <a:noFill/>
        </p:spPr>
        <p:txBody>
          <a:bodyPr wrap="square">
            <a:spAutoFit/>
          </a:bodyPr>
          <a:lstStyle/>
          <a:p>
            <a:pPr marL="342900" indent="-342900" algn="just">
              <a:buFont typeface="Arial" panose="020B0604020202020204" pitchFamily="34" charset="0"/>
              <a:buChar char="•"/>
            </a:pPr>
            <a:r>
              <a:rPr lang="en-US" sz="1800" b="1" i="0" dirty="0">
                <a:effectLst/>
                <a:latin typeface="CW BR Firma"/>
              </a:rPr>
              <a:t>Capital appreciation</a:t>
            </a:r>
            <a:r>
              <a:rPr lang="en-US" sz="1800" b="0" i="0" dirty="0">
                <a:effectLst/>
                <a:latin typeface="CW BR Firma"/>
              </a:rPr>
              <a:t>: </a:t>
            </a:r>
            <a:r>
              <a:rPr lang="en-US" sz="1800" dirty="0">
                <a:latin typeface="CW BR Firma"/>
              </a:rPr>
              <a:t>Fixed </a:t>
            </a:r>
            <a:r>
              <a:rPr lang="en-US" dirty="0">
                <a:latin typeface="CW BR Firma"/>
              </a:rPr>
              <a:t>i</a:t>
            </a:r>
            <a:r>
              <a:rPr lang="en-US" sz="1800" dirty="0">
                <a:latin typeface="CW BR Firma"/>
              </a:rPr>
              <a:t>ncome funds appreciate in value with time progression. This is due to the value of fixed income instruments that the fund invests in and the current interest rate environment.</a:t>
            </a:r>
            <a:endParaRPr lang="en-US" sz="1800" b="0" i="0" dirty="0">
              <a:effectLst/>
              <a:latin typeface="CW BR Firma"/>
            </a:endParaRPr>
          </a:p>
          <a:p>
            <a:pPr marL="342900" indent="-342900" algn="just">
              <a:buFont typeface="Arial" panose="020B0604020202020204" pitchFamily="34" charset="0"/>
              <a:buChar char="•"/>
            </a:pPr>
            <a:endParaRPr lang="en-US" sz="1800" b="0" i="0" dirty="0">
              <a:effectLst/>
              <a:latin typeface="CW BR Firma"/>
            </a:endParaRPr>
          </a:p>
        </p:txBody>
      </p:sp>
      <p:pic>
        <p:nvPicPr>
          <p:cNvPr id="3" name="Picture 2" descr="money growing - money increase stock pictures, royalty-free photos &amp; images">
            <a:extLst>
              <a:ext uri="{FF2B5EF4-FFF2-40B4-BE49-F238E27FC236}">
                <a16:creationId xmlns:a16="http://schemas.microsoft.com/office/drawing/2014/main" id="{3937500F-F7E0-5C83-1EA3-A9BE17F8F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242" y="3792786"/>
            <a:ext cx="2914650" cy="1943100"/>
          </a:xfrm>
          <a:prstGeom prst="roundRect">
            <a:avLst>
              <a:gd name="adj" fmla="val 3347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80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normAutofit/>
          </a:bodyPr>
          <a:lstStyle/>
          <a:p>
            <a:r>
              <a:rPr lang="en-US" b="1" dirty="0"/>
              <a:t>10. Yield / Returns Simulation</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25</a:t>
            </a:fld>
            <a:endParaRPr lang="en-GB"/>
          </a:p>
        </p:txBody>
      </p:sp>
    </p:spTree>
    <p:extLst>
      <p:ext uri="{BB962C8B-B14F-4D97-AF65-F5344CB8AC3E}">
        <p14:creationId xmlns:p14="http://schemas.microsoft.com/office/powerpoint/2010/main" val="180377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049EB1-763D-B3DD-F7C3-152632A17C43}"/>
              </a:ext>
            </a:extLst>
          </p:cNvPr>
          <p:cNvSpPr>
            <a:spLocks noGrp="1"/>
          </p:cNvSpPr>
          <p:nvPr>
            <p:ph type="sldNum" sz="quarter" idx="12"/>
          </p:nvPr>
        </p:nvSpPr>
        <p:spPr/>
        <p:txBody>
          <a:bodyPr/>
          <a:lstStyle/>
          <a:p>
            <a:fld id="{ECE082DE-8E2A-4186-9421-9D2318CE722A}" type="slidenum">
              <a:rPr lang="en-GB" smtClean="0"/>
              <a:t>26</a:t>
            </a:fld>
            <a:endParaRPr lang="en-GB"/>
          </a:p>
        </p:txBody>
      </p:sp>
      <p:sp>
        <p:nvSpPr>
          <p:cNvPr id="6" name="TextBox 5">
            <a:extLst>
              <a:ext uri="{FF2B5EF4-FFF2-40B4-BE49-F238E27FC236}">
                <a16:creationId xmlns:a16="http://schemas.microsoft.com/office/drawing/2014/main" id="{FD905B08-84B0-0439-990A-2C4665B59A90}"/>
              </a:ext>
            </a:extLst>
          </p:cNvPr>
          <p:cNvSpPr txBox="1"/>
          <p:nvPr/>
        </p:nvSpPr>
        <p:spPr>
          <a:xfrm>
            <a:off x="5655818" y="176014"/>
            <a:ext cx="6096000" cy="369332"/>
          </a:xfrm>
          <a:prstGeom prst="rect">
            <a:avLst/>
          </a:prstGeom>
          <a:noFill/>
        </p:spPr>
        <p:txBody>
          <a:bodyPr wrap="square">
            <a:spAutoFit/>
          </a:bodyPr>
          <a:lstStyle/>
          <a:p>
            <a:pPr algn="r"/>
            <a:r>
              <a:rPr lang="en-GB" sz="1800" b="1" dirty="0">
                <a:solidFill>
                  <a:schemeClr val="bg1"/>
                </a:solidFill>
              </a:rPr>
              <a:t>Yield / </a:t>
            </a:r>
            <a:r>
              <a:rPr lang="en-GB" b="1" dirty="0">
                <a:solidFill>
                  <a:schemeClr val="bg1"/>
                </a:solidFill>
              </a:rPr>
              <a:t>R</a:t>
            </a:r>
            <a:r>
              <a:rPr lang="en-GB" sz="1800" b="1" dirty="0">
                <a:solidFill>
                  <a:schemeClr val="bg1"/>
                </a:solidFill>
              </a:rPr>
              <a:t>eturns Simulation</a:t>
            </a:r>
          </a:p>
        </p:txBody>
      </p:sp>
      <p:graphicFrame>
        <p:nvGraphicFramePr>
          <p:cNvPr id="10" name="Table 9">
            <a:extLst>
              <a:ext uri="{FF2B5EF4-FFF2-40B4-BE49-F238E27FC236}">
                <a16:creationId xmlns:a16="http://schemas.microsoft.com/office/drawing/2014/main" id="{B66CF2EA-51F9-BC48-0992-36DCFA6497B2}"/>
              </a:ext>
            </a:extLst>
          </p:cNvPr>
          <p:cNvGraphicFramePr>
            <a:graphicFrameLocks noGrp="1"/>
          </p:cNvGraphicFramePr>
          <p:nvPr>
            <p:extLst>
              <p:ext uri="{D42A27DB-BD31-4B8C-83A1-F6EECF244321}">
                <p14:modId xmlns:p14="http://schemas.microsoft.com/office/powerpoint/2010/main" val="3495603845"/>
              </p:ext>
            </p:extLst>
          </p:nvPr>
        </p:nvGraphicFramePr>
        <p:xfrm>
          <a:off x="7486940" y="902384"/>
          <a:ext cx="4092349" cy="1563716"/>
        </p:xfrm>
        <a:graphic>
          <a:graphicData uri="http://schemas.openxmlformats.org/drawingml/2006/table">
            <a:tbl>
              <a:tblPr/>
              <a:tblGrid>
                <a:gridCol w="2800847">
                  <a:extLst>
                    <a:ext uri="{9D8B030D-6E8A-4147-A177-3AD203B41FA5}">
                      <a16:colId xmlns:a16="http://schemas.microsoft.com/office/drawing/2014/main" val="3819889234"/>
                    </a:ext>
                  </a:extLst>
                </a:gridCol>
                <a:gridCol w="1291502">
                  <a:extLst>
                    <a:ext uri="{9D8B030D-6E8A-4147-A177-3AD203B41FA5}">
                      <a16:colId xmlns:a16="http://schemas.microsoft.com/office/drawing/2014/main" val="207837926"/>
                    </a:ext>
                  </a:extLst>
                </a:gridCol>
              </a:tblGrid>
              <a:tr h="390929">
                <a:tc gridSpan="2">
                  <a:txBody>
                    <a:bodyPr/>
                    <a:lstStyle/>
                    <a:p>
                      <a:pPr algn="ctr" rtl="0" fontAlgn="b"/>
                      <a:r>
                        <a:rPr lang="en-GB" sz="1800" b="1" i="0" u="none" strike="noStrike" dirty="0">
                          <a:solidFill>
                            <a:srgbClr val="000000"/>
                          </a:solidFill>
                          <a:effectLst/>
                          <a:latin typeface="Corbel" panose="020B0503020204020204" pitchFamily="34" charset="0"/>
                        </a:rPr>
                        <a:t>ASSET ALLOCATION</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chemeClr val="bg1">
                        <a:lumMod val="65000"/>
                      </a:schemeClr>
                    </a:solidFill>
                  </a:tcPr>
                </a:tc>
                <a:tc hMerge="1">
                  <a:txBody>
                    <a:bodyPr/>
                    <a:lstStyle/>
                    <a:p>
                      <a:endParaRPr lang="en-NG"/>
                    </a:p>
                  </a:txBody>
                  <a:tcPr/>
                </a:tc>
                <a:extLst>
                  <a:ext uri="{0D108BD9-81ED-4DB2-BD59-A6C34878D82A}">
                    <a16:rowId xmlns:a16="http://schemas.microsoft.com/office/drawing/2014/main" val="4014399018"/>
                  </a:ext>
                </a:extLst>
              </a:tr>
              <a:tr h="390929">
                <a:tc>
                  <a:txBody>
                    <a:bodyPr/>
                    <a:lstStyle/>
                    <a:p>
                      <a:pPr algn="l" rtl="0" fontAlgn="b"/>
                      <a:r>
                        <a:rPr lang="en-GB" sz="1400" b="1" i="0" u="none" strike="noStrike" dirty="0">
                          <a:solidFill>
                            <a:srgbClr val="000000"/>
                          </a:solidFill>
                          <a:effectLst/>
                          <a:latin typeface="Corbel" panose="020B0503020204020204" pitchFamily="34" charset="0"/>
                        </a:rPr>
                        <a:t>FIXED INCOME SECURITIES</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fontAlgn="b"/>
                      <a:r>
                        <a:rPr lang="en-NG" sz="1600" b="0" i="0" u="none" strike="noStrike">
                          <a:solidFill>
                            <a:srgbClr val="000000"/>
                          </a:solidFill>
                          <a:effectLst/>
                          <a:latin typeface="Corbel" panose="020B0503020204020204" pitchFamily="34" charset="0"/>
                        </a:rPr>
                        <a:t>74.00%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3137064247"/>
                  </a:ext>
                </a:extLst>
              </a:tr>
              <a:tr h="390929">
                <a:tc>
                  <a:txBody>
                    <a:bodyPr/>
                    <a:lstStyle/>
                    <a:p>
                      <a:pPr algn="l" rtl="0" fontAlgn="b"/>
                      <a:r>
                        <a:rPr lang="en-GB" sz="1400" b="1" i="0" u="none" strike="noStrike" dirty="0">
                          <a:solidFill>
                            <a:srgbClr val="000000"/>
                          </a:solidFill>
                          <a:effectLst/>
                          <a:latin typeface="Corbel" panose="020B0503020204020204" pitchFamily="34" charset="0"/>
                        </a:rPr>
                        <a:t>MONEY MARKET INSTRUMENTS</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fontAlgn="b"/>
                      <a:r>
                        <a:rPr lang="en-NG" sz="1600" b="0" i="0" u="none" strike="noStrike" dirty="0">
                          <a:solidFill>
                            <a:srgbClr val="000000"/>
                          </a:solidFill>
                          <a:effectLst/>
                          <a:latin typeface="Corbel" panose="020B0503020204020204" pitchFamily="34" charset="0"/>
                        </a:rPr>
                        <a:t>24.00%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3089772590"/>
                  </a:ext>
                </a:extLst>
              </a:tr>
              <a:tr h="390929">
                <a:tc>
                  <a:txBody>
                    <a:bodyPr/>
                    <a:lstStyle/>
                    <a:p>
                      <a:pPr algn="l" rtl="0" fontAlgn="b"/>
                      <a:r>
                        <a:rPr lang="en-GB" sz="1400" b="1" i="0" u="none" strike="noStrike" dirty="0">
                          <a:solidFill>
                            <a:srgbClr val="000000"/>
                          </a:solidFill>
                          <a:effectLst/>
                          <a:latin typeface="Corbel" panose="020B0503020204020204" pitchFamily="34" charset="0"/>
                        </a:rPr>
                        <a:t>CASH </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fontAlgn="b"/>
                      <a:r>
                        <a:rPr lang="en-NG" sz="1600" b="0" i="0" u="none" strike="noStrike" dirty="0">
                          <a:solidFill>
                            <a:srgbClr val="000000"/>
                          </a:solidFill>
                          <a:effectLst/>
                          <a:latin typeface="Corbel" panose="020B0503020204020204" pitchFamily="34" charset="0"/>
                        </a:rPr>
                        <a:t>2.00%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858436477"/>
                  </a:ext>
                </a:extLst>
              </a:tr>
            </a:tbl>
          </a:graphicData>
        </a:graphic>
      </p:graphicFrame>
      <p:graphicFrame>
        <p:nvGraphicFramePr>
          <p:cNvPr id="13" name="Table 12">
            <a:extLst>
              <a:ext uri="{FF2B5EF4-FFF2-40B4-BE49-F238E27FC236}">
                <a16:creationId xmlns:a16="http://schemas.microsoft.com/office/drawing/2014/main" id="{D746AC28-6719-22CD-C062-D92BC98A8642}"/>
              </a:ext>
            </a:extLst>
          </p:cNvPr>
          <p:cNvGraphicFramePr>
            <a:graphicFrameLocks noGrp="1"/>
          </p:cNvGraphicFramePr>
          <p:nvPr>
            <p:extLst>
              <p:ext uri="{D42A27DB-BD31-4B8C-83A1-F6EECF244321}">
                <p14:modId xmlns:p14="http://schemas.microsoft.com/office/powerpoint/2010/main" val="3282827012"/>
              </p:ext>
            </p:extLst>
          </p:nvPr>
        </p:nvGraphicFramePr>
        <p:xfrm>
          <a:off x="1316344" y="4329420"/>
          <a:ext cx="3867766" cy="1520872"/>
        </p:xfrm>
        <a:graphic>
          <a:graphicData uri="http://schemas.openxmlformats.org/drawingml/2006/table">
            <a:tbl>
              <a:tblPr/>
              <a:tblGrid>
                <a:gridCol w="2214156">
                  <a:extLst>
                    <a:ext uri="{9D8B030D-6E8A-4147-A177-3AD203B41FA5}">
                      <a16:colId xmlns:a16="http://schemas.microsoft.com/office/drawing/2014/main" val="2635576663"/>
                    </a:ext>
                  </a:extLst>
                </a:gridCol>
                <a:gridCol w="1653610">
                  <a:extLst>
                    <a:ext uri="{9D8B030D-6E8A-4147-A177-3AD203B41FA5}">
                      <a16:colId xmlns:a16="http://schemas.microsoft.com/office/drawing/2014/main" val="3505158848"/>
                    </a:ext>
                  </a:extLst>
                </a:gridCol>
              </a:tblGrid>
              <a:tr h="380218">
                <a:tc>
                  <a:txBody>
                    <a:bodyPr/>
                    <a:lstStyle/>
                    <a:p>
                      <a:pPr algn="l" fontAlgn="t"/>
                      <a:r>
                        <a:rPr lang="en-GB" sz="1600" b="1" i="0" u="none" strike="noStrike" dirty="0">
                          <a:solidFill>
                            <a:srgbClr val="000000"/>
                          </a:solidFill>
                          <a:effectLst/>
                          <a:latin typeface="Corbel" panose="020B0503020204020204" pitchFamily="34" charset="0"/>
                        </a:rPr>
                        <a:t>WAY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NG" sz="1600" b="1" i="0" u="none" strike="noStrike" dirty="0">
                          <a:solidFill>
                            <a:srgbClr val="000000"/>
                          </a:solidFill>
                          <a:effectLst/>
                          <a:latin typeface="Corbel" panose="020B0503020204020204" pitchFamily="34" charset="0"/>
                        </a:rPr>
                        <a:t>1</a:t>
                      </a:r>
                      <a:r>
                        <a:rPr lang="en-US" sz="1600" b="1" i="0" u="none" strike="noStrike" dirty="0">
                          <a:solidFill>
                            <a:srgbClr val="000000"/>
                          </a:solidFill>
                          <a:effectLst/>
                          <a:latin typeface="Corbel" panose="020B0503020204020204" pitchFamily="34" charset="0"/>
                        </a:rPr>
                        <a:t>4.89</a:t>
                      </a:r>
                      <a:r>
                        <a:rPr lang="en-NG" sz="1600" b="1" i="0" u="none" strike="noStrike" dirty="0">
                          <a:solidFill>
                            <a:srgbClr val="000000"/>
                          </a:solidFill>
                          <a:effectLst/>
                          <a:latin typeface="Corbel" panose="020B0503020204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032704"/>
                  </a:ext>
                </a:extLst>
              </a:tr>
              <a:tr h="380218">
                <a:tc>
                  <a:txBody>
                    <a:bodyPr/>
                    <a:lstStyle/>
                    <a:p>
                      <a:pPr algn="l" fontAlgn="t"/>
                      <a:r>
                        <a:rPr lang="en-GB" sz="1600" b="1" i="0" u="none" strike="noStrike" dirty="0">
                          <a:solidFill>
                            <a:srgbClr val="000000"/>
                          </a:solidFill>
                          <a:effectLst/>
                          <a:latin typeface="Corbel" panose="020B0503020204020204" pitchFamily="34" charset="0"/>
                        </a:rPr>
                        <a:t>Expenses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G" sz="1600" b="1" i="0" u="none" strike="noStrike" dirty="0">
                          <a:solidFill>
                            <a:srgbClr val="000000"/>
                          </a:solidFill>
                          <a:effectLst/>
                          <a:latin typeface="Corbel" panose="020B0503020204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915615"/>
                  </a:ext>
                </a:extLst>
              </a:tr>
              <a:tr h="380218">
                <a:tc>
                  <a:txBody>
                    <a:bodyPr/>
                    <a:lstStyle/>
                    <a:p>
                      <a:pPr algn="l" fontAlgn="t"/>
                      <a:r>
                        <a:rPr lang="en-GB" sz="1600" b="1" i="0" u="none" strike="noStrike" dirty="0">
                          <a:solidFill>
                            <a:srgbClr val="000000"/>
                          </a:solidFill>
                          <a:effectLst/>
                          <a:latin typeface="Corbel" panose="020B0503020204020204" pitchFamily="34" charset="0"/>
                        </a:rPr>
                        <a:t>Net Yield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NG" sz="1600" b="1" i="0" u="none" strike="noStrike" dirty="0">
                          <a:solidFill>
                            <a:srgbClr val="000000"/>
                          </a:solidFill>
                          <a:effectLst/>
                          <a:latin typeface="Corbel" panose="020B0503020204020204" pitchFamily="34" charset="0"/>
                        </a:rPr>
                        <a:t>1</a:t>
                      </a:r>
                      <a:r>
                        <a:rPr lang="en-US" sz="1600" b="1" i="0" u="none" strike="noStrike" dirty="0">
                          <a:solidFill>
                            <a:srgbClr val="000000"/>
                          </a:solidFill>
                          <a:effectLst/>
                          <a:latin typeface="Corbel" panose="020B0503020204020204" pitchFamily="34" charset="0"/>
                        </a:rPr>
                        <a:t>2.89</a:t>
                      </a:r>
                      <a:r>
                        <a:rPr lang="en-NG" sz="1600" b="1" i="0" u="none" strike="noStrike" dirty="0">
                          <a:solidFill>
                            <a:srgbClr val="000000"/>
                          </a:solidFill>
                          <a:effectLst/>
                          <a:latin typeface="Corbel" panose="020B0503020204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547151"/>
                  </a:ext>
                </a:extLst>
              </a:tr>
              <a:tr h="380218">
                <a:tc>
                  <a:txBody>
                    <a:bodyPr/>
                    <a:lstStyle/>
                    <a:p>
                      <a:pPr algn="l" fontAlgn="t"/>
                      <a:r>
                        <a:rPr lang="en-GB" sz="1600" b="1" i="0" u="none" strike="noStrike" dirty="0">
                          <a:solidFill>
                            <a:srgbClr val="000000"/>
                          </a:solidFill>
                          <a:effectLst/>
                          <a:latin typeface="Corbel" panose="020B0503020204020204" pitchFamily="34" charset="0"/>
                        </a:rPr>
                        <a:t>Projected Net Yield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tc>
                  <a:txBody>
                    <a:bodyPr/>
                    <a:lstStyle/>
                    <a:p>
                      <a:pPr algn="ctr" fontAlgn="b"/>
                      <a:r>
                        <a:rPr lang="en-NG" sz="1600" b="1" i="0" u="none" strike="noStrike" dirty="0">
                          <a:solidFill>
                            <a:srgbClr val="000000"/>
                          </a:solidFill>
                          <a:effectLst/>
                          <a:latin typeface="Corbel" panose="020B0503020204020204" pitchFamily="34" charset="0"/>
                        </a:rPr>
                        <a:t>1</a:t>
                      </a:r>
                      <a:r>
                        <a:rPr lang="en-US" sz="1600" b="1" i="0" u="none" strike="noStrike" dirty="0">
                          <a:solidFill>
                            <a:srgbClr val="000000"/>
                          </a:solidFill>
                          <a:effectLst/>
                          <a:latin typeface="Corbel" panose="020B0503020204020204" pitchFamily="34" charset="0"/>
                        </a:rPr>
                        <a:t>2.5</a:t>
                      </a:r>
                      <a:r>
                        <a:rPr lang="en-NG" sz="1600" b="1" i="0" u="none" strike="noStrike" dirty="0">
                          <a:solidFill>
                            <a:srgbClr val="000000"/>
                          </a:solidFill>
                          <a:effectLst/>
                          <a:latin typeface="Corbel" panose="020B0503020204020204" pitchFamily="34" charset="0"/>
                        </a:rPr>
                        <a:t>%-1</a:t>
                      </a:r>
                      <a:r>
                        <a:rPr lang="en-US" sz="1600" b="1" i="0" u="none" strike="noStrike" dirty="0">
                          <a:solidFill>
                            <a:srgbClr val="000000"/>
                          </a:solidFill>
                          <a:effectLst/>
                          <a:latin typeface="Corbel" panose="020B0503020204020204" pitchFamily="34" charset="0"/>
                        </a:rPr>
                        <a:t>3.5</a:t>
                      </a:r>
                      <a:r>
                        <a:rPr lang="en-NG" sz="1600" b="1" i="0" u="none" strike="noStrike" dirty="0">
                          <a:solidFill>
                            <a:srgbClr val="000000"/>
                          </a:solidFill>
                          <a:effectLst/>
                          <a:latin typeface="Corbel" panose="020B0503020204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3590239759"/>
                  </a:ext>
                </a:extLst>
              </a:tr>
            </a:tbl>
          </a:graphicData>
        </a:graphic>
      </p:graphicFrame>
      <p:graphicFrame>
        <p:nvGraphicFramePr>
          <p:cNvPr id="5" name="Chart 4">
            <a:extLst>
              <a:ext uri="{FF2B5EF4-FFF2-40B4-BE49-F238E27FC236}">
                <a16:creationId xmlns:a16="http://schemas.microsoft.com/office/drawing/2014/main" id="{9408E415-3FAA-0D0F-49AC-79B3AC47F682}"/>
              </a:ext>
            </a:extLst>
          </p:cNvPr>
          <p:cNvGraphicFramePr>
            <a:graphicFrameLocks/>
          </p:cNvGraphicFramePr>
          <p:nvPr>
            <p:extLst>
              <p:ext uri="{D42A27DB-BD31-4B8C-83A1-F6EECF244321}">
                <p14:modId xmlns:p14="http://schemas.microsoft.com/office/powerpoint/2010/main" val="1153861651"/>
              </p:ext>
            </p:extLst>
          </p:nvPr>
        </p:nvGraphicFramePr>
        <p:xfrm>
          <a:off x="7173073" y="2677886"/>
          <a:ext cx="4686135" cy="3814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844D66B0-D078-9C09-20C2-C8DD855E1B03}"/>
              </a:ext>
            </a:extLst>
          </p:cNvPr>
          <p:cNvGraphicFramePr>
            <a:graphicFrameLocks noGrp="1"/>
          </p:cNvGraphicFramePr>
          <p:nvPr>
            <p:extLst>
              <p:ext uri="{D42A27DB-BD31-4B8C-83A1-F6EECF244321}">
                <p14:modId xmlns:p14="http://schemas.microsoft.com/office/powerpoint/2010/main" val="976962772"/>
              </p:ext>
            </p:extLst>
          </p:nvPr>
        </p:nvGraphicFramePr>
        <p:xfrm>
          <a:off x="311192" y="742345"/>
          <a:ext cx="6210908" cy="3232493"/>
        </p:xfrm>
        <a:graphic>
          <a:graphicData uri="http://schemas.openxmlformats.org/drawingml/2006/table">
            <a:tbl>
              <a:tblPr/>
              <a:tblGrid>
                <a:gridCol w="349532">
                  <a:extLst>
                    <a:ext uri="{9D8B030D-6E8A-4147-A177-3AD203B41FA5}">
                      <a16:colId xmlns:a16="http://schemas.microsoft.com/office/drawing/2014/main" val="3057727795"/>
                    </a:ext>
                  </a:extLst>
                </a:gridCol>
                <a:gridCol w="2091807">
                  <a:extLst>
                    <a:ext uri="{9D8B030D-6E8A-4147-A177-3AD203B41FA5}">
                      <a16:colId xmlns:a16="http://schemas.microsoft.com/office/drawing/2014/main" val="3619418096"/>
                    </a:ext>
                  </a:extLst>
                </a:gridCol>
                <a:gridCol w="1457283">
                  <a:extLst>
                    <a:ext uri="{9D8B030D-6E8A-4147-A177-3AD203B41FA5}">
                      <a16:colId xmlns:a16="http://schemas.microsoft.com/office/drawing/2014/main" val="4072574222"/>
                    </a:ext>
                  </a:extLst>
                </a:gridCol>
                <a:gridCol w="1263691">
                  <a:extLst>
                    <a:ext uri="{9D8B030D-6E8A-4147-A177-3AD203B41FA5}">
                      <a16:colId xmlns:a16="http://schemas.microsoft.com/office/drawing/2014/main" val="2468984885"/>
                    </a:ext>
                  </a:extLst>
                </a:gridCol>
                <a:gridCol w="1048595">
                  <a:extLst>
                    <a:ext uri="{9D8B030D-6E8A-4147-A177-3AD203B41FA5}">
                      <a16:colId xmlns:a16="http://schemas.microsoft.com/office/drawing/2014/main" val="637651522"/>
                    </a:ext>
                  </a:extLst>
                </a:gridCol>
              </a:tblGrid>
              <a:tr h="293863">
                <a:tc>
                  <a:txBody>
                    <a:bodyPr/>
                    <a:lstStyle/>
                    <a:p>
                      <a:pPr algn="ctr" rtl="0" fontAlgn="ctr"/>
                      <a:r>
                        <a:rPr lang="en-GB" sz="1200" b="1" i="0" u="none" strike="noStrike">
                          <a:solidFill>
                            <a:srgbClr val="000000"/>
                          </a:solidFill>
                          <a:effectLst/>
                          <a:latin typeface="Corbel" panose="020B0503020204020204" pitchFamily="34" charset="0"/>
                        </a:rPr>
                        <a:t>S/N</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GB" sz="1200" b="1" i="0" u="none" strike="noStrike" dirty="0">
                          <a:solidFill>
                            <a:srgbClr val="000000"/>
                          </a:solidFill>
                          <a:effectLst/>
                          <a:latin typeface="Corbel" panose="020B0503020204020204" pitchFamily="34" charset="0"/>
                        </a:rPr>
                        <a:t>INSTRUMENTS</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GB" sz="1200" b="1" i="0" u="none" strike="noStrike" dirty="0">
                          <a:solidFill>
                            <a:srgbClr val="000000"/>
                          </a:solidFill>
                          <a:effectLst/>
                          <a:latin typeface="Corbel" panose="020B0503020204020204" pitchFamily="34" charset="0"/>
                        </a:rPr>
                        <a:t>FACE VALUE </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GB" sz="1200" b="1" i="0" u="none" strike="noStrike">
                          <a:solidFill>
                            <a:srgbClr val="000000"/>
                          </a:solidFill>
                          <a:effectLst/>
                          <a:latin typeface="Corbel" panose="020B0503020204020204" pitchFamily="34" charset="0"/>
                        </a:rPr>
                        <a:t>YIELD</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GB" sz="1200" b="1" i="0" u="none" strike="noStrike">
                          <a:solidFill>
                            <a:srgbClr val="000000"/>
                          </a:solidFill>
                          <a:effectLst/>
                          <a:latin typeface="Corbel" panose="020B0503020204020204" pitchFamily="34" charset="0"/>
                        </a:rPr>
                        <a:t>WEIGHT</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extLst>
                  <a:ext uri="{0D108BD9-81ED-4DB2-BD59-A6C34878D82A}">
                    <a16:rowId xmlns:a16="http://schemas.microsoft.com/office/drawing/2014/main" val="1904135854"/>
                  </a:ext>
                </a:extLst>
              </a:tr>
              <a:tr h="293863">
                <a:tc>
                  <a:txBody>
                    <a:bodyPr/>
                    <a:lstStyle/>
                    <a:p>
                      <a:pPr algn="ctr" rtl="0" fontAlgn="b"/>
                      <a:r>
                        <a:rPr lang="en-NG" sz="1200" b="1" i="0" u="none" strike="noStrike">
                          <a:solidFill>
                            <a:srgbClr val="000000"/>
                          </a:solidFill>
                          <a:effectLst/>
                          <a:latin typeface="Corbel" panose="020B0503020204020204" pitchFamily="34" charset="0"/>
                        </a:rPr>
                        <a:t>1</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13.98  FGN FEB-2028</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₦80,000,000.00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14.13%</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16.00%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4181527160"/>
                  </a:ext>
                </a:extLst>
              </a:tr>
              <a:tr h="293863">
                <a:tc>
                  <a:txBody>
                    <a:bodyPr/>
                    <a:lstStyle/>
                    <a:p>
                      <a:pPr algn="ctr" rtl="0" fontAlgn="b"/>
                      <a:r>
                        <a:rPr lang="en-NG" sz="1200" b="1" i="0" u="none" strike="noStrike">
                          <a:solidFill>
                            <a:srgbClr val="000000"/>
                          </a:solidFill>
                          <a:effectLst/>
                          <a:latin typeface="Corbel" panose="020B0503020204020204" pitchFamily="34" charset="0"/>
                        </a:rPr>
                        <a:t>2</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16.25% FGN 2037 BOND</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₦70,000,000.00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15.50%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14.00%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668860552"/>
                  </a:ext>
                </a:extLst>
              </a:tr>
              <a:tr h="293863">
                <a:tc>
                  <a:txBody>
                    <a:bodyPr/>
                    <a:lstStyle/>
                    <a:p>
                      <a:pPr algn="ctr" rtl="0" fontAlgn="b"/>
                      <a:r>
                        <a:rPr lang="en-NG" sz="1200" b="1" i="0" u="none" strike="noStrike">
                          <a:solidFill>
                            <a:srgbClr val="000000"/>
                          </a:solidFill>
                          <a:effectLst/>
                          <a:latin typeface="Corbel" panose="020B0503020204020204" pitchFamily="34" charset="0"/>
                        </a:rPr>
                        <a:t>3</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16.25% FGN 2053 BOND</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₦130,000,000.00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16.30%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26.00%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2566467782"/>
                  </a:ext>
                </a:extLst>
              </a:tr>
              <a:tr h="293863">
                <a:tc>
                  <a:txBody>
                    <a:bodyPr/>
                    <a:lstStyle/>
                    <a:p>
                      <a:pPr algn="ctr" rtl="0" fontAlgn="b"/>
                      <a:r>
                        <a:rPr lang="en-NG" sz="1200" b="1" i="0" u="none" strike="noStrike">
                          <a:solidFill>
                            <a:srgbClr val="000000"/>
                          </a:solidFill>
                          <a:effectLst/>
                          <a:latin typeface="Corbel" panose="020B0503020204020204" pitchFamily="34" charset="0"/>
                        </a:rPr>
                        <a:t>4</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16.20 UNION III 27-JUN-2029</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₦90,000,000.00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17.88%</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18.00%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2382869863"/>
                  </a:ext>
                </a:extLst>
              </a:tr>
              <a:tr h="293863">
                <a:tc>
                  <a:txBody>
                    <a:bodyPr/>
                    <a:lstStyle/>
                    <a:p>
                      <a:pPr algn="ctr" rtl="0" fontAlgn="b"/>
                      <a:r>
                        <a:rPr lang="en-NG" sz="1200" b="1" i="0" u="none" strike="noStrike">
                          <a:solidFill>
                            <a:srgbClr val="000000"/>
                          </a:solidFill>
                          <a:effectLst/>
                          <a:latin typeface="Corbel" panose="020B0503020204020204" pitchFamily="34" charset="0"/>
                        </a:rPr>
                        <a:t>5</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NTB - 22 Aug 24</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₦25,000,000.00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11.00%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5.00%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4175430255"/>
                  </a:ext>
                </a:extLst>
              </a:tr>
              <a:tr h="293863">
                <a:tc>
                  <a:txBody>
                    <a:bodyPr/>
                    <a:lstStyle/>
                    <a:p>
                      <a:pPr algn="ctr" rtl="0" fontAlgn="b"/>
                      <a:r>
                        <a:rPr lang="en-NG" sz="1200" b="1" i="0" u="none" strike="noStrike">
                          <a:solidFill>
                            <a:srgbClr val="000000"/>
                          </a:solidFill>
                          <a:effectLst/>
                          <a:latin typeface="Corbel" panose="020B0503020204020204" pitchFamily="34" charset="0"/>
                        </a:rPr>
                        <a:t>6</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Access Bank</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₦35,000,000.00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11.50%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7.00%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1193822637"/>
                  </a:ext>
                </a:extLst>
              </a:tr>
              <a:tr h="293863">
                <a:tc>
                  <a:txBody>
                    <a:bodyPr/>
                    <a:lstStyle/>
                    <a:p>
                      <a:pPr algn="ctr" rtl="0" fontAlgn="b"/>
                      <a:r>
                        <a:rPr lang="en-NG" sz="1200" b="1" i="0" u="none" strike="noStrike">
                          <a:solidFill>
                            <a:srgbClr val="000000"/>
                          </a:solidFill>
                          <a:effectLst/>
                          <a:latin typeface="Corbel" panose="020B0503020204020204" pitchFamily="34" charset="0"/>
                        </a:rPr>
                        <a:t>7</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Valency CP</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₦30,000,000.00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15.00%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6.00%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2063817619"/>
                  </a:ext>
                </a:extLst>
              </a:tr>
              <a:tr h="293863">
                <a:tc>
                  <a:txBody>
                    <a:bodyPr/>
                    <a:lstStyle/>
                    <a:p>
                      <a:pPr algn="ctr" rtl="0" fontAlgn="b"/>
                      <a:r>
                        <a:rPr lang="en-NG" sz="1200" b="1" i="0" u="none" strike="noStrike">
                          <a:solidFill>
                            <a:srgbClr val="000000"/>
                          </a:solidFill>
                          <a:effectLst/>
                          <a:latin typeface="Corbel" panose="020B0503020204020204" pitchFamily="34" charset="0"/>
                        </a:rPr>
                        <a:t>8</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MTNN CP V 23-NOV-23</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₦30,000,000.00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12.50%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6.00%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2811475581"/>
                  </a:ext>
                </a:extLst>
              </a:tr>
              <a:tr h="293863">
                <a:tc>
                  <a:txBody>
                    <a:bodyPr/>
                    <a:lstStyle/>
                    <a:p>
                      <a:pPr algn="ctr" rtl="0" fontAlgn="b"/>
                      <a:r>
                        <a:rPr lang="en-NG" sz="1200" b="1" i="0" u="none" strike="noStrike">
                          <a:solidFill>
                            <a:srgbClr val="000000"/>
                          </a:solidFill>
                          <a:effectLst/>
                          <a:latin typeface="Corbel" panose="020B0503020204020204" pitchFamily="34" charset="0"/>
                        </a:rPr>
                        <a:t>9</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l" rtl="0" fontAlgn="b"/>
                      <a:r>
                        <a:rPr lang="en-GB" sz="1200" b="1" i="0" u="none" strike="noStrike">
                          <a:solidFill>
                            <a:srgbClr val="000000"/>
                          </a:solidFill>
                          <a:effectLst/>
                          <a:latin typeface="Corbel" panose="020B0503020204020204" pitchFamily="34" charset="0"/>
                        </a:rPr>
                        <a:t>Cash</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₦10,000,000.00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tc>
                  <a:txBody>
                    <a:bodyPr/>
                    <a:lstStyle/>
                    <a:p>
                      <a:pPr algn="ctr" rtl="0" fontAlgn="b"/>
                      <a:r>
                        <a:rPr lang="en-NG" sz="1200" b="1" i="0" u="none" strike="noStrike">
                          <a:solidFill>
                            <a:srgbClr val="000000"/>
                          </a:solidFill>
                          <a:effectLst/>
                          <a:latin typeface="Corbel" panose="020B0503020204020204" pitchFamily="34" charset="0"/>
                        </a:rPr>
                        <a:t>2.00%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tcPr>
                </a:tc>
                <a:extLst>
                  <a:ext uri="{0D108BD9-81ED-4DB2-BD59-A6C34878D82A}">
                    <a16:rowId xmlns:a16="http://schemas.microsoft.com/office/drawing/2014/main" val="4097540542"/>
                  </a:ext>
                </a:extLst>
              </a:tr>
              <a:tr h="293863">
                <a:tc>
                  <a:txBody>
                    <a:bodyPr/>
                    <a:lstStyle/>
                    <a:p>
                      <a:pPr algn="l" rtl="0" fontAlgn="b"/>
                      <a:r>
                        <a:rPr lang="en-NG" sz="1200" b="1" i="0" u="none" strike="noStrike">
                          <a:solidFill>
                            <a:srgbClr val="000000"/>
                          </a:solidFill>
                          <a:effectLst/>
                          <a:latin typeface="Corbel" panose="020B0503020204020204" pitchFamily="34" charset="0"/>
                        </a:rPr>
                        <a:t> </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GB" sz="1200" b="1" i="0" u="none" strike="noStrike">
                          <a:solidFill>
                            <a:srgbClr val="000000"/>
                          </a:solidFill>
                          <a:effectLst/>
                          <a:latin typeface="Corbel" panose="020B0503020204020204" pitchFamily="34" charset="0"/>
                        </a:rPr>
                        <a:t>TOTAL </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NG" sz="1200" b="1" i="0" u="none" strike="noStrike">
                          <a:solidFill>
                            <a:srgbClr val="000000"/>
                          </a:solidFill>
                          <a:effectLst/>
                          <a:latin typeface="Corbel" panose="020B0503020204020204" pitchFamily="34" charset="0"/>
                        </a:rPr>
                        <a:t>₦500,000,000.00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NG" sz="1200" b="1" i="0" u="none" strike="noStrike">
                          <a:solidFill>
                            <a:srgbClr val="000000"/>
                          </a:solidFill>
                          <a:effectLst/>
                          <a:latin typeface="Corbel" panose="020B0503020204020204" pitchFamily="34" charset="0"/>
                        </a:rPr>
                        <a:t> </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tc>
                  <a:txBody>
                    <a:bodyPr/>
                    <a:lstStyle/>
                    <a:p>
                      <a:pPr algn="ctr" rtl="0" fontAlgn="ctr"/>
                      <a:r>
                        <a:rPr lang="en-NG" sz="1200" b="1" i="0" u="none" strike="noStrike" dirty="0">
                          <a:solidFill>
                            <a:srgbClr val="000000"/>
                          </a:solidFill>
                          <a:effectLst/>
                          <a:latin typeface="Corbel" panose="020B0503020204020204" pitchFamily="34" charset="0"/>
                        </a:rPr>
                        <a:t>100.00%</a:t>
                      </a:r>
                    </a:p>
                  </a:txBody>
                  <a:tcPr marL="7620" marR="7620" marT="7620" marB="0" anchor="ctr">
                    <a:lnL w="12700" cap="flat" cmpd="sng" algn="ctr">
                      <a:solidFill>
                        <a:srgbClr val="F16024"/>
                      </a:solidFill>
                      <a:prstDash val="solid"/>
                      <a:round/>
                      <a:headEnd type="none" w="med" len="med"/>
                      <a:tailEnd type="none" w="med" len="med"/>
                    </a:lnL>
                    <a:lnR w="12700" cap="flat" cmpd="sng" algn="ctr">
                      <a:solidFill>
                        <a:srgbClr val="F16024"/>
                      </a:solidFill>
                      <a:prstDash val="solid"/>
                      <a:round/>
                      <a:headEnd type="none" w="med" len="med"/>
                      <a:tailEnd type="none" w="med" len="med"/>
                    </a:lnR>
                    <a:lnT w="12700" cap="flat" cmpd="sng" algn="ctr">
                      <a:solidFill>
                        <a:srgbClr val="F16024"/>
                      </a:solidFill>
                      <a:prstDash val="solid"/>
                      <a:round/>
                      <a:headEnd type="none" w="med" len="med"/>
                      <a:tailEnd type="none" w="med" len="med"/>
                    </a:lnT>
                    <a:lnB w="12700" cap="flat" cmpd="sng" algn="ctr">
                      <a:solidFill>
                        <a:srgbClr val="F16024"/>
                      </a:solidFill>
                      <a:prstDash val="solid"/>
                      <a:round/>
                      <a:headEnd type="none" w="med" len="med"/>
                      <a:tailEnd type="none" w="med" len="med"/>
                    </a:lnB>
                    <a:solidFill>
                      <a:srgbClr val="BFBFBF"/>
                    </a:solidFill>
                  </a:tcPr>
                </a:tc>
                <a:extLst>
                  <a:ext uri="{0D108BD9-81ED-4DB2-BD59-A6C34878D82A}">
                    <a16:rowId xmlns:a16="http://schemas.microsoft.com/office/drawing/2014/main" val="2687262886"/>
                  </a:ext>
                </a:extLst>
              </a:tr>
            </a:tbl>
          </a:graphicData>
        </a:graphic>
      </p:graphicFrame>
    </p:spTree>
    <p:extLst>
      <p:ext uri="{BB962C8B-B14F-4D97-AF65-F5344CB8AC3E}">
        <p14:creationId xmlns:p14="http://schemas.microsoft.com/office/powerpoint/2010/main" val="200036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FFEF5-28E7-A6AC-7B23-37944BF05203}"/>
              </a:ext>
            </a:extLst>
          </p:cNvPr>
          <p:cNvSpPr>
            <a:spLocks noGrp="1"/>
          </p:cNvSpPr>
          <p:nvPr>
            <p:ph type="title"/>
          </p:nvPr>
        </p:nvSpPr>
        <p:spPr/>
        <p:txBody>
          <a:bodyPr>
            <a:normAutofit fontScale="90000"/>
          </a:bodyPr>
          <a:lstStyle/>
          <a:p>
            <a:r>
              <a:rPr lang="en-GB" dirty="0"/>
              <a:t>Q&amp;A</a:t>
            </a:r>
            <a:endParaRPr lang="en-NG" dirty="0"/>
          </a:p>
        </p:txBody>
      </p:sp>
      <p:pic>
        <p:nvPicPr>
          <p:cNvPr id="3074" name="Picture 2" descr="COWAY - UKEN LEE - ABOUT ME">
            <a:extLst>
              <a:ext uri="{FF2B5EF4-FFF2-40B4-BE49-F238E27FC236}">
                <a16:creationId xmlns:a16="http://schemas.microsoft.com/office/drawing/2014/main" id="{96A10A4C-D8CF-52E2-466E-A96FB4EB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41" y="1912884"/>
            <a:ext cx="9242473" cy="262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751818" y="6492875"/>
            <a:ext cx="439723" cy="365125"/>
          </a:xfrm>
        </p:spPr>
        <p:txBody>
          <a:bodyPr/>
          <a:lstStyle/>
          <a:p>
            <a:fld id="{ECE082DE-8E2A-4186-9421-9D2318CE722A}" type="slidenum">
              <a:rPr lang="en-GB" smtClean="0"/>
              <a:t>28</a:t>
            </a:fld>
            <a:endParaRPr lang="en-GB"/>
          </a:p>
        </p:txBody>
      </p:sp>
    </p:spTree>
    <p:extLst>
      <p:ext uri="{BB962C8B-B14F-4D97-AF65-F5344CB8AC3E}">
        <p14:creationId xmlns:p14="http://schemas.microsoft.com/office/powerpoint/2010/main" val="270949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1" name="Google Shape;1771;p55"/>
          <p:cNvSpPr/>
          <p:nvPr/>
        </p:nvSpPr>
        <p:spPr>
          <a:xfrm>
            <a:off x="594039" y="1218855"/>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72" name="Google Shape;1772;p55"/>
          <p:cNvSpPr/>
          <p:nvPr/>
        </p:nvSpPr>
        <p:spPr>
          <a:xfrm>
            <a:off x="675669" y="1312339"/>
            <a:ext cx="494764" cy="566610"/>
          </a:xfrm>
          <a:prstGeom prst="roundRect">
            <a:avLst>
              <a:gd name="adj" fmla="val 10005"/>
            </a:avLst>
          </a:prstGeom>
          <a:solidFill>
            <a:schemeClr val="accent1"/>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73" name="Google Shape;1773;p55"/>
          <p:cNvSpPr/>
          <p:nvPr/>
        </p:nvSpPr>
        <p:spPr>
          <a:xfrm>
            <a:off x="1427246" y="1444724"/>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US" altLang="en-US" b="1">
                <a:solidFill>
                  <a:schemeClr val="tx1"/>
                </a:solidFill>
                <a:latin typeface="Corbel" panose="020B0503020204020204" pitchFamily="34" charset="0"/>
              </a:rPr>
              <a:t>Introduction</a:t>
            </a:r>
            <a:endParaRPr lang="en-US" sz="1400" b="1">
              <a:solidFill>
                <a:schemeClr val="tx1"/>
              </a:solidFill>
              <a:latin typeface="Corbel" panose="020B0503020204020204" pitchFamily="34" charset="0"/>
            </a:endParaRPr>
          </a:p>
        </p:txBody>
      </p:sp>
      <p:sp>
        <p:nvSpPr>
          <p:cNvPr id="1774" name="Google Shape;1774;p55"/>
          <p:cNvSpPr/>
          <p:nvPr/>
        </p:nvSpPr>
        <p:spPr>
          <a:xfrm>
            <a:off x="729068" y="1444724"/>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01</a:t>
            </a:r>
            <a:endParaRPr sz="800">
              <a:latin typeface="Corbel" panose="020B0503020204020204" pitchFamily="34" charset="0"/>
            </a:endParaRPr>
          </a:p>
        </p:txBody>
      </p:sp>
      <p:sp>
        <p:nvSpPr>
          <p:cNvPr id="1775" name="Google Shape;1775;p55"/>
          <p:cNvSpPr/>
          <p:nvPr/>
        </p:nvSpPr>
        <p:spPr>
          <a:xfrm>
            <a:off x="594039" y="2047791"/>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76" name="Google Shape;1776;p55"/>
          <p:cNvSpPr/>
          <p:nvPr/>
        </p:nvSpPr>
        <p:spPr>
          <a:xfrm>
            <a:off x="675669" y="2141275"/>
            <a:ext cx="494764" cy="566610"/>
          </a:xfrm>
          <a:prstGeom prst="roundRect">
            <a:avLst>
              <a:gd name="adj" fmla="val 10005"/>
            </a:avLst>
          </a:prstGeom>
          <a:solidFill>
            <a:schemeClr val="accent2"/>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78" name="Google Shape;1778;p55"/>
          <p:cNvSpPr/>
          <p:nvPr/>
        </p:nvSpPr>
        <p:spPr>
          <a:xfrm>
            <a:off x="729068" y="2273659"/>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02</a:t>
            </a:r>
            <a:endParaRPr sz="800">
              <a:latin typeface="Corbel" panose="020B0503020204020204" pitchFamily="34" charset="0"/>
            </a:endParaRPr>
          </a:p>
        </p:txBody>
      </p:sp>
      <p:sp>
        <p:nvSpPr>
          <p:cNvPr id="1779" name="Google Shape;1779;p55"/>
          <p:cNvSpPr/>
          <p:nvPr/>
        </p:nvSpPr>
        <p:spPr>
          <a:xfrm>
            <a:off x="594039" y="2876726"/>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0" name="Google Shape;1780;p55"/>
          <p:cNvSpPr/>
          <p:nvPr/>
        </p:nvSpPr>
        <p:spPr>
          <a:xfrm>
            <a:off x="675669" y="2970210"/>
            <a:ext cx="494764" cy="566610"/>
          </a:xfrm>
          <a:prstGeom prst="roundRect">
            <a:avLst>
              <a:gd name="adj" fmla="val 10005"/>
            </a:avLst>
          </a:prstGeom>
          <a:solidFill>
            <a:schemeClr val="accent3"/>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1" name="Google Shape;1781;p55"/>
          <p:cNvSpPr/>
          <p:nvPr/>
        </p:nvSpPr>
        <p:spPr>
          <a:xfrm>
            <a:off x="1437803" y="2273657"/>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a:latin typeface="Corbel" panose="020B0503020204020204" pitchFamily="34" charset="0"/>
              </a:rPr>
              <a:t>Mutual Fund Industry Growth</a:t>
            </a:r>
          </a:p>
        </p:txBody>
      </p:sp>
      <p:sp>
        <p:nvSpPr>
          <p:cNvPr id="1782" name="Google Shape;1782;p55"/>
          <p:cNvSpPr/>
          <p:nvPr/>
        </p:nvSpPr>
        <p:spPr>
          <a:xfrm>
            <a:off x="729068" y="3102595"/>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03</a:t>
            </a:r>
            <a:endParaRPr sz="800">
              <a:latin typeface="Corbel" panose="020B0503020204020204" pitchFamily="34" charset="0"/>
            </a:endParaRPr>
          </a:p>
        </p:txBody>
      </p:sp>
      <p:sp>
        <p:nvSpPr>
          <p:cNvPr id="1783" name="Google Shape;1783;p55"/>
          <p:cNvSpPr/>
          <p:nvPr/>
        </p:nvSpPr>
        <p:spPr>
          <a:xfrm>
            <a:off x="594039" y="3705662"/>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4" name="Google Shape;1784;p55"/>
          <p:cNvSpPr/>
          <p:nvPr/>
        </p:nvSpPr>
        <p:spPr>
          <a:xfrm>
            <a:off x="675669" y="3799146"/>
            <a:ext cx="494764" cy="566610"/>
          </a:xfrm>
          <a:prstGeom prst="roundRect">
            <a:avLst>
              <a:gd name="adj" fmla="val 10005"/>
            </a:avLst>
          </a:prstGeom>
          <a:solidFill>
            <a:schemeClr val="accent4"/>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6" name="Google Shape;1786;p55"/>
          <p:cNvSpPr/>
          <p:nvPr/>
        </p:nvSpPr>
        <p:spPr>
          <a:xfrm>
            <a:off x="729068" y="3931530"/>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04</a:t>
            </a:r>
            <a:endParaRPr sz="800">
              <a:latin typeface="Corbel" panose="020B0503020204020204" pitchFamily="34" charset="0"/>
            </a:endParaRPr>
          </a:p>
        </p:txBody>
      </p:sp>
      <p:sp>
        <p:nvSpPr>
          <p:cNvPr id="1787" name="Google Shape;1787;p55"/>
          <p:cNvSpPr/>
          <p:nvPr/>
        </p:nvSpPr>
        <p:spPr>
          <a:xfrm>
            <a:off x="594039" y="4534597"/>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8" name="Google Shape;1788;p55"/>
          <p:cNvSpPr/>
          <p:nvPr/>
        </p:nvSpPr>
        <p:spPr>
          <a:xfrm>
            <a:off x="675669" y="4628081"/>
            <a:ext cx="494764" cy="566610"/>
          </a:xfrm>
          <a:prstGeom prst="roundRect">
            <a:avLst>
              <a:gd name="adj" fmla="val 10005"/>
            </a:avLst>
          </a:prstGeom>
          <a:solidFill>
            <a:schemeClr val="accent1"/>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89" name="Google Shape;1789;p55"/>
          <p:cNvSpPr/>
          <p:nvPr/>
        </p:nvSpPr>
        <p:spPr>
          <a:xfrm>
            <a:off x="1465348" y="3146146"/>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err="1">
                <a:latin typeface="Corbel" panose="020B0503020204020204" pitchFamily="34" charset="0"/>
              </a:rPr>
              <a:t>Norrenberger</a:t>
            </a:r>
            <a:r>
              <a:rPr lang="en-GB" b="1" dirty="0">
                <a:latin typeface="Corbel" panose="020B0503020204020204" pitchFamily="34" charset="0"/>
              </a:rPr>
              <a:t> Turbo Fund </a:t>
            </a:r>
          </a:p>
        </p:txBody>
      </p:sp>
      <p:sp>
        <p:nvSpPr>
          <p:cNvPr id="1790" name="Google Shape;1790;p55"/>
          <p:cNvSpPr/>
          <p:nvPr/>
        </p:nvSpPr>
        <p:spPr>
          <a:xfrm>
            <a:off x="729068" y="4760466"/>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05</a:t>
            </a:r>
            <a:endParaRPr sz="800">
              <a:latin typeface="Corbel" panose="020B0503020204020204" pitchFamily="34" charset="0"/>
            </a:endParaRPr>
          </a:p>
        </p:txBody>
      </p:sp>
      <p:sp>
        <p:nvSpPr>
          <p:cNvPr id="1791" name="Google Shape;1791;p55"/>
          <p:cNvSpPr/>
          <p:nvPr/>
        </p:nvSpPr>
        <p:spPr>
          <a:xfrm>
            <a:off x="6174089" y="2089709"/>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92" name="Google Shape;1792;p55"/>
          <p:cNvSpPr/>
          <p:nvPr/>
        </p:nvSpPr>
        <p:spPr>
          <a:xfrm>
            <a:off x="6255720" y="2183193"/>
            <a:ext cx="494764" cy="566610"/>
          </a:xfrm>
          <a:prstGeom prst="roundRect">
            <a:avLst>
              <a:gd name="adj" fmla="val 10005"/>
            </a:avLst>
          </a:prstGeom>
          <a:solidFill>
            <a:schemeClr val="accent1"/>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93" name="Google Shape;1793;p55"/>
          <p:cNvSpPr/>
          <p:nvPr/>
        </p:nvSpPr>
        <p:spPr>
          <a:xfrm>
            <a:off x="1503958" y="3937873"/>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a:latin typeface="Corbel" panose="020B0503020204020204" pitchFamily="34" charset="0"/>
              </a:rPr>
              <a:t>Features and Benefits Of The Fund</a:t>
            </a:r>
          </a:p>
        </p:txBody>
      </p:sp>
      <p:sp>
        <p:nvSpPr>
          <p:cNvPr id="1794" name="Google Shape;1794;p55"/>
          <p:cNvSpPr/>
          <p:nvPr/>
        </p:nvSpPr>
        <p:spPr>
          <a:xfrm>
            <a:off x="6309118" y="2315578"/>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07</a:t>
            </a:r>
            <a:endParaRPr sz="800">
              <a:latin typeface="Corbel" panose="020B0503020204020204" pitchFamily="34" charset="0"/>
            </a:endParaRPr>
          </a:p>
        </p:txBody>
      </p:sp>
      <p:sp>
        <p:nvSpPr>
          <p:cNvPr id="1795" name="Google Shape;1795;p55"/>
          <p:cNvSpPr/>
          <p:nvPr/>
        </p:nvSpPr>
        <p:spPr>
          <a:xfrm>
            <a:off x="6174089" y="2918645"/>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96" name="Google Shape;1796;p55"/>
          <p:cNvSpPr/>
          <p:nvPr/>
        </p:nvSpPr>
        <p:spPr>
          <a:xfrm>
            <a:off x="6255720" y="3012129"/>
            <a:ext cx="494764" cy="566610"/>
          </a:xfrm>
          <a:prstGeom prst="roundRect">
            <a:avLst>
              <a:gd name="adj" fmla="val 10005"/>
            </a:avLst>
          </a:prstGeom>
          <a:solidFill>
            <a:schemeClr val="accent2"/>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797" name="Google Shape;1797;p55"/>
          <p:cNvSpPr/>
          <p:nvPr/>
        </p:nvSpPr>
        <p:spPr>
          <a:xfrm>
            <a:off x="1503958" y="4736645"/>
            <a:ext cx="4217021" cy="345555"/>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a:latin typeface="Corbel" panose="020B0503020204020204" pitchFamily="34" charset="0"/>
              </a:rPr>
              <a:t>Proposed Asset Allocation</a:t>
            </a:r>
          </a:p>
        </p:txBody>
      </p:sp>
      <p:sp>
        <p:nvSpPr>
          <p:cNvPr id="1798" name="Google Shape;1798;p55"/>
          <p:cNvSpPr/>
          <p:nvPr/>
        </p:nvSpPr>
        <p:spPr>
          <a:xfrm>
            <a:off x="6309118" y="3144513"/>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08</a:t>
            </a:r>
            <a:endParaRPr sz="800">
              <a:latin typeface="Corbel" panose="020B0503020204020204" pitchFamily="34" charset="0"/>
            </a:endParaRPr>
          </a:p>
        </p:txBody>
      </p:sp>
      <p:sp>
        <p:nvSpPr>
          <p:cNvPr id="1799" name="Google Shape;1799;p55"/>
          <p:cNvSpPr/>
          <p:nvPr/>
        </p:nvSpPr>
        <p:spPr>
          <a:xfrm>
            <a:off x="6174089" y="3747580"/>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800" name="Google Shape;1800;p55"/>
          <p:cNvSpPr/>
          <p:nvPr/>
        </p:nvSpPr>
        <p:spPr>
          <a:xfrm>
            <a:off x="6255720" y="3841064"/>
            <a:ext cx="494764" cy="566610"/>
          </a:xfrm>
          <a:prstGeom prst="roundRect">
            <a:avLst>
              <a:gd name="adj" fmla="val 10005"/>
            </a:avLst>
          </a:prstGeom>
          <a:solidFill>
            <a:schemeClr val="accent3"/>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802" name="Google Shape;1802;p55"/>
          <p:cNvSpPr/>
          <p:nvPr/>
        </p:nvSpPr>
        <p:spPr>
          <a:xfrm>
            <a:off x="6309118" y="3973449"/>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09</a:t>
            </a:r>
            <a:endParaRPr sz="800">
              <a:latin typeface="Corbel" panose="020B0503020204020204" pitchFamily="34" charset="0"/>
            </a:endParaRPr>
          </a:p>
        </p:txBody>
      </p:sp>
      <p:sp>
        <p:nvSpPr>
          <p:cNvPr id="1803" name="Google Shape;1803;p55"/>
          <p:cNvSpPr/>
          <p:nvPr/>
        </p:nvSpPr>
        <p:spPr>
          <a:xfrm>
            <a:off x="6174089" y="4576516"/>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804" name="Google Shape;1804;p55"/>
          <p:cNvSpPr/>
          <p:nvPr/>
        </p:nvSpPr>
        <p:spPr>
          <a:xfrm>
            <a:off x="6255720" y="4670000"/>
            <a:ext cx="494764" cy="566610"/>
          </a:xfrm>
          <a:prstGeom prst="roundRect">
            <a:avLst>
              <a:gd name="adj" fmla="val 10005"/>
            </a:avLst>
          </a:prstGeom>
          <a:solidFill>
            <a:schemeClr val="accent4"/>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805" name="Google Shape;1805;p55"/>
          <p:cNvSpPr/>
          <p:nvPr/>
        </p:nvSpPr>
        <p:spPr>
          <a:xfrm>
            <a:off x="7007296" y="4802385"/>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endParaRPr lang="en-GB" b="1">
              <a:latin typeface="Corbel" panose="020B0503020204020204" pitchFamily="34" charset="0"/>
            </a:endParaRPr>
          </a:p>
        </p:txBody>
      </p:sp>
      <p:sp>
        <p:nvSpPr>
          <p:cNvPr id="1806" name="Google Shape;1806;p55"/>
          <p:cNvSpPr/>
          <p:nvPr/>
        </p:nvSpPr>
        <p:spPr>
          <a:xfrm>
            <a:off x="6309118" y="4802384"/>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10</a:t>
            </a:r>
            <a:endParaRPr sz="800">
              <a:latin typeface="Corbel" panose="020B0503020204020204" pitchFamily="34" charset="0"/>
            </a:endParaRPr>
          </a:p>
        </p:txBody>
      </p:sp>
      <p:sp>
        <p:nvSpPr>
          <p:cNvPr id="4" name="Google Shape;1797;p55">
            <a:extLst>
              <a:ext uri="{FF2B5EF4-FFF2-40B4-BE49-F238E27FC236}">
                <a16:creationId xmlns:a16="http://schemas.microsoft.com/office/drawing/2014/main" id="{92213FC7-0CA8-1359-FDD5-AE78A4C0B429}"/>
              </a:ext>
            </a:extLst>
          </p:cNvPr>
          <p:cNvSpPr/>
          <p:nvPr/>
        </p:nvSpPr>
        <p:spPr>
          <a:xfrm>
            <a:off x="6962138" y="2315578"/>
            <a:ext cx="4217021" cy="345555"/>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a:latin typeface="Corbel" panose="020B0503020204020204" pitchFamily="34" charset="0"/>
              </a:rPr>
              <a:t>Who Should Invest?</a:t>
            </a:r>
          </a:p>
        </p:txBody>
      </p:sp>
      <p:sp>
        <p:nvSpPr>
          <p:cNvPr id="7" name="Google Shape;1810;p55">
            <a:extLst>
              <a:ext uri="{FF2B5EF4-FFF2-40B4-BE49-F238E27FC236}">
                <a16:creationId xmlns:a16="http://schemas.microsoft.com/office/drawing/2014/main" id="{A7CFC850-5AD3-9137-B213-7ACE2E34D4C9}"/>
              </a:ext>
            </a:extLst>
          </p:cNvPr>
          <p:cNvSpPr/>
          <p:nvPr/>
        </p:nvSpPr>
        <p:spPr>
          <a:xfrm>
            <a:off x="3524807" y="5809209"/>
            <a:ext cx="401759" cy="314852"/>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sym typeface="Barlow Medium"/>
              </a:rPr>
              <a:t>11</a:t>
            </a:r>
            <a:endParaRPr sz="800">
              <a:latin typeface="Corbel" panose="020B0503020204020204" pitchFamily="34" charset="0"/>
            </a:endParaRPr>
          </a:p>
        </p:txBody>
      </p:sp>
      <p:sp>
        <p:nvSpPr>
          <p:cNvPr id="1777" name="Google Shape;1777;p55"/>
          <p:cNvSpPr/>
          <p:nvPr/>
        </p:nvSpPr>
        <p:spPr>
          <a:xfrm>
            <a:off x="7002377" y="3130182"/>
            <a:ext cx="4321819"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a:latin typeface="Corbel" panose="020B0503020204020204" pitchFamily="34" charset="0"/>
              </a:rPr>
              <a:t>How To Invest</a:t>
            </a:r>
          </a:p>
        </p:txBody>
      </p:sp>
      <p:sp>
        <p:nvSpPr>
          <p:cNvPr id="1785" name="Google Shape;1785;p55"/>
          <p:cNvSpPr/>
          <p:nvPr/>
        </p:nvSpPr>
        <p:spPr>
          <a:xfrm>
            <a:off x="7019504" y="3952569"/>
            <a:ext cx="4341346" cy="306287"/>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a:latin typeface="Corbel" panose="020B0503020204020204" pitchFamily="34" charset="0"/>
              </a:rPr>
              <a:t>How Can I Make Money?</a:t>
            </a:r>
          </a:p>
        </p:txBody>
      </p:sp>
      <p:sp>
        <p:nvSpPr>
          <p:cNvPr id="2" name="Google Shape;1811;p55">
            <a:extLst>
              <a:ext uri="{FF2B5EF4-FFF2-40B4-BE49-F238E27FC236}">
                <a16:creationId xmlns:a16="http://schemas.microsoft.com/office/drawing/2014/main" id="{8E997FB1-B0F4-EC14-EBA6-30F356C505E1}"/>
              </a:ext>
            </a:extLst>
          </p:cNvPr>
          <p:cNvSpPr txBox="1"/>
          <p:nvPr/>
        </p:nvSpPr>
        <p:spPr>
          <a:xfrm>
            <a:off x="9163286" y="155046"/>
            <a:ext cx="2742673" cy="437193"/>
          </a:xfrm>
          <a:prstGeom prst="rect">
            <a:avLst/>
          </a:prstGeom>
          <a:noFill/>
          <a:ln>
            <a:noFill/>
          </a:ln>
        </p:spPr>
        <p:txBody>
          <a:bodyPr spcFirstLastPara="1" wrap="square" lIns="25400" tIns="25400" rIns="25400" bIns="25400" anchor="t" anchorCtr="0">
            <a:noAutofit/>
          </a:bodyPr>
          <a:lstStyle/>
          <a:p>
            <a:pPr algn="ctr">
              <a:buClr>
                <a:schemeClr val="dk1"/>
              </a:buClr>
              <a:buSzPts val="1700"/>
            </a:pPr>
            <a:r>
              <a:rPr lang="en-GB" sz="2300" b="1" dirty="0">
                <a:solidFill>
                  <a:schemeClr val="bg1"/>
                </a:solidFill>
                <a:latin typeface="Corbel" panose="020B0503020204020204" pitchFamily="34" charset="0"/>
                <a:ea typeface="Barlow"/>
                <a:cs typeface="Barlow"/>
                <a:sym typeface="Barlow"/>
              </a:rPr>
              <a:t>Table of Contents</a:t>
            </a:r>
            <a:endParaRPr sz="2300" b="1" dirty="0">
              <a:solidFill>
                <a:schemeClr val="bg1"/>
              </a:solidFill>
              <a:latin typeface="Corbel" panose="020B0503020204020204" pitchFamily="34" charset="0"/>
            </a:endParaRPr>
          </a:p>
        </p:txBody>
      </p:sp>
      <p:sp>
        <p:nvSpPr>
          <p:cNvPr id="9" name="TextBox 8">
            <a:extLst>
              <a:ext uri="{FF2B5EF4-FFF2-40B4-BE49-F238E27FC236}">
                <a16:creationId xmlns:a16="http://schemas.microsoft.com/office/drawing/2014/main" id="{47DBA34A-964A-8282-85E6-B3B2DEE94350}"/>
              </a:ext>
            </a:extLst>
          </p:cNvPr>
          <p:cNvSpPr txBox="1"/>
          <p:nvPr/>
        </p:nvSpPr>
        <p:spPr>
          <a:xfrm>
            <a:off x="7019504" y="4766025"/>
            <a:ext cx="3980619" cy="372409"/>
          </a:xfrm>
          <a:prstGeom prst="rect">
            <a:avLst/>
          </a:prstGeom>
          <a:noFill/>
          <a:ln>
            <a:noFill/>
          </a:ln>
        </p:spPr>
        <p:txBody>
          <a:bodyPr spcFirstLastPara="1" wrap="square" lIns="25400" tIns="25400" rIns="25400" bIns="25400" anchor="t" anchorCtr="0">
            <a:noAutofit/>
          </a:bodyPr>
          <a:lstStyle>
            <a:defPPr>
              <a:defRPr lang="en-US"/>
            </a:defPPr>
            <a:lvl1pPr>
              <a:defRPr sz="1600" b="1">
                <a:latin typeface="Corbel" panose="020B0503020204020204" pitchFamily="34" charset="0"/>
              </a:defRPr>
            </a:lvl1pPr>
          </a:lstStyle>
          <a:p>
            <a:r>
              <a:rPr lang="en-GB" sz="1800" dirty="0"/>
              <a:t>Yield/Returns Simulation</a:t>
            </a:r>
          </a:p>
        </p:txBody>
      </p:sp>
      <p:sp>
        <p:nvSpPr>
          <p:cNvPr id="6" name="Google Shape;1807;p55">
            <a:extLst>
              <a:ext uri="{FF2B5EF4-FFF2-40B4-BE49-F238E27FC236}">
                <a16:creationId xmlns:a16="http://schemas.microsoft.com/office/drawing/2014/main" id="{8B810565-9169-43CE-8F95-55CB341EC029}"/>
              </a:ext>
            </a:extLst>
          </p:cNvPr>
          <p:cNvSpPr/>
          <p:nvPr/>
        </p:nvSpPr>
        <p:spPr>
          <a:xfrm>
            <a:off x="6188174" y="1253026"/>
            <a:ext cx="5328157" cy="753578"/>
          </a:xfrm>
          <a:prstGeom prst="roundRect">
            <a:avLst>
              <a:gd name="adj" fmla="val 10005"/>
            </a:avLst>
          </a:prstGeom>
          <a:solidFill>
            <a:srgbClr val="F4F4F5"/>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ea typeface="Helvetica Neue"/>
              <a:cs typeface="Helvetica Neue"/>
              <a:sym typeface="Helvetica Neue"/>
            </a:endParaRPr>
          </a:p>
        </p:txBody>
      </p:sp>
      <p:sp>
        <p:nvSpPr>
          <p:cNvPr id="1886" name="Google Shape;1784;p55">
            <a:extLst>
              <a:ext uri="{FF2B5EF4-FFF2-40B4-BE49-F238E27FC236}">
                <a16:creationId xmlns:a16="http://schemas.microsoft.com/office/drawing/2014/main" id="{5295DA8E-42BA-E0B4-2EFA-41C9147E67A3}"/>
              </a:ext>
            </a:extLst>
          </p:cNvPr>
          <p:cNvSpPr/>
          <p:nvPr/>
        </p:nvSpPr>
        <p:spPr>
          <a:xfrm>
            <a:off x="6268805" y="1295603"/>
            <a:ext cx="494764" cy="566610"/>
          </a:xfrm>
          <a:prstGeom prst="roundRect">
            <a:avLst>
              <a:gd name="adj" fmla="val 10005"/>
            </a:avLst>
          </a:prstGeom>
          <a:solidFill>
            <a:schemeClr val="accent3"/>
          </a:solidFill>
          <a:ln>
            <a:noFill/>
          </a:ln>
        </p:spPr>
        <p:txBody>
          <a:bodyPr spcFirstLastPara="1" wrap="square" lIns="0" tIns="0" rIns="0" bIns="0" anchor="ctr" anchorCtr="0">
            <a:noAutofit/>
          </a:bodyPr>
          <a:lstStyle/>
          <a:p>
            <a:pPr algn="ctr">
              <a:buClr>
                <a:srgbClr val="FFFFFF"/>
              </a:buClr>
              <a:buSzPts val="1100"/>
            </a:pPr>
            <a:endParaRPr sz="1600" b="1">
              <a:solidFill>
                <a:srgbClr val="000000"/>
              </a:solidFill>
              <a:latin typeface="Corbel" panose="020B0503020204020204" pitchFamily="34" charset="0"/>
              <a:sym typeface="Helvetica Neue"/>
            </a:endParaRPr>
          </a:p>
        </p:txBody>
      </p:sp>
      <p:sp>
        <p:nvSpPr>
          <p:cNvPr id="1887" name="Google Shape;1786;p55">
            <a:extLst>
              <a:ext uri="{FF2B5EF4-FFF2-40B4-BE49-F238E27FC236}">
                <a16:creationId xmlns:a16="http://schemas.microsoft.com/office/drawing/2014/main" id="{F4C598F8-221F-A58B-1691-552AD649E61D}"/>
              </a:ext>
            </a:extLst>
          </p:cNvPr>
          <p:cNvSpPr/>
          <p:nvPr/>
        </p:nvSpPr>
        <p:spPr>
          <a:xfrm>
            <a:off x="6334633" y="1434330"/>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sym typeface="Barlow Medium"/>
              </a:rPr>
              <a:t>06</a:t>
            </a:r>
            <a:endParaRPr sz="800">
              <a:latin typeface="Corbel" panose="020B0503020204020204" pitchFamily="34" charset="0"/>
            </a:endParaRPr>
          </a:p>
        </p:txBody>
      </p:sp>
      <p:sp>
        <p:nvSpPr>
          <p:cNvPr id="1889" name="Google Shape;1786;p55">
            <a:extLst>
              <a:ext uri="{FF2B5EF4-FFF2-40B4-BE49-F238E27FC236}">
                <a16:creationId xmlns:a16="http://schemas.microsoft.com/office/drawing/2014/main" id="{A9D3A6C1-6612-A658-6A4C-73FB3DA279A6}"/>
              </a:ext>
            </a:extLst>
          </p:cNvPr>
          <p:cNvSpPr/>
          <p:nvPr/>
        </p:nvSpPr>
        <p:spPr>
          <a:xfrm>
            <a:off x="6309118" y="5619364"/>
            <a:ext cx="401127" cy="289156"/>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pPr algn="ctr">
              <a:buClr>
                <a:schemeClr val="lt1"/>
              </a:buClr>
              <a:buSzPts val="900"/>
            </a:pPr>
            <a:r>
              <a:rPr lang="en-GB" sz="1400">
                <a:solidFill>
                  <a:schemeClr val="lt1"/>
                </a:solidFill>
                <a:latin typeface="Corbel" panose="020B0503020204020204" pitchFamily="34" charset="0"/>
                <a:ea typeface="Barlow Medium"/>
                <a:cs typeface="Barlow Medium"/>
                <a:sym typeface="Barlow Medium"/>
              </a:rPr>
              <a:t>12</a:t>
            </a:r>
            <a:endParaRPr sz="800">
              <a:latin typeface="Corbel" panose="020B0503020204020204" pitchFamily="34" charset="0"/>
            </a:endParaRPr>
          </a:p>
        </p:txBody>
      </p:sp>
      <p:sp>
        <p:nvSpPr>
          <p:cNvPr id="1890" name="Google Shape;1797;p55">
            <a:extLst>
              <a:ext uri="{FF2B5EF4-FFF2-40B4-BE49-F238E27FC236}">
                <a16:creationId xmlns:a16="http://schemas.microsoft.com/office/drawing/2014/main" id="{1C1BE1AB-48BC-3553-3F12-39618332C4C0}"/>
              </a:ext>
            </a:extLst>
          </p:cNvPr>
          <p:cNvSpPr/>
          <p:nvPr/>
        </p:nvSpPr>
        <p:spPr>
          <a:xfrm>
            <a:off x="7000264" y="1459640"/>
            <a:ext cx="4217021" cy="345555"/>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t" anchorCtr="0">
            <a:noAutofit/>
          </a:bodyPr>
          <a:lstStyle/>
          <a:p>
            <a:r>
              <a:rPr lang="en-GB" b="1" dirty="0">
                <a:latin typeface="Corbel" panose="020B0503020204020204" pitchFamily="34" charset="0"/>
              </a:rPr>
              <a:t>Parties To The Fund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
                                        </p:tgtEl>
                                        <p:attrNameLst>
                                          <p:attrName>style.visibility</p:attrName>
                                        </p:attrNameLst>
                                      </p:cBhvr>
                                      <p:to>
                                        <p:strVal val="visible"/>
                                      </p:to>
                                    </p:set>
                                    <p:animEffect transition="in" filter="fade">
                                      <p:cBhvr>
                                        <p:cTn id="7" dur="1000"/>
                                        <p:tgtEl>
                                          <p:spTgt spid="1771"/>
                                        </p:tgtEl>
                                      </p:cBhvr>
                                    </p:animEffect>
                                    <p:anim calcmode="lin" valueType="num">
                                      <p:cBhvr>
                                        <p:cTn id="8" dur="1000" fill="hold"/>
                                        <p:tgtEl>
                                          <p:spTgt spid="1771"/>
                                        </p:tgtEl>
                                        <p:attrNameLst>
                                          <p:attrName>ppt_x</p:attrName>
                                        </p:attrNameLst>
                                      </p:cBhvr>
                                      <p:tavLst>
                                        <p:tav tm="0">
                                          <p:val>
                                            <p:strVal val="#ppt_x"/>
                                          </p:val>
                                        </p:tav>
                                        <p:tav tm="100000">
                                          <p:val>
                                            <p:strVal val="#ppt_x"/>
                                          </p:val>
                                        </p:tav>
                                      </p:tavLst>
                                    </p:anim>
                                    <p:anim calcmode="lin" valueType="num">
                                      <p:cBhvr>
                                        <p:cTn id="9" dur="1000" fill="hold"/>
                                        <p:tgtEl>
                                          <p:spTgt spid="17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72"/>
                                        </p:tgtEl>
                                        <p:attrNameLst>
                                          <p:attrName>style.visibility</p:attrName>
                                        </p:attrNameLst>
                                      </p:cBhvr>
                                      <p:to>
                                        <p:strVal val="visible"/>
                                      </p:to>
                                    </p:set>
                                    <p:animEffect transition="in" filter="fade">
                                      <p:cBhvr>
                                        <p:cTn id="12" dur="1000"/>
                                        <p:tgtEl>
                                          <p:spTgt spid="1772"/>
                                        </p:tgtEl>
                                      </p:cBhvr>
                                    </p:animEffect>
                                    <p:anim calcmode="lin" valueType="num">
                                      <p:cBhvr>
                                        <p:cTn id="13" dur="1000" fill="hold"/>
                                        <p:tgtEl>
                                          <p:spTgt spid="1772"/>
                                        </p:tgtEl>
                                        <p:attrNameLst>
                                          <p:attrName>ppt_x</p:attrName>
                                        </p:attrNameLst>
                                      </p:cBhvr>
                                      <p:tavLst>
                                        <p:tav tm="0">
                                          <p:val>
                                            <p:strVal val="#ppt_x"/>
                                          </p:val>
                                        </p:tav>
                                        <p:tav tm="100000">
                                          <p:val>
                                            <p:strVal val="#ppt_x"/>
                                          </p:val>
                                        </p:tav>
                                      </p:tavLst>
                                    </p:anim>
                                    <p:anim calcmode="lin" valueType="num">
                                      <p:cBhvr>
                                        <p:cTn id="14" dur="1000" fill="hold"/>
                                        <p:tgtEl>
                                          <p:spTgt spid="177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73"/>
                                        </p:tgtEl>
                                        <p:attrNameLst>
                                          <p:attrName>style.visibility</p:attrName>
                                        </p:attrNameLst>
                                      </p:cBhvr>
                                      <p:to>
                                        <p:strVal val="visible"/>
                                      </p:to>
                                    </p:set>
                                    <p:animEffect transition="in" filter="fade">
                                      <p:cBhvr>
                                        <p:cTn id="17" dur="1000"/>
                                        <p:tgtEl>
                                          <p:spTgt spid="1773"/>
                                        </p:tgtEl>
                                      </p:cBhvr>
                                    </p:animEffect>
                                    <p:anim calcmode="lin" valueType="num">
                                      <p:cBhvr>
                                        <p:cTn id="18" dur="1000" fill="hold"/>
                                        <p:tgtEl>
                                          <p:spTgt spid="1773"/>
                                        </p:tgtEl>
                                        <p:attrNameLst>
                                          <p:attrName>ppt_x</p:attrName>
                                        </p:attrNameLst>
                                      </p:cBhvr>
                                      <p:tavLst>
                                        <p:tav tm="0">
                                          <p:val>
                                            <p:strVal val="#ppt_x"/>
                                          </p:val>
                                        </p:tav>
                                        <p:tav tm="100000">
                                          <p:val>
                                            <p:strVal val="#ppt_x"/>
                                          </p:val>
                                        </p:tav>
                                      </p:tavLst>
                                    </p:anim>
                                    <p:anim calcmode="lin" valueType="num">
                                      <p:cBhvr>
                                        <p:cTn id="19" dur="1000" fill="hold"/>
                                        <p:tgtEl>
                                          <p:spTgt spid="17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74"/>
                                        </p:tgtEl>
                                        <p:attrNameLst>
                                          <p:attrName>style.visibility</p:attrName>
                                        </p:attrNameLst>
                                      </p:cBhvr>
                                      <p:to>
                                        <p:strVal val="visible"/>
                                      </p:to>
                                    </p:set>
                                    <p:animEffect transition="in" filter="fade">
                                      <p:cBhvr>
                                        <p:cTn id="22" dur="1000"/>
                                        <p:tgtEl>
                                          <p:spTgt spid="1774"/>
                                        </p:tgtEl>
                                      </p:cBhvr>
                                    </p:animEffect>
                                    <p:anim calcmode="lin" valueType="num">
                                      <p:cBhvr>
                                        <p:cTn id="23" dur="1000" fill="hold"/>
                                        <p:tgtEl>
                                          <p:spTgt spid="1774"/>
                                        </p:tgtEl>
                                        <p:attrNameLst>
                                          <p:attrName>ppt_x</p:attrName>
                                        </p:attrNameLst>
                                      </p:cBhvr>
                                      <p:tavLst>
                                        <p:tav tm="0">
                                          <p:val>
                                            <p:strVal val="#ppt_x"/>
                                          </p:val>
                                        </p:tav>
                                        <p:tav tm="100000">
                                          <p:val>
                                            <p:strVal val="#ppt_x"/>
                                          </p:val>
                                        </p:tav>
                                      </p:tavLst>
                                    </p:anim>
                                    <p:anim calcmode="lin" valueType="num">
                                      <p:cBhvr>
                                        <p:cTn id="24" dur="1000" fill="hold"/>
                                        <p:tgtEl>
                                          <p:spTgt spid="17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75"/>
                                        </p:tgtEl>
                                        <p:attrNameLst>
                                          <p:attrName>style.visibility</p:attrName>
                                        </p:attrNameLst>
                                      </p:cBhvr>
                                      <p:to>
                                        <p:strVal val="visible"/>
                                      </p:to>
                                    </p:set>
                                    <p:animEffect transition="in" filter="fade">
                                      <p:cBhvr>
                                        <p:cTn id="27" dur="1000"/>
                                        <p:tgtEl>
                                          <p:spTgt spid="1775"/>
                                        </p:tgtEl>
                                      </p:cBhvr>
                                    </p:animEffect>
                                    <p:anim calcmode="lin" valueType="num">
                                      <p:cBhvr>
                                        <p:cTn id="28" dur="1000" fill="hold"/>
                                        <p:tgtEl>
                                          <p:spTgt spid="1775"/>
                                        </p:tgtEl>
                                        <p:attrNameLst>
                                          <p:attrName>ppt_x</p:attrName>
                                        </p:attrNameLst>
                                      </p:cBhvr>
                                      <p:tavLst>
                                        <p:tav tm="0">
                                          <p:val>
                                            <p:strVal val="#ppt_x"/>
                                          </p:val>
                                        </p:tav>
                                        <p:tav tm="100000">
                                          <p:val>
                                            <p:strVal val="#ppt_x"/>
                                          </p:val>
                                        </p:tav>
                                      </p:tavLst>
                                    </p:anim>
                                    <p:anim calcmode="lin" valueType="num">
                                      <p:cBhvr>
                                        <p:cTn id="29" dur="1000" fill="hold"/>
                                        <p:tgtEl>
                                          <p:spTgt spid="177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76"/>
                                        </p:tgtEl>
                                        <p:attrNameLst>
                                          <p:attrName>style.visibility</p:attrName>
                                        </p:attrNameLst>
                                      </p:cBhvr>
                                      <p:to>
                                        <p:strVal val="visible"/>
                                      </p:to>
                                    </p:set>
                                    <p:animEffect transition="in" filter="fade">
                                      <p:cBhvr>
                                        <p:cTn id="32" dur="1000"/>
                                        <p:tgtEl>
                                          <p:spTgt spid="1776"/>
                                        </p:tgtEl>
                                      </p:cBhvr>
                                    </p:animEffect>
                                    <p:anim calcmode="lin" valueType="num">
                                      <p:cBhvr>
                                        <p:cTn id="33" dur="1000" fill="hold"/>
                                        <p:tgtEl>
                                          <p:spTgt spid="1776"/>
                                        </p:tgtEl>
                                        <p:attrNameLst>
                                          <p:attrName>ppt_x</p:attrName>
                                        </p:attrNameLst>
                                      </p:cBhvr>
                                      <p:tavLst>
                                        <p:tav tm="0">
                                          <p:val>
                                            <p:strVal val="#ppt_x"/>
                                          </p:val>
                                        </p:tav>
                                        <p:tav tm="100000">
                                          <p:val>
                                            <p:strVal val="#ppt_x"/>
                                          </p:val>
                                        </p:tav>
                                      </p:tavLst>
                                    </p:anim>
                                    <p:anim calcmode="lin" valueType="num">
                                      <p:cBhvr>
                                        <p:cTn id="34" dur="1000" fill="hold"/>
                                        <p:tgtEl>
                                          <p:spTgt spid="177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78"/>
                                        </p:tgtEl>
                                        <p:attrNameLst>
                                          <p:attrName>style.visibility</p:attrName>
                                        </p:attrNameLst>
                                      </p:cBhvr>
                                      <p:to>
                                        <p:strVal val="visible"/>
                                      </p:to>
                                    </p:set>
                                    <p:animEffect transition="in" filter="fade">
                                      <p:cBhvr>
                                        <p:cTn id="37" dur="1000"/>
                                        <p:tgtEl>
                                          <p:spTgt spid="1778"/>
                                        </p:tgtEl>
                                      </p:cBhvr>
                                    </p:animEffect>
                                    <p:anim calcmode="lin" valueType="num">
                                      <p:cBhvr>
                                        <p:cTn id="38" dur="1000" fill="hold"/>
                                        <p:tgtEl>
                                          <p:spTgt spid="1778"/>
                                        </p:tgtEl>
                                        <p:attrNameLst>
                                          <p:attrName>ppt_x</p:attrName>
                                        </p:attrNameLst>
                                      </p:cBhvr>
                                      <p:tavLst>
                                        <p:tav tm="0">
                                          <p:val>
                                            <p:strVal val="#ppt_x"/>
                                          </p:val>
                                        </p:tav>
                                        <p:tav tm="100000">
                                          <p:val>
                                            <p:strVal val="#ppt_x"/>
                                          </p:val>
                                        </p:tav>
                                      </p:tavLst>
                                    </p:anim>
                                    <p:anim calcmode="lin" valueType="num">
                                      <p:cBhvr>
                                        <p:cTn id="39" dur="1000" fill="hold"/>
                                        <p:tgtEl>
                                          <p:spTgt spid="177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79"/>
                                        </p:tgtEl>
                                        <p:attrNameLst>
                                          <p:attrName>style.visibility</p:attrName>
                                        </p:attrNameLst>
                                      </p:cBhvr>
                                      <p:to>
                                        <p:strVal val="visible"/>
                                      </p:to>
                                    </p:set>
                                    <p:animEffect transition="in" filter="fade">
                                      <p:cBhvr>
                                        <p:cTn id="42" dur="1000"/>
                                        <p:tgtEl>
                                          <p:spTgt spid="1779"/>
                                        </p:tgtEl>
                                      </p:cBhvr>
                                    </p:animEffect>
                                    <p:anim calcmode="lin" valueType="num">
                                      <p:cBhvr>
                                        <p:cTn id="43" dur="1000" fill="hold"/>
                                        <p:tgtEl>
                                          <p:spTgt spid="1779"/>
                                        </p:tgtEl>
                                        <p:attrNameLst>
                                          <p:attrName>ppt_x</p:attrName>
                                        </p:attrNameLst>
                                      </p:cBhvr>
                                      <p:tavLst>
                                        <p:tav tm="0">
                                          <p:val>
                                            <p:strVal val="#ppt_x"/>
                                          </p:val>
                                        </p:tav>
                                        <p:tav tm="100000">
                                          <p:val>
                                            <p:strVal val="#ppt_x"/>
                                          </p:val>
                                        </p:tav>
                                      </p:tavLst>
                                    </p:anim>
                                    <p:anim calcmode="lin" valueType="num">
                                      <p:cBhvr>
                                        <p:cTn id="44" dur="1000" fill="hold"/>
                                        <p:tgtEl>
                                          <p:spTgt spid="177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80"/>
                                        </p:tgtEl>
                                        <p:attrNameLst>
                                          <p:attrName>style.visibility</p:attrName>
                                        </p:attrNameLst>
                                      </p:cBhvr>
                                      <p:to>
                                        <p:strVal val="visible"/>
                                      </p:to>
                                    </p:set>
                                    <p:animEffect transition="in" filter="fade">
                                      <p:cBhvr>
                                        <p:cTn id="47" dur="1000"/>
                                        <p:tgtEl>
                                          <p:spTgt spid="1780"/>
                                        </p:tgtEl>
                                      </p:cBhvr>
                                    </p:animEffect>
                                    <p:anim calcmode="lin" valueType="num">
                                      <p:cBhvr>
                                        <p:cTn id="48" dur="1000" fill="hold"/>
                                        <p:tgtEl>
                                          <p:spTgt spid="1780"/>
                                        </p:tgtEl>
                                        <p:attrNameLst>
                                          <p:attrName>ppt_x</p:attrName>
                                        </p:attrNameLst>
                                      </p:cBhvr>
                                      <p:tavLst>
                                        <p:tav tm="0">
                                          <p:val>
                                            <p:strVal val="#ppt_x"/>
                                          </p:val>
                                        </p:tav>
                                        <p:tav tm="100000">
                                          <p:val>
                                            <p:strVal val="#ppt_x"/>
                                          </p:val>
                                        </p:tav>
                                      </p:tavLst>
                                    </p:anim>
                                    <p:anim calcmode="lin" valueType="num">
                                      <p:cBhvr>
                                        <p:cTn id="49" dur="1000" fill="hold"/>
                                        <p:tgtEl>
                                          <p:spTgt spid="178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81"/>
                                        </p:tgtEl>
                                        <p:attrNameLst>
                                          <p:attrName>style.visibility</p:attrName>
                                        </p:attrNameLst>
                                      </p:cBhvr>
                                      <p:to>
                                        <p:strVal val="visible"/>
                                      </p:to>
                                    </p:set>
                                    <p:animEffect transition="in" filter="fade">
                                      <p:cBhvr>
                                        <p:cTn id="52" dur="1000"/>
                                        <p:tgtEl>
                                          <p:spTgt spid="1781"/>
                                        </p:tgtEl>
                                      </p:cBhvr>
                                    </p:animEffect>
                                    <p:anim calcmode="lin" valueType="num">
                                      <p:cBhvr>
                                        <p:cTn id="53" dur="1000" fill="hold"/>
                                        <p:tgtEl>
                                          <p:spTgt spid="1781"/>
                                        </p:tgtEl>
                                        <p:attrNameLst>
                                          <p:attrName>ppt_x</p:attrName>
                                        </p:attrNameLst>
                                      </p:cBhvr>
                                      <p:tavLst>
                                        <p:tav tm="0">
                                          <p:val>
                                            <p:strVal val="#ppt_x"/>
                                          </p:val>
                                        </p:tav>
                                        <p:tav tm="100000">
                                          <p:val>
                                            <p:strVal val="#ppt_x"/>
                                          </p:val>
                                        </p:tav>
                                      </p:tavLst>
                                    </p:anim>
                                    <p:anim calcmode="lin" valueType="num">
                                      <p:cBhvr>
                                        <p:cTn id="54" dur="1000" fill="hold"/>
                                        <p:tgtEl>
                                          <p:spTgt spid="178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82"/>
                                        </p:tgtEl>
                                        <p:attrNameLst>
                                          <p:attrName>style.visibility</p:attrName>
                                        </p:attrNameLst>
                                      </p:cBhvr>
                                      <p:to>
                                        <p:strVal val="visible"/>
                                      </p:to>
                                    </p:set>
                                    <p:animEffect transition="in" filter="fade">
                                      <p:cBhvr>
                                        <p:cTn id="57" dur="1000"/>
                                        <p:tgtEl>
                                          <p:spTgt spid="1782"/>
                                        </p:tgtEl>
                                      </p:cBhvr>
                                    </p:animEffect>
                                    <p:anim calcmode="lin" valueType="num">
                                      <p:cBhvr>
                                        <p:cTn id="58" dur="1000" fill="hold"/>
                                        <p:tgtEl>
                                          <p:spTgt spid="1782"/>
                                        </p:tgtEl>
                                        <p:attrNameLst>
                                          <p:attrName>ppt_x</p:attrName>
                                        </p:attrNameLst>
                                      </p:cBhvr>
                                      <p:tavLst>
                                        <p:tav tm="0">
                                          <p:val>
                                            <p:strVal val="#ppt_x"/>
                                          </p:val>
                                        </p:tav>
                                        <p:tav tm="100000">
                                          <p:val>
                                            <p:strVal val="#ppt_x"/>
                                          </p:val>
                                        </p:tav>
                                      </p:tavLst>
                                    </p:anim>
                                    <p:anim calcmode="lin" valueType="num">
                                      <p:cBhvr>
                                        <p:cTn id="59" dur="1000" fill="hold"/>
                                        <p:tgtEl>
                                          <p:spTgt spid="178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83"/>
                                        </p:tgtEl>
                                        <p:attrNameLst>
                                          <p:attrName>style.visibility</p:attrName>
                                        </p:attrNameLst>
                                      </p:cBhvr>
                                      <p:to>
                                        <p:strVal val="visible"/>
                                      </p:to>
                                    </p:set>
                                    <p:animEffect transition="in" filter="fade">
                                      <p:cBhvr>
                                        <p:cTn id="62" dur="1000"/>
                                        <p:tgtEl>
                                          <p:spTgt spid="1783"/>
                                        </p:tgtEl>
                                      </p:cBhvr>
                                    </p:animEffect>
                                    <p:anim calcmode="lin" valueType="num">
                                      <p:cBhvr>
                                        <p:cTn id="63" dur="1000" fill="hold"/>
                                        <p:tgtEl>
                                          <p:spTgt spid="1783"/>
                                        </p:tgtEl>
                                        <p:attrNameLst>
                                          <p:attrName>ppt_x</p:attrName>
                                        </p:attrNameLst>
                                      </p:cBhvr>
                                      <p:tavLst>
                                        <p:tav tm="0">
                                          <p:val>
                                            <p:strVal val="#ppt_x"/>
                                          </p:val>
                                        </p:tav>
                                        <p:tav tm="100000">
                                          <p:val>
                                            <p:strVal val="#ppt_x"/>
                                          </p:val>
                                        </p:tav>
                                      </p:tavLst>
                                    </p:anim>
                                    <p:anim calcmode="lin" valueType="num">
                                      <p:cBhvr>
                                        <p:cTn id="64" dur="1000" fill="hold"/>
                                        <p:tgtEl>
                                          <p:spTgt spid="178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84"/>
                                        </p:tgtEl>
                                        <p:attrNameLst>
                                          <p:attrName>style.visibility</p:attrName>
                                        </p:attrNameLst>
                                      </p:cBhvr>
                                      <p:to>
                                        <p:strVal val="visible"/>
                                      </p:to>
                                    </p:set>
                                    <p:animEffect transition="in" filter="fade">
                                      <p:cBhvr>
                                        <p:cTn id="67" dur="1000"/>
                                        <p:tgtEl>
                                          <p:spTgt spid="1784"/>
                                        </p:tgtEl>
                                      </p:cBhvr>
                                    </p:animEffect>
                                    <p:anim calcmode="lin" valueType="num">
                                      <p:cBhvr>
                                        <p:cTn id="68" dur="1000" fill="hold"/>
                                        <p:tgtEl>
                                          <p:spTgt spid="1784"/>
                                        </p:tgtEl>
                                        <p:attrNameLst>
                                          <p:attrName>ppt_x</p:attrName>
                                        </p:attrNameLst>
                                      </p:cBhvr>
                                      <p:tavLst>
                                        <p:tav tm="0">
                                          <p:val>
                                            <p:strVal val="#ppt_x"/>
                                          </p:val>
                                        </p:tav>
                                        <p:tav tm="100000">
                                          <p:val>
                                            <p:strVal val="#ppt_x"/>
                                          </p:val>
                                        </p:tav>
                                      </p:tavLst>
                                    </p:anim>
                                    <p:anim calcmode="lin" valueType="num">
                                      <p:cBhvr>
                                        <p:cTn id="69" dur="1000" fill="hold"/>
                                        <p:tgtEl>
                                          <p:spTgt spid="178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86"/>
                                        </p:tgtEl>
                                        <p:attrNameLst>
                                          <p:attrName>style.visibility</p:attrName>
                                        </p:attrNameLst>
                                      </p:cBhvr>
                                      <p:to>
                                        <p:strVal val="visible"/>
                                      </p:to>
                                    </p:set>
                                    <p:animEffect transition="in" filter="fade">
                                      <p:cBhvr>
                                        <p:cTn id="72" dur="1000"/>
                                        <p:tgtEl>
                                          <p:spTgt spid="1786"/>
                                        </p:tgtEl>
                                      </p:cBhvr>
                                    </p:animEffect>
                                    <p:anim calcmode="lin" valueType="num">
                                      <p:cBhvr>
                                        <p:cTn id="73" dur="1000" fill="hold"/>
                                        <p:tgtEl>
                                          <p:spTgt spid="1786"/>
                                        </p:tgtEl>
                                        <p:attrNameLst>
                                          <p:attrName>ppt_x</p:attrName>
                                        </p:attrNameLst>
                                      </p:cBhvr>
                                      <p:tavLst>
                                        <p:tav tm="0">
                                          <p:val>
                                            <p:strVal val="#ppt_x"/>
                                          </p:val>
                                        </p:tav>
                                        <p:tav tm="100000">
                                          <p:val>
                                            <p:strVal val="#ppt_x"/>
                                          </p:val>
                                        </p:tav>
                                      </p:tavLst>
                                    </p:anim>
                                    <p:anim calcmode="lin" valueType="num">
                                      <p:cBhvr>
                                        <p:cTn id="74" dur="1000" fill="hold"/>
                                        <p:tgtEl>
                                          <p:spTgt spid="178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87"/>
                                        </p:tgtEl>
                                        <p:attrNameLst>
                                          <p:attrName>style.visibility</p:attrName>
                                        </p:attrNameLst>
                                      </p:cBhvr>
                                      <p:to>
                                        <p:strVal val="visible"/>
                                      </p:to>
                                    </p:set>
                                    <p:animEffect transition="in" filter="fade">
                                      <p:cBhvr>
                                        <p:cTn id="77" dur="1000"/>
                                        <p:tgtEl>
                                          <p:spTgt spid="1787"/>
                                        </p:tgtEl>
                                      </p:cBhvr>
                                    </p:animEffect>
                                    <p:anim calcmode="lin" valueType="num">
                                      <p:cBhvr>
                                        <p:cTn id="78" dur="1000" fill="hold"/>
                                        <p:tgtEl>
                                          <p:spTgt spid="1787"/>
                                        </p:tgtEl>
                                        <p:attrNameLst>
                                          <p:attrName>ppt_x</p:attrName>
                                        </p:attrNameLst>
                                      </p:cBhvr>
                                      <p:tavLst>
                                        <p:tav tm="0">
                                          <p:val>
                                            <p:strVal val="#ppt_x"/>
                                          </p:val>
                                        </p:tav>
                                        <p:tav tm="100000">
                                          <p:val>
                                            <p:strVal val="#ppt_x"/>
                                          </p:val>
                                        </p:tav>
                                      </p:tavLst>
                                    </p:anim>
                                    <p:anim calcmode="lin" valueType="num">
                                      <p:cBhvr>
                                        <p:cTn id="79" dur="1000" fill="hold"/>
                                        <p:tgtEl>
                                          <p:spTgt spid="178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88"/>
                                        </p:tgtEl>
                                        <p:attrNameLst>
                                          <p:attrName>style.visibility</p:attrName>
                                        </p:attrNameLst>
                                      </p:cBhvr>
                                      <p:to>
                                        <p:strVal val="visible"/>
                                      </p:to>
                                    </p:set>
                                    <p:animEffect transition="in" filter="fade">
                                      <p:cBhvr>
                                        <p:cTn id="82" dur="1000"/>
                                        <p:tgtEl>
                                          <p:spTgt spid="1788"/>
                                        </p:tgtEl>
                                      </p:cBhvr>
                                    </p:animEffect>
                                    <p:anim calcmode="lin" valueType="num">
                                      <p:cBhvr>
                                        <p:cTn id="83" dur="1000" fill="hold"/>
                                        <p:tgtEl>
                                          <p:spTgt spid="1788"/>
                                        </p:tgtEl>
                                        <p:attrNameLst>
                                          <p:attrName>ppt_x</p:attrName>
                                        </p:attrNameLst>
                                      </p:cBhvr>
                                      <p:tavLst>
                                        <p:tav tm="0">
                                          <p:val>
                                            <p:strVal val="#ppt_x"/>
                                          </p:val>
                                        </p:tav>
                                        <p:tav tm="100000">
                                          <p:val>
                                            <p:strVal val="#ppt_x"/>
                                          </p:val>
                                        </p:tav>
                                      </p:tavLst>
                                    </p:anim>
                                    <p:anim calcmode="lin" valueType="num">
                                      <p:cBhvr>
                                        <p:cTn id="84" dur="1000" fill="hold"/>
                                        <p:tgtEl>
                                          <p:spTgt spid="17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89"/>
                                        </p:tgtEl>
                                        <p:attrNameLst>
                                          <p:attrName>style.visibility</p:attrName>
                                        </p:attrNameLst>
                                      </p:cBhvr>
                                      <p:to>
                                        <p:strVal val="visible"/>
                                      </p:to>
                                    </p:set>
                                    <p:animEffect transition="in" filter="fade">
                                      <p:cBhvr>
                                        <p:cTn id="87" dur="1000"/>
                                        <p:tgtEl>
                                          <p:spTgt spid="1789"/>
                                        </p:tgtEl>
                                      </p:cBhvr>
                                    </p:animEffect>
                                    <p:anim calcmode="lin" valueType="num">
                                      <p:cBhvr>
                                        <p:cTn id="88" dur="1000" fill="hold"/>
                                        <p:tgtEl>
                                          <p:spTgt spid="1789"/>
                                        </p:tgtEl>
                                        <p:attrNameLst>
                                          <p:attrName>ppt_x</p:attrName>
                                        </p:attrNameLst>
                                      </p:cBhvr>
                                      <p:tavLst>
                                        <p:tav tm="0">
                                          <p:val>
                                            <p:strVal val="#ppt_x"/>
                                          </p:val>
                                        </p:tav>
                                        <p:tav tm="100000">
                                          <p:val>
                                            <p:strVal val="#ppt_x"/>
                                          </p:val>
                                        </p:tav>
                                      </p:tavLst>
                                    </p:anim>
                                    <p:anim calcmode="lin" valueType="num">
                                      <p:cBhvr>
                                        <p:cTn id="89" dur="1000" fill="hold"/>
                                        <p:tgtEl>
                                          <p:spTgt spid="178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90"/>
                                        </p:tgtEl>
                                        <p:attrNameLst>
                                          <p:attrName>style.visibility</p:attrName>
                                        </p:attrNameLst>
                                      </p:cBhvr>
                                      <p:to>
                                        <p:strVal val="visible"/>
                                      </p:to>
                                    </p:set>
                                    <p:animEffect transition="in" filter="fade">
                                      <p:cBhvr>
                                        <p:cTn id="92" dur="1000"/>
                                        <p:tgtEl>
                                          <p:spTgt spid="1790"/>
                                        </p:tgtEl>
                                      </p:cBhvr>
                                    </p:animEffect>
                                    <p:anim calcmode="lin" valueType="num">
                                      <p:cBhvr>
                                        <p:cTn id="93" dur="1000" fill="hold"/>
                                        <p:tgtEl>
                                          <p:spTgt spid="1790"/>
                                        </p:tgtEl>
                                        <p:attrNameLst>
                                          <p:attrName>ppt_x</p:attrName>
                                        </p:attrNameLst>
                                      </p:cBhvr>
                                      <p:tavLst>
                                        <p:tav tm="0">
                                          <p:val>
                                            <p:strVal val="#ppt_x"/>
                                          </p:val>
                                        </p:tav>
                                        <p:tav tm="100000">
                                          <p:val>
                                            <p:strVal val="#ppt_x"/>
                                          </p:val>
                                        </p:tav>
                                      </p:tavLst>
                                    </p:anim>
                                    <p:anim calcmode="lin" valueType="num">
                                      <p:cBhvr>
                                        <p:cTn id="94" dur="1000" fill="hold"/>
                                        <p:tgtEl>
                                          <p:spTgt spid="179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791"/>
                                        </p:tgtEl>
                                        <p:attrNameLst>
                                          <p:attrName>style.visibility</p:attrName>
                                        </p:attrNameLst>
                                      </p:cBhvr>
                                      <p:to>
                                        <p:strVal val="visible"/>
                                      </p:to>
                                    </p:set>
                                    <p:animEffect transition="in" filter="fade">
                                      <p:cBhvr>
                                        <p:cTn id="97" dur="1000"/>
                                        <p:tgtEl>
                                          <p:spTgt spid="1791"/>
                                        </p:tgtEl>
                                      </p:cBhvr>
                                    </p:animEffect>
                                    <p:anim calcmode="lin" valueType="num">
                                      <p:cBhvr>
                                        <p:cTn id="98" dur="1000" fill="hold"/>
                                        <p:tgtEl>
                                          <p:spTgt spid="1791"/>
                                        </p:tgtEl>
                                        <p:attrNameLst>
                                          <p:attrName>ppt_x</p:attrName>
                                        </p:attrNameLst>
                                      </p:cBhvr>
                                      <p:tavLst>
                                        <p:tav tm="0">
                                          <p:val>
                                            <p:strVal val="#ppt_x"/>
                                          </p:val>
                                        </p:tav>
                                        <p:tav tm="100000">
                                          <p:val>
                                            <p:strVal val="#ppt_x"/>
                                          </p:val>
                                        </p:tav>
                                      </p:tavLst>
                                    </p:anim>
                                    <p:anim calcmode="lin" valueType="num">
                                      <p:cBhvr>
                                        <p:cTn id="99" dur="1000" fill="hold"/>
                                        <p:tgtEl>
                                          <p:spTgt spid="179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792"/>
                                        </p:tgtEl>
                                        <p:attrNameLst>
                                          <p:attrName>style.visibility</p:attrName>
                                        </p:attrNameLst>
                                      </p:cBhvr>
                                      <p:to>
                                        <p:strVal val="visible"/>
                                      </p:to>
                                    </p:set>
                                    <p:animEffect transition="in" filter="fade">
                                      <p:cBhvr>
                                        <p:cTn id="102" dur="1000"/>
                                        <p:tgtEl>
                                          <p:spTgt spid="1792"/>
                                        </p:tgtEl>
                                      </p:cBhvr>
                                    </p:animEffect>
                                    <p:anim calcmode="lin" valueType="num">
                                      <p:cBhvr>
                                        <p:cTn id="103" dur="1000" fill="hold"/>
                                        <p:tgtEl>
                                          <p:spTgt spid="1792"/>
                                        </p:tgtEl>
                                        <p:attrNameLst>
                                          <p:attrName>ppt_x</p:attrName>
                                        </p:attrNameLst>
                                      </p:cBhvr>
                                      <p:tavLst>
                                        <p:tav tm="0">
                                          <p:val>
                                            <p:strVal val="#ppt_x"/>
                                          </p:val>
                                        </p:tav>
                                        <p:tav tm="100000">
                                          <p:val>
                                            <p:strVal val="#ppt_x"/>
                                          </p:val>
                                        </p:tav>
                                      </p:tavLst>
                                    </p:anim>
                                    <p:anim calcmode="lin" valueType="num">
                                      <p:cBhvr>
                                        <p:cTn id="104" dur="1000" fill="hold"/>
                                        <p:tgtEl>
                                          <p:spTgt spid="179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793"/>
                                        </p:tgtEl>
                                        <p:attrNameLst>
                                          <p:attrName>style.visibility</p:attrName>
                                        </p:attrNameLst>
                                      </p:cBhvr>
                                      <p:to>
                                        <p:strVal val="visible"/>
                                      </p:to>
                                    </p:set>
                                    <p:animEffect transition="in" filter="fade">
                                      <p:cBhvr>
                                        <p:cTn id="107" dur="1000"/>
                                        <p:tgtEl>
                                          <p:spTgt spid="1793"/>
                                        </p:tgtEl>
                                      </p:cBhvr>
                                    </p:animEffect>
                                    <p:anim calcmode="lin" valueType="num">
                                      <p:cBhvr>
                                        <p:cTn id="108" dur="1000" fill="hold"/>
                                        <p:tgtEl>
                                          <p:spTgt spid="1793"/>
                                        </p:tgtEl>
                                        <p:attrNameLst>
                                          <p:attrName>ppt_x</p:attrName>
                                        </p:attrNameLst>
                                      </p:cBhvr>
                                      <p:tavLst>
                                        <p:tav tm="0">
                                          <p:val>
                                            <p:strVal val="#ppt_x"/>
                                          </p:val>
                                        </p:tav>
                                        <p:tav tm="100000">
                                          <p:val>
                                            <p:strVal val="#ppt_x"/>
                                          </p:val>
                                        </p:tav>
                                      </p:tavLst>
                                    </p:anim>
                                    <p:anim calcmode="lin" valueType="num">
                                      <p:cBhvr>
                                        <p:cTn id="109" dur="1000" fill="hold"/>
                                        <p:tgtEl>
                                          <p:spTgt spid="1793"/>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794"/>
                                        </p:tgtEl>
                                        <p:attrNameLst>
                                          <p:attrName>style.visibility</p:attrName>
                                        </p:attrNameLst>
                                      </p:cBhvr>
                                      <p:to>
                                        <p:strVal val="visible"/>
                                      </p:to>
                                    </p:set>
                                    <p:animEffect transition="in" filter="fade">
                                      <p:cBhvr>
                                        <p:cTn id="112" dur="1000"/>
                                        <p:tgtEl>
                                          <p:spTgt spid="1794"/>
                                        </p:tgtEl>
                                      </p:cBhvr>
                                    </p:animEffect>
                                    <p:anim calcmode="lin" valueType="num">
                                      <p:cBhvr>
                                        <p:cTn id="113" dur="1000" fill="hold"/>
                                        <p:tgtEl>
                                          <p:spTgt spid="1794"/>
                                        </p:tgtEl>
                                        <p:attrNameLst>
                                          <p:attrName>ppt_x</p:attrName>
                                        </p:attrNameLst>
                                      </p:cBhvr>
                                      <p:tavLst>
                                        <p:tav tm="0">
                                          <p:val>
                                            <p:strVal val="#ppt_x"/>
                                          </p:val>
                                        </p:tav>
                                        <p:tav tm="100000">
                                          <p:val>
                                            <p:strVal val="#ppt_x"/>
                                          </p:val>
                                        </p:tav>
                                      </p:tavLst>
                                    </p:anim>
                                    <p:anim calcmode="lin" valueType="num">
                                      <p:cBhvr>
                                        <p:cTn id="114" dur="1000" fill="hold"/>
                                        <p:tgtEl>
                                          <p:spTgt spid="179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795"/>
                                        </p:tgtEl>
                                        <p:attrNameLst>
                                          <p:attrName>style.visibility</p:attrName>
                                        </p:attrNameLst>
                                      </p:cBhvr>
                                      <p:to>
                                        <p:strVal val="visible"/>
                                      </p:to>
                                    </p:set>
                                    <p:animEffect transition="in" filter="fade">
                                      <p:cBhvr>
                                        <p:cTn id="117" dur="1000"/>
                                        <p:tgtEl>
                                          <p:spTgt spid="1795"/>
                                        </p:tgtEl>
                                      </p:cBhvr>
                                    </p:animEffect>
                                    <p:anim calcmode="lin" valueType="num">
                                      <p:cBhvr>
                                        <p:cTn id="118" dur="1000" fill="hold"/>
                                        <p:tgtEl>
                                          <p:spTgt spid="1795"/>
                                        </p:tgtEl>
                                        <p:attrNameLst>
                                          <p:attrName>ppt_x</p:attrName>
                                        </p:attrNameLst>
                                      </p:cBhvr>
                                      <p:tavLst>
                                        <p:tav tm="0">
                                          <p:val>
                                            <p:strVal val="#ppt_x"/>
                                          </p:val>
                                        </p:tav>
                                        <p:tav tm="100000">
                                          <p:val>
                                            <p:strVal val="#ppt_x"/>
                                          </p:val>
                                        </p:tav>
                                      </p:tavLst>
                                    </p:anim>
                                    <p:anim calcmode="lin" valueType="num">
                                      <p:cBhvr>
                                        <p:cTn id="119" dur="1000" fill="hold"/>
                                        <p:tgtEl>
                                          <p:spTgt spid="179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796"/>
                                        </p:tgtEl>
                                        <p:attrNameLst>
                                          <p:attrName>style.visibility</p:attrName>
                                        </p:attrNameLst>
                                      </p:cBhvr>
                                      <p:to>
                                        <p:strVal val="visible"/>
                                      </p:to>
                                    </p:set>
                                    <p:animEffect transition="in" filter="fade">
                                      <p:cBhvr>
                                        <p:cTn id="122" dur="1000"/>
                                        <p:tgtEl>
                                          <p:spTgt spid="1796"/>
                                        </p:tgtEl>
                                      </p:cBhvr>
                                    </p:animEffect>
                                    <p:anim calcmode="lin" valueType="num">
                                      <p:cBhvr>
                                        <p:cTn id="123" dur="1000" fill="hold"/>
                                        <p:tgtEl>
                                          <p:spTgt spid="1796"/>
                                        </p:tgtEl>
                                        <p:attrNameLst>
                                          <p:attrName>ppt_x</p:attrName>
                                        </p:attrNameLst>
                                      </p:cBhvr>
                                      <p:tavLst>
                                        <p:tav tm="0">
                                          <p:val>
                                            <p:strVal val="#ppt_x"/>
                                          </p:val>
                                        </p:tav>
                                        <p:tav tm="100000">
                                          <p:val>
                                            <p:strVal val="#ppt_x"/>
                                          </p:val>
                                        </p:tav>
                                      </p:tavLst>
                                    </p:anim>
                                    <p:anim calcmode="lin" valueType="num">
                                      <p:cBhvr>
                                        <p:cTn id="124" dur="1000" fill="hold"/>
                                        <p:tgtEl>
                                          <p:spTgt spid="179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797"/>
                                        </p:tgtEl>
                                        <p:attrNameLst>
                                          <p:attrName>style.visibility</p:attrName>
                                        </p:attrNameLst>
                                      </p:cBhvr>
                                      <p:to>
                                        <p:strVal val="visible"/>
                                      </p:to>
                                    </p:set>
                                    <p:animEffect transition="in" filter="fade">
                                      <p:cBhvr>
                                        <p:cTn id="127" dur="1000"/>
                                        <p:tgtEl>
                                          <p:spTgt spid="1797"/>
                                        </p:tgtEl>
                                      </p:cBhvr>
                                    </p:animEffect>
                                    <p:anim calcmode="lin" valueType="num">
                                      <p:cBhvr>
                                        <p:cTn id="128" dur="1000" fill="hold"/>
                                        <p:tgtEl>
                                          <p:spTgt spid="1797"/>
                                        </p:tgtEl>
                                        <p:attrNameLst>
                                          <p:attrName>ppt_x</p:attrName>
                                        </p:attrNameLst>
                                      </p:cBhvr>
                                      <p:tavLst>
                                        <p:tav tm="0">
                                          <p:val>
                                            <p:strVal val="#ppt_x"/>
                                          </p:val>
                                        </p:tav>
                                        <p:tav tm="100000">
                                          <p:val>
                                            <p:strVal val="#ppt_x"/>
                                          </p:val>
                                        </p:tav>
                                      </p:tavLst>
                                    </p:anim>
                                    <p:anim calcmode="lin" valueType="num">
                                      <p:cBhvr>
                                        <p:cTn id="129" dur="1000" fill="hold"/>
                                        <p:tgtEl>
                                          <p:spTgt spid="179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798"/>
                                        </p:tgtEl>
                                        <p:attrNameLst>
                                          <p:attrName>style.visibility</p:attrName>
                                        </p:attrNameLst>
                                      </p:cBhvr>
                                      <p:to>
                                        <p:strVal val="visible"/>
                                      </p:to>
                                    </p:set>
                                    <p:animEffect transition="in" filter="fade">
                                      <p:cBhvr>
                                        <p:cTn id="132" dur="1000"/>
                                        <p:tgtEl>
                                          <p:spTgt spid="1798"/>
                                        </p:tgtEl>
                                      </p:cBhvr>
                                    </p:animEffect>
                                    <p:anim calcmode="lin" valueType="num">
                                      <p:cBhvr>
                                        <p:cTn id="133" dur="1000" fill="hold"/>
                                        <p:tgtEl>
                                          <p:spTgt spid="1798"/>
                                        </p:tgtEl>
                                        <p:attrNameLst>
                                          <p:attrName>ppt_x</p:attrName>
                                        </p:attrNameLst>
                                      </p:cBhvr>
                                      <p:tavLst>
                                        <p:tav tm="0">
                                          <p:val>
                                            <p:strVal val="#ppt_x"/>
                                          </p:val>
                                        </p:tav>
                                        <p:tav tm="100000">
                                          <p:val>
                                            <p:strVal val="#ppt_x"/>
                                          </p:val>
                                        </p:tav>
                                      </p:tavLst>
                                    </p:anim>
                                    <p:anim calcmode="lin" valueType="num">
                                      <p:cBhvr>
                                        <p:cTn id="134" dur="1000" fill="hold"/>
                                        <p:tgtEl>
                                          <p:spTgt spid="179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99"/>
                                        </p:tgtEl>
                                        <p:attrNameLst>
                                          <p:attrName>style.visibility</p:attrName>
                                        </p:attrNameLst>
                                      </p:cBhvr>
                                      <p:to>
                                        <p:strVal val="visible"/>
                                      </p:to>
                                    </p:set>
                                    <p:animEffect transition="in" filter="fade">
                                      <p:cBhvr>
                                        <p:cTn id="137" dur="1000"/>
                                        <p:tgtEl>
                                          <p:spTgt spid="1799"/>
                                        </p:tgtEl>
                                      </p:cBhvr>
                                    </p:animEffect>
                                    <p:anim calcmode="lin" valueType="num">
                                      <p:cBhvr>
                                        <p:cTn id="138" dur="1000" fill="hold"/>
                                        <p:tgtEl>
                                          <p:spTgt spid="1799"/>
                                        </p:tgtEl>
                                        <p:attrNameLst>
                                          <p:attrName>ppt_x</p:attrName>
                                        </p:attrNameLst>
                                      </p:cBhvr>
                                      <p:tavLst>
                                        <p:tav tm="0">
                                          <p:val>
                                            <p:strVal val="#ppt_x"/>
                                          </p:val>
                                        </p:tav>
                                        <p:tav tm="100000">
                                          <p:val>
                                            <p:strVal val="#ppt_x"/>
                                          </p:val>
                                        </p:tav>
                                      </p:tavLst>
                                    </p:anim>
                                    <p:anim calcmode="lin" valueType="num">
                                      <p:cBhvr>
                                        <p:cTn id="139" dur="1000" fill="hold"/>
                                        <p:tgtEl>
                                          <p:spTgt spid="1799"/>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800"/>
                                        </p:tgtEl>
                                        <p:attrNameLst>
                                          <p:attrName>style.visibility</p:attrName>
                                        </p:attrNameLst>
                                      </p:cBhvr>
                                      <p:to>
                                        <p:strVal val="visible"/>
                                      </p:to>
                                    </p:set>
                                    <p:animEffect transition="in" filter="fade">
                                      <p:cBhvr>
                                        <p:cTn id="142" dur="1000"/>
                                        <p:tgtEl>
                                          <p:spTgt spid="1800"/>
                                        </p:tgtEl>
                                      </p:cBhvr>
                                    </p:animEffect>
                                    <p:anim calcmode="lin" valueType="num">
                                      <p:cBhvr>
                                        <p:cTn id="143" dur="1000" fill="hold"/>
                                        <p:tgtEl>
                                          <p:spTgt spid="1800"/>
                                        </p:tgtEl>
                                        <p:attrNameLst>
                                          <p:attrName>ppt_x</p:attrName>
                                        </p:attrNameLst>
                                      </p:cBhvr>
                                      <p:tavLst>
                                        <p:tav tm="0">
                                          <p:val>
                                            <p:strVal val="#ppt_x"/>
                                          </p:val>
                                        </p:tav>
                                        <p:tav tm="100000">
                                          <p:val>
                                            <p:strVal val="#ppt_x"/>
                                          </p:val>
                                        </p:tav>
                                      </p:tavLst>
                                    </p:anim>
                                    <p:anim calcmode="lin" valueType="num">
                                      <p:cBhvr>
                                        <p:cTn id="144" dur="1000" fill="hold"/>
                                        <p:tgtEl>
                                          <p:spTgt spid="180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802"/>
                                        </p:tgtEl>
                                        <p:attrNameLst>
                                          <p:attrName>style.visibility</p:attrName>
                                        </p:attrNameLst>
                                      </p:cBhvr>
                                      <p:to>
                                        <p:strVal val="visible"/>
                                      </p:to>
                                    </p:set>
                                    <p:animEffect transition="in" filter="fade">
                                      <p:cBhvr>
                                        <p:cTn id="147" dur="1000"/>
                                        <p:tgtEl>
                                          <p:spTgt spid="1802"/>
                                        </p:tgtEl>
                                      </p:cBhvr>
                                    </p:animEffect>
                                    <p:anim calcmode="lin" valueType="num">
                                      <p:cBhvr>
                                        <p:cTn id="148" dur="1000" fill="hold"/>
                                        <p:tgtEl>
                                          <p:spTgt spid="1802"/>
                                        </p:tgtEl>
                                        <p:attrNameLst>
                                          <p:attrName>ppt_x</p:attrName>
                                        </p:attrNameLst>
                                      </p:cBhvr>
                                      <p:tavLst>
                                        <p:tav tm="0">
                                          <p:val>
                                            <p:strVal val="#ppt_x"/>
                                          </p:val>
                                        </p:tav>
                                        <p:tav tm="100000">
                                          <p:val>
                                            <p:strVal val="#ppt_x"/>
                                          </p:val>
                                        </p:tav>
                                      </p:tavLst>
                                    </p:anim>
                                    <p:anim calcmode="lin" valueType="num">
                                      <p:cBhvr>
                                        <p:cTn id="149" dur="1000" fill="hold"/>
                                        <p:tgtEl>
                                          <p:spTgt spid="18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803"/>
                                        </p:tgtEl>
                                        <p:attrNameLst>
                                          <p:attrName>style.visibility</p:attrName>
                                        </p:attrNameLst>
                                      </p:cBhvr>
                                      <p:to>
                                        <p:strVal val="visible"/>
                                      </p:to>
                                    </p:set>
                                    <p:animEffect transition="in" filter="fade">
                                      <p:cBhvr>
                                        <p:cTn id="152" dur="1000"/>
                                        <p:tgtEl>
                                          <p:spTgt spid="1803"/>
                                        </p:tgtEl>
                                      </p:cBhvr>
                                    </p:animEffect>
                                    <p:anim calcmode="lin" valueType="num">
                                      <p:cBhvr>
                                        <p:cTn id="153" dur="1000" fill="hold"/>
                                        <p:tgtEl>
                                          <p:spTgt spid="1803"/>
                                        </p:tgtEl>
                                        <p:attrNameLst>
                                          <p:attrName>ppt_x</p:attrName>
                                        </p:attrNameLst>
                                      </p:cBhvr>
                                      <p:tavLst>
                                        <p:tav tm="0">
                                          <p:val>
                                            <p:strVal val="#ppt_x"/>
                                          </p:val>
                                        </p:tav>
                                        <p:tav tm="100000">
                                          <p:val>
                                            <p:strVal val="#ppt_x"/>
                                          </p:val>
                                        </p:tav>
                                      </p:tavLst>
                                    </p:anim>
                                    <p:anim calcmode="lin" valueType="num">
                                      <p:cBhvr>
                                        <p:cTn id="154" dur="1000" fill="hold"/>
                                        <p:tgtEl>
                                          <p:spTgt spid="1803"/>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804"/>
                                        </p:tgtEl>
                                        <p:attrNameLst>
                                          <p:attrName>style.visibility</p:attrName>
                                        </p:attrNameLst>
                                      </p:cBhvr>
                                      <p:to>
                                        <p:strVal val="visible"/>
                                      </p:to>
                                    </p:set>
                                    <p:animEffect transition="in" filter="fade">
                                      <p:cBhvr>
                                        <p:cTn id="157" dur="1000"/>
                                        <p:tgtEl>
                                          <p:spTgt spid="1804"/>
                                        </p:tgtEl>
                                      </p:cBhvr>
                                    </p:animEffect>
                                    <p:anim calcmode="lin" valueType="num">
                                      <p:cBhvr>
                                        <p:cTn id="158" dur="1000" fill="hold"/>
                                        <p:tgtEl>
                                          <p:spTgt spid="1804"/>
                                        </p:tgtEl>
                                        <p:attrNameLst>
                                          <p:attrName>ppt_x</p:attrName>
                                        </p:attrNameLst>
                                      </p:cBhvr>
                                      <p:tavLst>
                                        <p:tav tm="0">
                                          <p:val>
                                            <p:strVal val="#ppt_x"/>
                                          </p:val>
                                        </p:tav>
                                        <p:tav tm="100000">
                                          <p:val>
                                            <p:strVal val="#ppt_x"/>
                                          </p:val>
                                        </p:tav>
                                      </p:tavLst>
                                    </p:anim>
                                    <p:anim calcmode="lin" valueType="num">
                                      <p:cBhvr>
                                        <p:cTn id="159" dur="1000" fill="hold"/>
                                        <p:tgtEl>
                                          <p:spTgt spid="18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nodePh="1">
                                  <p:stCondLst>
                                    <p:cond delay="0"/>
                                  </p:stCondLst>
                                  <p:endCondLst>
                                    <p:cond evt="begin" delay="0">
                                      <p:tn val="160"/>
                                    </p:cond>
                                  </p:endCondLst>
                                  <p:childTnLst>
                                    <p:set>
                                      <p:cBhvr>
                                        <p:cTn id="161" dur="1" fill="hold">
                                          <p:stCondLst>
                                            <p:cond delay="0"/>
                                          </p:stCondLst>
                                        </p:cTn>
                                        <p:tgtEl>
                                          <p:spTgt spid="1805"/>
                                        </p:tgtEl>
                                        <p:attrNameLst>
                                          <p:attrName>style.visibility</p:attrName>
                                        </p:attrNameLst>
                                      </p:cBhvr>
                                      <p:to>
                                        <p:strVal val="visible"/>
                                      </p:to>
                                    </p:set>
                                    <p:animEffect transition="in" filter="fade">
                                      <p:cBhvr>
                                        <p:cTn id="162" dur="1000"/>
                                        <p:tgtEl>
                                          <p:spTgt spid="1805"/>
                                        </p:tgtEl>
                                      </p:cBhvr>
                                    </p:animEffect>
                                    <p:anim calcmode="lin" valueType="num">
                                      <p:cBhvr>
                                        <p:cTn id="163" dur="1000" fill="hold"/>
                                        <p:tgtEl>
                                          <p:spTgt spid="1805"/>
                                        </p:tgtEl>
                                        <p:attrNameLst>
                                          <p:attrName>ppt_x</p:attrName>
                                        </p:attrNameLst>
                                      </p:cBhvr>
                                      <p:tavLst>
                                        <p:tav tm="0">
                                          <p:val>
                                            <p:strVal val="#ppt_x"/>
                                          </p:val>
                                        </p:tav>
                                        <p:tav tm="100000">
                                          <p:val>
                                            <p:strVal val="#ppt_x"/>
                                          </p:val>
                                        </p:tav>
                                      </p:tavLst>
                                    </p:anim>
                                    <p:anim calcmode="lin" valueType="num">
                                      <p:cBhvr>
                                        <p:cTn id="164" dur="1000" fill="hold"/>
                                        <p:tgtEl>
                                          <p:spTgt spid="1805"/>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806"/>
                                        </p:tgtEl>
                                        <p:attrNameLst>
                                          <p:attrName>style.visibility</p:attrName>
                                        </p:attrNameLst>
                                      </p:cBhvr>
                                      <p:to>
                                        <p:strVal val="visible"/>
                                      </p:to>
                                    </p:set>
                                    <p:animEffect transition="in" filter="fade">
                                      <p:cBhvr>
                                        <p:cTn id="167" dur="1000"/>
                                        <p:tgtEl>
                                          <p:spTgt spid="1806"/>
                                        </p:tgtEl>
                                      </p:cBhvr>
                                    </p:animEffect>
                                    <p:anim calcmode="lin" valueType="num">
                                      <p:cBhvr>
                                        <p:cTn id="168" dur="1000" fill="hold"/>
                                        <p:tgtEl>
                                          <p:spTgt spid="1806"/>
                                        </p:tgtEl>
                                        <p:attrNameLst>
                                          <p:attrName>ppt_x</p:attrName>
                                        </p:attrNameLst>
                                      </p:cBhvr>
                                      <p:tavLst>
                                        <p:tav tm="0">
                                          <p:val>
                                            <p:strVal val="#ppt_x"/>
                                          </p:val>
                                        </p:tav>
                                        <p:tav tm="100000">
                                          <p:val>
                                            <p:strVal val="#ppt_x"/>
                                          </p:val>
                                        </p:tav>
                                      </p:tavLst>
                                    </p:anim>
                                    <p:anim calcmode="lin" valueType="num">
                                      <p:cBhvr>
                                        <p:cTn id="169" dur="1000" fill="hold"/>
                                        <p:tgtEl>
                                          <p:spTgt spid="1806"/>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
                                        </p:tgtEl>
                                        <p:attrNameLst>
                                          <p:attrName>style.visibility</p:attrName>
                                        </p:attrNameLst>
                                      </p:cBhvr>
                                      <p:to>
                                        <p:strVal val="visible"/>
                                      </p:to>
                                    </p:set>
                                    <p:animEffect transition="in" filter="fade">
                                      <p:cBhvr>
                                        <p:cTn id="172" dur="1000"/>
                                        <p:tgtEl>
                                          <p:spTgt spid="4"/>
                                        </p:tgtEl>
                                      </p:cBhvr>
                                    </p:animEffect>
                                    <p:anim calcmode="lin" valueType="num">
                                      <p:cBhvr>
                                        <p:cTn id="173" dur="1000" fill="hold"/>
                                        <p:tgtEl>
                                          <p:spTgt spid="4"/>
                                        </p:tgtEl>
                                        <p:attrNameLst>
                                          <p:attrName>ppt_x</p:attrName>
                                        </p:attrNameLst>
                                      </p:cBhvr>
                                      <p:tavLst>
                                        <p:tav tm="0">
                                          <p:val>
                                            <p:strVal val="#ppt_x"/>
                                          </p:val>
                                        </p:tav>
                                        <p:tav tm="100000">
                                          <p:val>
                                            <p:strVal val="#ppt_x"/>
                                          </p:val>
                                        </p:tav>
                                      </p:tavLst>
                                    </p:anim>
                                    <p:anim calcmode="lin" valueType="num">
                                      <p:cBhvr>
                                        <p:cTn id="174" dur="1000" fill="hold"/>
                                        <p:tgtEl>
                                          <p:spTgt spid="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
                                        </p:tgtEl>
                                        <p:attrNameLst>
                                          <p:attrName>style.visibility</p:attrName>
                                        </p:attrNameLst>
                                      </p:cBhvr>
                                      <p:to>
                                        <p:strVal val="visible"/>
                                      </p:to>
                                    </p:set>
                                    <p:animEffect transition="in" filter="fade">
                                      <p:cBhvr>
                                        <p:cTn id="177" dur="1000"/>
                                        <p:tgtEl>
                                          <p:spTgt spid="7"/>
                                        </p:tgtEl>
                                      </p:cBhvr>
                                    </p:animEffect>
                                    <p:anim calcmode="lin" valueType="num">
                                      <p:cBhvr>
                                        <p:cTn id="178" dur="1000" fill="hold"/>
                                        <p:tgtEl>
                                          <p:spTgt spid="7"/>
                                        </p:tgtEl>
                                        <p:attrNameLst>
                                          <p:attrName>ppt_x</p:attrName>
                                        </p:attrNameLst>
                                      </p:cBhvr>
                                      <p:tavLst>
                                        <p:tav tm="0">
                                          <p:val>
                                            <p:strVal val="#ppt_x"/>
                                          </p:val>
                                        </p:tav>
                                        <p:tav tm="100000">
                                          <p:val>
                                            <p:strVal val="#ppt_x"/>
                                          </p:val>
                                        </p:tav>
                                      </p:tavLst>
                                    </p:anim>
                                    <p:anim calcmode="lin" valueType="num">
                                      <p:cBhvr>
                                        <p:cTn id="179" dur="1000" fill="hold"/>
                                        <p:tgtEl>
                                          <p:spTgt spid="7"/>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777"/>
                                        </p:tgtEl>
                                        <p:attrNameLst>
                                          <p:attrName>style.visibility</p:attrName>
                                        </p:attrNameLst>
                                      </p:cBhvr>
                                      <p:to>
                                        <p:strVal val="visible"/>
                                      </p:to>
                                    </p:set>
                                    <p:animEffect transition="in" filter="fade">
                                      <p:cBhvr>
                                        <p:cTn id="182" dur="1000"/>
                                        <p:tgtEl>
                                          <p:spTgt spid="1777"/>
                                        </p:tgtEl>
                                      </p:cBhvr>
                                    </p:animEffect>
                                    <p:anim calcmode="lin" valueType="num">
                                      <p:cBhvr>
                                        <p:cTn id="183" dur="1000" fill="hold"/>
                                        <p:tgtEl>
                                          <p:spTgt spid="1777"/>
                                        </p:tgtEl>
                                        <p:attrNameLst>
                                          <p:attrName>ppt_x</p:attrName>
                                        </p:attrNameLst>
                                      </p:cBhvr>
                                      <p:tavLst>
                                        <p:tav tm="0">
                                          <p:val>
                                            <p:strVal val="#ppt_x"/>
                                          </p:val>
                                        </p:tav>
                                        <p:tav tm="100000">
                                          <p:val>
                                            <p:strVal val="#ppt_x"/>
                                          </p:val>
                                        </p:tav>
                                      </p:tavLst>
                                    </p:anim>
                                    <p:anim calcmode="lin" valueType="num">
                                      <p:cBhvr>
                                        <p:cTn id="184" dur="1000" fill="hold"/>
                                        <p:tgtEl>
                                          <p:spTgt spid="1777"/>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785"/>
                                        </p:tgtEl>
                                        <p:attrNameLst>
                                          <p:attrName>style.visibility</p:attrName>
                                        </p:attrNameLst>
                                      </p:cBhvr>
                                      <p:to>
                                        <p:strVal val="visible"/>
                                      </p:to>
                                    </p:set>
                                    <p:animEffect transition="in" filter="fade">
                                      <p:cBhvr>
                                        <p:cTn id="187" dur="1000"/>
                                        <p:tgtEl>
                                          <p:spTgt spid="1785"/>
                                        </p:tgtEl>
                                      </p:cBhvr>
                                    </p:animEffect>
                                    <p:anim calcmode="lin" valueType="num">
                                      <p:cBhvr>
                                        <p:cTn id="188" dur="1000" fill="hold"/>
                                        <p:tgtEl>
                                          <p:spTgt spid="1785"/>
                                        </p:tgtEl>
                                        <p:attrNameLst>
                                          <p:attrName>ppt_x</p:attrName>
                                        </p:attrNameLst>
                                      </p:cBhvr>
                                      <p:tavLst>
                                        <p:tav tm="0">
                                          <p:val>
                                            <p:strVal val="#ppt_x"/>
                                          </p:val>
                                        </p:tav>
                                        <p:tav tm="100000">
                                          <p:val>
                                            <p:strVal val="#ppt_x"/>
                                          </p:val>
                                        </p:tav>
                                      </p:tavLst>
                                    </p:anim>
                                    <p:anim calcmode="lin" valueType="num">
                                      <p:cBhvr>
                                        <p:cTn id="189" dur="1000" fill="hold"/>
                                        <p:tgtEl>
                                          <p:spTgt spid="1785"/>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9"/>
                                        </p:tgtEl>
                                        <p:attrNameLst>
                                          <p:attrName>style.visibility</p:attrName>
                                        </p:attrNameLst>
                                      </p:cBhvr>
                                      <p:to>
                                        <p:strVal val="visible"/>
                                      </p:to>
                                    </p:set>
                                    <p:animEffect transition="in" filter="fade">
                                      <p:cBhvr>
                                        <p:cTn id="192" dur="1000"/>
                                        <p:tgtEl>
                                          <p:spTgt spid="9"/>
                                        </p:tgtEl>
                                      </p:cBhvr>
                                    </p:animEffect>
                                    <p:anim calcmode="lin" valueType="num">
                                      <p:cBhvr>
                                        <p:cTn id="193" dur="1000" fill="hold"/>
                                        <p:tgtEl>
                                          <p:spTgt spid="9"/>
                                        </p:tgtEl>
                                        <p:attrNameLst>
                                          <p:attrName>ppt_x</p:attrName>
                                        </p:attrNameLst>
                                      </p:cBhvr>
                                      <p:tavLst>
                                        <p:tav tm="0">
                                          <p:val>
                                            <p:strVal val="#ppt_x"/>
                                          </p:val>
                                        </p:tav>
                                        <p:tav tm="100000">
                                          <p:val>
                                            <p:strVal val="#ppt_x"/>
                                          </p:val>
                                        </p:tav>
                                      </p:tavLst>
                                    </p:anim>
                                    <p:anim calcmode="lin" valueType="num">
                                      <p:cBhvr>
                                        <p:cTn id="194" dur="1000" fill="hold"/>
                                        <p:tgtEl>
                                          <p:spTgt spid="9"/>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6"/>
                                        </p:tgtEl>
                                        <p:attrNameLst>
                                          <p:attrName>style.visibility</p:attrName>
                                        </p:attrNameLst>
                                      </p:cBhvr>
                                      <p:to>
                                        <p:strVal val="visible"/>
                                      </p:to>
                                    </p:set>
                                    <p:animEffect transition="in" filter="fade">
                                      <p:cBhvr>
                                        <p:cTn id="197" dur="1000"/>
                                        <p:tgtEl>
                                          <p:spTgt spid="6"/>
                                        </p:tgtEl>
                                      </p:cBhvr>
                                    </p:animEffect>
                                    <p:anim calcmode="lin" valueType="num">
                                      <p:cBhvr>
                                        <p:cTn id="198" dur="1000" fill="hold"/>
                                        <p:tgtEl>
                                          <p:spTgt spid="6"/>
                                        </p:tgtEl>
                                        <p:attrNameLst>
                                          <p:attrName>ppt_x</p:attrName>
                                        </p:attrNameLst>
                                      </p:cBhvr>
                                      <p:tavLst>
                                        <p:tav tm="0">
                                          <p:val>
                                            <p:strVal val="#ppt_x"/>
                                          </p:val>
                                        </p:tav>
                                        <p:tav tm="100000">
                                          <p:val>
                                            <p:strVal val="#ppt_x"/>
                                          </p:val>
                                        </p:tav>
                                      </p:tavLst>
                                    </p:anim>
                                    <p:anim calcmode="lin" valueType="num">
                                      <p:cBhvr>
                                        <p:cTn id="199" dur="1000" fill="hold"/>
                                        <p:tgtEl>
                                          <p:spTgt spid="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886"/>
                                        </p:tgtEl>
                                        <p:attrNameLst>
                                          <p:attrName>style.visibility</p:attrName>
                                        </p:attrNameLst>
                                      </p:cBhvr>
                                      <p:to>
                                        <p:strVal val="visible"/>
                                      </p:to>
                                    </p:set>
                                    <p:animEffect transition="in" filter="fade">
                                      <p:cBhvr>
                                        <p:cTn id="202" dur="1000"/>
                                        <p:tgtEl>
                                          <p:spTgt spid="1886"/>
                                        </p:tgtEl>
                                      </p:cBhvr>
                                    </p:animEffect>
                                    <p:anim calcmode="lin" valueType="num">
                                      <p:cBhvr>
                                        <p:cTn id="203" dur="1000" fill="hold"/>
                                        <p:tgtEl>
                                          <p:spTgt spid="1886"/>
                                        </p:tgtEl>
                                        <p:attrNameLst>
                                          <p:attrName>ppt_x</p:attrName>
                                        </p:attrNameLst>
                                      </p:cBhvr>
                                      <p:tavLst>
                                        <p:tav tm="0">
                                          <p:val>
                                            <p:strVal val="#ppt_x"/>
                                          </p:val>
                                        </p:tav>
                                        <p:tav tm="100000">
                                          <p:val>
                                            <p:strVal val="#ppt_x"/>
                                          </p:val>
                                        </p:tav>
                                      </p:tavLst>
                                    </p:anim>
                                    <p:anim calcmode="lin" valueType="num">
                                      <p:cBhvr>
                                        <p:cTn id="204" dur="1000" fill="hold"/>
                                        <p:tgtEl>
                                          <p:spTgt spid="1886"/>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887"/>
                                        </p:tgtEl>
                                        <p:attrNameLst>
                                          <p:attrName>style.visibility</p:attrName>
                                        </p:attrNameLst>
                                      </p:cBhvr>
                                      <p:to>
                                        <p:strVal val="visible"/>
                                      </p:to>
                                    </p:set>
                                    <p:animEffect transition="in" filter="fade">
                                      <p:cBhvr>
                                        <p:cTn id="207" dur="1000"/>
                                        <p:tgtEl>
                                          <p:spTgt spid="1887"/>
                                        </p:tgtEl>
                                      </p:cBhvr>
                                    </p:animEffect>
                                    <p:anim calcmode="lin" valueType="num">
                                      <p:cBhvr>
                                        <p:cTn id="208" dur="1000" fill="hold"/>
                                        <p:tgtEl>
                                          <p:spTgt spid="1887"/>
                                        </p:tgtEl>
                                        <p:attrNameLst>
                                          <p:attrName>ppt_x</p:attrName>
                                        </p:attrNameLst>
                                      </p:cBhvr>
                                      <p:tavLst>
                                        <p:tav tm="0">
                                          <p:val>
                                            <p:strVal val="#ppt_x"/>
                                          </p:val>
                                        </p:tav>
                                        <p:tav tm="100000">
                                          <p:val>
                                            <p:strVal val="#ppt_x"/>
                                          </p:val>
                                        </p:tav>
                                      </p:tavLst>
                                    </p:anim>
                                    <p:anim calcmode="lin" valueType="num">
                                      <p:cBhvr>
                                        <p:cTn id="209" dur="1000" fill="hold"/>
                                        <p:tgtEl>
                                          <p:spTgt spid="1887"/>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889"/>
                                        </p:tgtEl>
                                        <p:attrNameLst>
                                          <p:attrName>style.visibility</p:attrName>
                                        </p:attrNameLst>
                                      </p:cBhvr>
                                      <p:to>
                                        <p:strVal val="visible"/>
                                      </p:to>
                                    </p:set>
                                    <p:animEffect transition="in" filter="fade">
                                      <p:cBhvr>
                                        <p:cTn id="212" dur="1000"/>
                                        <p:tgtEl>
                                          <p:spTgt spid="1889"/>
                                        </p:tgtEl>
                                      </p:cBhvr>
                                    </p:animEffect>
                                    <p:anim calcmode="lin" valueType="num">
                                      <p:cBhvr>
                                        <p:cTn id="213" dur="1000" fill="hold"/>
                                        <p:tgtEl>
                                          <p:spTgt spid="1889"/>
                                        </p:tgtEl>
                                        <p:attrNameLst>
                                          <p:attrName>ppt_x</p:attrName>
                                        </p:attrNameLst>
                                      </p:cBhvr>
                                      <p:tavLst>
                                        <p:tav tm="0">
                                          <p:val>
                                            <p:strVal val="#ppt_x"/>
                                          </p:val>
                                        </p:tav>
                                        <p:tav tm="100000">
                                          <p:val>
                                            <p:strVal val="#ppt_x"/>
                                          </p:val>
                                        </p:tav>
                                      </p:tavLst>
                                    </p:anim>
                                    <p:anim calcmode="lin" valueType="num">
                                      <p:cBhvr>
                                        <p:cTn id="214" dur="1000" fill="hold"/>
                                        <p:tgtEl>
                                          <p:spTgt spid="188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890"/>
                                        </p:tgtEl>
                                        <p:attrNameLst>
                                          <p:attrName>style.visibility</p:attrName>
                                        </p:attrNameLst>
                                      </p:cBhvr>
                                      <p:to>
                                        <p:strVal val="visible"/>
                                      </p:to>
                                    </p:set>
                                    <p:animEffect transition="in" filter="fade">
                                      <p:cBhvr>
                                        <p:cTn id="217" dur="1000"/>
                                        <p:tgtEl>
                                          <p:spTgt spid="1890"/>
                                        </p:tgtEl>
                                      </p:cBhvr>
                                    </p:animEffect>
                                    <p:anim calcmode="lin" valueType="num">
                                      <p:cBhvr>
                                        <p:cTn id="218" dur="1000" fill="hold"/>
                                        <p:tgtEl>
                                          <p:spTgt spid="1890"/>
                                        </p:tgtEl>
                                        <p:attrNameLst>
                                          <p:attrName>ppt_x</p:attrName>
                                        </p:attrNameLst>
                                      </p:cBhvr>
                                      <p:tavLst>
                                        <p:tav tm="0">
                                          <p:val>
                                            <p:strVal val="#ppt_x"/>
                                          </p:val>
                                        </p:tav>
                                        <p:tav tm="100000">
                                          <p:val>
                                            <p:strVal val="#ppt_x"/>
                                          </p:val>
                                        </p:tav>
                                      </p:tavLst>
                                    </p:anim>
                                    <p:anim calcmode="lin" valueType="num">
                                      <p:cBhvr>
                                        <p:cTn id="219" dur="1000" fill="hold"/>
                                        <p:tgtEl>
                                          <p:spTgt spid="1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 grpId="0" animBg="1"/>
      <p:bldP spid="1772" grpId="0" animBg="1"/>
      <p:bldP spid="1773" grpId="0"/>
      <p:bldP spid="1774" grpId="0"/>
      <p:bldP spid="1775" grpId="0" animBg="1"/>
      <p:bldP spid="1776" grpId="0" animBg="1"/>
      <p:bldP spid="1778" grpId="0"/>
      <p:bldP spid="1779" grpId="0" animBg="1"/>
      <p:bldP spid="1780" grpId="0" animBg="1"/>
      <p:bldP spid="1781" grpId="0"/>
      <p:bldP spid="1782" grpId="0"/>
      <p:bldP spid="1783" grpId="0" animBg="1"/>
      <p:bldP spid="1784" grpId="0" animBg="1"/>
      <p:bldP spid="1786" grpId="0"/>
      <p:bldP spid="1787" grpId="0" animBg="1"/>
      <p:bldP spid="1788" grpId="0" animBg="1"/>
      <p:bldP spid="1789" grpId="0"/>
      <p:bldP spid="1790" grpId="0"/>
      <p:bldP spid="1791" grpId="0" animBg="1"/>
      <p:bldP spid="1792" grpId="0" animBg="1"/>
      <p:bldP spid="1793" grpId="0"/>
      <p:bldP spid="1794" grpId="0"/>
      <p:bldP spid="1795" grpId="0" animBg="1"/>
      <p:bldP spid="1796" grpId="0" animBg="1"/>
      <p:bldP spid="1797" grpId="0"/>
      <p:bldP spid="1798" grpId="0"/>
      <p:bldP spid="1799" grpId="0" animBg="1"/>
      <p:bldP spid="1800" grpId="0" animBg="1"/>
      <p:bldP spid="1802" grpId="0"/>
      <p:bldP spid="1803" grpId="0" animBg="1"/>
      <p:bldP spid="1804" grpId="0" animBg="1"/>
      <p:bldP spid="1805" grpId="0"/>
      <p:bldP spid="1806" grpId="0"/>
      <p:bldP spid="4" grpId="0"/>
      <p:bldP spid="7" grpId="0"/>
      <p:bldP spid="1777" grpId="0"/>
      <p:bldP spid="1785" grpId="0"/>
      <p:bldP spid="9" grpId="0"/>
      <p:bldP spid="6" grpId="0" animBg="1"/>
      <p:bldP spid="1886" grpId="0" animBg="1"/>
      <p:bldP spid="1887" grpId="0"/>
      <p:bldP spid="1889" grpId="0"/>
      <p:bldP spid="18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normAutofit/>
          </a:bodyPr>
          <a:lstStyle/>
          <a:p>
            <a:r>
              <a:rPr lang="en-US" b="1" dirty="0"/>
              <a:t>1. Introduction</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4</a:t>
            </a:fld>
            <a:endParaRPr lang="en-GB"/>
          </a:p>
        </p:txBody>
      </p:sp>
    </p:spTree>
    <p:extLst>
      <p:ext uri="{BB962C8B-B14F-4D97-AF65-F5344CB8AC3E}">
        <p14:creationId xmlns:p14="http://schemas.microsoft.com/office/powerpoint/2010/main" val="319034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293" y="1419585"/>
            <a:ext cx="6938554" cy="4018829"/>
          </a:xfrm>
        </p:spPr>
        <p:txBody>
          <a:bodyPr>
            <a:noAutofit/>
          </a:bodyPr>
          <a:lstStyle/>
          <a:p>
            <a:pPr marL="0" indent="0" algn="just">
              <a:lnSpc>
                <a:spcPct val="110000"/>
              </a:lnSpc>
              <a:buNone/>
            </a:pPr>
            <a:r>
              <a:rPr lang="en-US" sz="1600" b="1" dirty="0">
                <a:latin typeface="Corbel" panose="020B0503020204020204" pitchFamily="34" charset="0"/>
              </a:rPr>
              <a:t>What is a Fixed Income Instrument?</a:t>
            </a:r>
          </a:p>
          <a:p>
            <a:pPr marL="0" indent="0" algn="just">
              <a:lnSpc>
                <a:spcPct val="110000"/>
              </a:lnSpc>
              <a:buNone/>
            </a:pPr>
            <a:r>
              <a:rPr lang="en-US" sz="1600" dirty="0">
                <a:latin typeface="Corbel" panose="020B0503020204020204" pitchFamily="34" charset="0"/>
              </a:rPr>
              <a:t>A fixed income instrument is an investment which offers investors a predictable income stream and a fixed rate of return. </a:t>
            </a:r>
            <a:r>
              <a:rPr lang="en-GB" sz="1600" dirty="0">
                <a:latin typeface="Corbel" panose="020B0503020204020204" pitchFamily="34" charset="0"/>
              </a:rPr>
              <a:t>They are debts instruments set to mature within a specified period.</a:t>
            </a:r>
            <a:endParaRPr lang="en-US" sz="1600" dirty="0">
              <a:latin typeface="Corbel" panose="020B0503020204020204" pitchFamily="34" charset="0"/>
            </a:endParaRPr>
          </a:p>
          <a:p>
            <a:pPr marL="0" indent="0" algn="just">
              <a:lnSpc>
                <a:spcPct val="110000"/>
              </a:lnSpc>
              <a:buNone/>
            </a:pPr>
            <a:r>
              <a:rPr lang="en-US" sz="1600" dirty="0">
                <a:latin typeface="Corbel" panose="020B0503020204020204" pitchFamily="34" charset="0"/>
              </a:rPr>
              <a:t>Fixed income instruments offer multiple benefits, including; safety, predictable returns, high liquidity, and portfolio diversification.</a:t>
            </a:r>
          </a:p>
          <a:p>
            <a:pPr marL="0" indent="0" algn="just">
              <a:lnSpc>
                <a:spcPct val="110000"/>
              </a:lnSpc>
              <a:buNone/>
            </a:pPr>
            <a:endParaRPr lang="en-US" sz="1600" dirty="0">
              <a:latin typeface="Corbel" panose="020B0503020204020204" pitchFamily="34" charset="0"/>
            </a:endParaRPr>
          </a:p>
          <a:p>
            <a:pPr marL="0" indent="0" algn="just">
              <a:lnSpc>
                <a:spcPct val="110000"/>
              </a:lnSpc>
              <a:buNone/>
            </a:pPr>
            <a:r>
              <a:rPr lang="en-US" sz="1600" b="1" dirty="0">
                <a:latin typeface="Corbel" panose="020B0503020204020204" pitchFamily="34" charset="0"/>
              </a:rPr>
              <a:t>What is a Fixed Income Fund?</a:t>
            </a:r>
          </a:p>
          <a:p>
            <a:pPr marL="0" indent="0" algn="just">
              <a:lnSpc>
                <a:spcPct val="110000"/>
              </a:lnSpc>
              <a:buNone/>
            </a:pPr>
            <a:r>
              <a:rPr lang="en-US" sz="1600" dirty="0">
                <a:solidFill>
                  <a:srgbClr val="404040"/>
                </a:solidFill>
                <a:latin typeface="Corbel" panose="020B0503020204020204" pitchFamily="34" charset="0"/>
              </a:rPr>
              <a:t>A</a:t>
            </a:r>
            <a:r>
              <a:rPr lang="en-US" sz="1600" b="0" i="0" dirty="0">
                <a:solidFill>
                  <a:srgbClr val="404040"/>
                </a:solidFill>
                <a:effectLst/>
                <a:latin typeface="Corbel" panose="020B0503020204020204" pitchFamily="34" charset="0"/>
              </a:rPr>
              <a:t> fixed income fund is a type of mutual fund </a:t>
            </a:r>
            <a:r>
              <a:rPr lang="en-US" sz="1600" dirty="0">
                <a:solidFill>
                  <a:srgbClr val="404040"/>
                </a:solidFill>
                <a:latin typeface="Corbel" panose="020B0503020204020204" pitchFamily="34" charset="0"/>
              </a:rPr>
              <a:t>that</a:t>
            </a:r>
            <a:r>
              <a:rPr lang="en-US" sz="1600" b="0" i="0" dirty="0">
                <a:solidFill>
                  <a:srgbClr val="404040"/>
                </a:solidFill>
                <a:effectLst/>
                <a:latin typeface="Corbel" panose="020B0503020204020204" pitchFamily="34" charset="0"/>
              </a:rPr>
              <a:t> primarily invests in fixed income instruments such as bonds, treasury bills, commercial papers and fixed deposits. </a:t>
            </a:r>
            <a:endParaRPr lang="en-US" sz="1600" dirty="0">
              <a:latin typeface="Corbel" panose="020B0503020204020204" pitchFamily="34" charset="0"/>
            </a:endParaRPr>
          </a:p>
          <a:p>
            <a:pPr marL="0" indent="0" algn="just">
              <a:lnSpc>
                <a:spcPct val="110000"/>
              </a:lnSpc>
              <a:buNone/>
            </a:pPr>
            <a:endParaRPr lang="en-US" sz="1600" dirty="0">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ECE082DE-8E2A-4186-9421-9D2318CE722A}" type="slidenum">
              <a:rPr lang="en-GB" smtClean="0"/>
              <a:t>5</a:t>
            </a:fld>
            <a:endParaRPr lang="en-GB"/>
          </a:p>
        </p:txBody>
      </p:sp>
      <p:sp>
        <p:nvSpPr>
          <p:cNvPr id="8" name="Title 1">
            <a:extLst>
              <a:ext uri="{FF2B5EF4-FFF2-40B4-BE49-F238E27FC236}">
                <a16:creationId xmlns:a16="http://schemas.microsoft.com/office/drawing/2014/main" id="{AC6FD685-C4D2-144D-69D9-57D34DDB5E41}"/>
              </a:ext>
            </a:extLst>
          </p:cNvPr>
          <p:cNvSpPr txBox="1">
            <a:spLocks/>
          </p:cNvSpPr>
          <p:nvPr/>
        </p:nvSpPr>
        <p:spPr>
          <a:xfrm>
            <a:off x="2159743" y="128862"/>
            <a:ext cx="10032257" cy="42899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en-US" sz="2500" b="1">
                <a:latin typeface="Corbel" panose="020B0503020204020204" pitchFamily="34" charset="0"/>
              </a:rPr>
              <a:t>Introduction</a:t>
            </a:r>
            <a:endParaRPr lang="en-GB" sz="2500" b="1">
              <a:latin typeface="Corbel" panose="020B0503020204020204" pitchFamily="34" charset="0"/>
            </a:endParaRPr>
          </a:p>
        </p:txBody>
      </p:sp>
      <p:pic>
        <p:nvPicPr>
          <p:cNvPr id="2052" name="Picture 4" descr="money management - fixed income investment' stock pictures, royalty-free photos &amp; images">
            <a:extLst>
              <a:ext uri="{FF2B5EF4-FFF2-40B4-BE49-F238E27FC236}">
                <a16:creationId xmlns:a16="http://schemas.microsoft.com/office/drawing/2014/main" id="{268FB1C9-AC9C-2C7C-D24F-4079E7853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335" y="1548948"/>
            <a:ext cx="4725014" cy="31500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a:t>2. Mutual Funds Industry Growth</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6</a:t>
            </a:fld>
            <a:endParaRPr lang="en-GB"/>
          </a:p>
        </p:txBody>
      </p:sp>
    </p:spTree>
    <p:extLst>
      <p:ext uri="{BB962C8B-B14F-4D97-AF65-F5344CB8AC3E}">
        <p14:creationId xmlns:p14="http://schemas.microsoft.com/office/powerpoint/2010/main" val="354936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082874-90D0-D292-1371-665CBFFD3A4C}"/>
              </a:ext>
            </a:extLst>
          </p:cNvPr>
          <p:cNvSpPr>
            <a:spLocks noGrp="1"/>
          </p:cNvSpPr>
          <p:nvPr>
            <p:ph type="sldNum" sz="quarter" idx="12"/>
          </p:nvPr>
        </p:nvSpPr>
        <p:spPr/>
        <p:txBody>
          <a:bodyPr/>
          <a:lstStyle/>
          <a:p>
            <a:fld id="{ECE082DE-8E2A-4186-9421-9D2318CE722A}" type="slidenum">
              <a:rPr lang="en-GB" smtClean="0"/>
              <a:t>7</a:t>
            </a:fld>
            <a:endParaRPr lang="en-GB"/>
          </a:p>
        </p:txBody>
      </p:sp>
      <p:sp>
        <p:nvSpPr>
          <p:cNvPr id="4" name="Title 3">
            <a:extLst>
              <a:ext uri="{FF2B5EF4-FFF2-40B4-BE49-F238E27FC236}">
                <a16:creationId xmlns:a16="http://schemas.microsoft.com/office/drawing/2014/main" id="{9721B964-6A9A-0ED4-A3D3-73D7E3D14197}"/>
              </a:ext>
            </a:extLst>
          </p:cNvPr>
          <p:cNvSpPr>
            <a:spLocks noGrp="1"/>
          </p:cNvSpPr>
          <p:nvPr>
            <p:ph type="title"/>
          </p:nvPr>
        </p:nvSpPr>
        <p:spPr/>
        <p:txBody>
          <a:bodyPr>
            <a:noAutofit/>
          </a:bodyPr>
          <a:lstStyle/>
          <a:p>
            <a:r>
              <a:rPr lang="en-GB" sz="2300" b="1" dirty="0">
                <a:latin typeface="Corbel" panose="020B0503020204020204" pitchFamily="34" charset="0"/>
              </a:rPr>
              <a:t>Fixed Income Funds Industry Growth </a:t>
            </a:r>
            <a:endParaRPr lang="en-NG" sz="2300" b="1" dirty="0">
              <a:latin typeface="Corbel" panose="020B0503020204020204" pitchFamily="34" charset="0"/>
            </a:endParaRPr>
          </a:p>
        </p:txBody>
      </p:sp>
      <p:graphicFrame>
        <p:nvGraphicFramePr>
          <p:cNvPr id="7" name="Chart 6">
            <a:extLst>
              <a:ext uri="{FF2B5EF4-FFF2-40B4-BE49-F238E27FC236}">
                <a16:creationId xmlns:a16="http://schemas.microsoft.com/office/drawing/2014/main" id="{90983A1A-3E85-8490-D429-2A06BDCA94E7}"/>
              </a:ext>
            </a:extLst>
          </p:cNvPr>
          <p:cNvGraphicFramePr>
            <a:graphicFrameLocks/>
          </p:cNvGraphicFramePr>
          <p:nvPr>
            <p:extLst>
              <p:ext uri="{D42A27DB-BD31-4B8C-83A1-F6EECF244321}">
                <p14:modId xmlns:p14="http://schemas.microsoft.com/office/powerpoint/2010/main" val="895262877"/>
              </p:ext>
            </p:extLst>
          </p:nvPr>
        </p:nvGraphicFramePr>
        <p:xfrm>
          <a:off x="90197" y="696724"/>
          <a:ext cx="6096000" cy="29854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CCE2B5A-0157-8CD4-B8B5-DD2FAE32BFF1}"/>
              </a:ext>
            </a:extLst>
          </p:cNvPr>
          <p:cNvSpPr txBox="1"/>
          <p:nvPr/>
        </p:nvSpPr>
        <p:spPr>
          <a:xfrm>
            <a:off x="6186197" y="3849911"/>
            <a:ext cx="5960703" cy="2840306"/>
          </a:xfrm>
          <a:prstGeom prst="rect">
            <a:avLst/>
          </a:prstGeom>
          <a:solidFill>
            <a:schemeClr val="bg1"/>
          </a:solidFill>
        </p:spPr>
        <p:txBody>
          <a:bodyPr wrap="square" rtlCol="0">
            <a:spAutoFit/>
          </a:bodyPr>
          <a:lstStyle/>
          <a:p>
            <a:pPr algn="ctr"/>
            <a:r>
              <a:rPr lang="en-GB" sz="1500" b="1" dirty="0"/>
              <a:t>Commentary</a:t>
            </a:r>
          </a:p>
          <a:p>
            <a:pPr algn="just"/>
            <a:r>
              <a:rPr lang="en-GB" sz="1500" dirty="0"/>
              <a:t>The Central Bank of Nigeria (CBN) has been actively combatting inflation by adopting a hawkish approach, which involves increasing the monetary policy rate. In effect, the prices (yields) of bonds held in a fixed income fund's portfolio have declined (increased) since early to mid-2022, resulting in a decrease in the portfolio's value and the fund's net asset value (NAV).</a:t>
            </a:r>
          </a:p>
          <a:p>
            <a:pPr algn="just"/>
            <a:endParaRPr lang="en-GB" sz="1500" dirty="0"/>
          </a:p>
          <a:p>
            <a:pPr algn="ctr"/>
            <a:r>
              <a:rPr lang="en-GB" sz="1500" b="1" dirty="0"/>
              <a:t>Justification</a:t>
            </a:r>
          </a:p>
          <a:p>
            <a:pPr algn="just"/>
            <a:r>
              <a:rPr lang="en-GB" sz="1500" dirty="0"/>
              <a:t>The Norrenberger Turbo Fund is set to be launched to capitalize on the economic and market phenomenon that makes fixed income instruments more appealing when their prices are low and yields are high.</a:t>
            </a:r>
          </a:p>
        </p:txBody>
      </p:sp>
      <p:cxnSp>
        <p:nvCxnSpPr>
          <p:cNvPr id="13" name="Straight Arrow Connector 12">
            <a:extLst>
              <a:ext uri="{FF2B5EF4-FFF2-40B4-BE49-F238E27FC236}">
                <a16:creationId xmlns:a16="http://schemas.microsoft.com/office/drawing/2014/main" id="{FD62B802-6274-CDBC-B64F-7F88857AB8C5}"/>
              </a:ext>
            </a:extLst>
          </p:cNvPr>
          <p:cNvCxnSpPr>
            <a:cxnSpLocks/>
          </p:cNvCxnSpPr>
          <p:nvPr/>
        </p:nvCxnSpPr>
        <p:spPr>
          <a:xfrm>
            <a:off x="6186197" y="578836"/>
            <a:ext cx="0" cy="62744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348275B-F637-B721-8D92-02B85BC94D7B}"/>
              </a:ext>
            </a:extLst>
          </p:cNvPr>
          <p:cNvCxnSpPr>
            <a:cxnSpLocks/>
          </p:cNvCxnSpPr>
          <p:nvPr/>
        </p:nvCxnSpPr>
        <p:spPr>
          <a:xfrm flipH="1" flipV="1">
            <a:off x="-1" y="3764174"/>
            <a:ext cx="12101804" cy="6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20AD8380-45FC-4BE0-6B1B-7D4091D789A1}"/>
              </a:ext>
            </a:extLst>
          </p:cNvPr>
          <p:cNvSpPr txBox="1"/>
          <p:nvPr/>
        </p:nvSpPr>
        <p:spPr>
          <a:xfrm>
            <a:off x="508518" y="4319651"/>
            <a:ext cx="5169160" cy="1754326"/>
          </a:xfrm>
          <a:prstGeom prst="rect">
            <a:avLst/>
          </a:prstGeom>
          <a:noFill/>
        </p:spPr>
        <p:txBody>
          <a:bodyPr wrap="square" rtlCol="0">
            <a:spAutoFit/>
          </a:bodyPr>
          <a:lstStyle/>
          <a:p>
            <a:r>
              <a:rPr lang="en-US" b="1" dirty="0"/>
              <a:t>Current Industry Size: ₦299,618,437,754.17</a:t>
            </a:r>
          </a:p>
          <a:p>
            <a:endParaRPr lang="en-US" b="1" dirty="0"/>
          </a:p>
          <a:p>
            <a:r>
              <a:rPr lang="en-US" b="1" dirty="0"/>
              <a:t>Share of Global Mutual Funds Industry: 14.75%</a:t>
            </a:r>
          </a:p>
          <a:p>
            <a:endParaRPr lang="en-US" b="1" dirty="0"/>
          </a:p>
          <a:p>
            <a:r>
              <a:rPr lang="en-US" b="1" dirty="0"/>
              <a:t>Number of Fixed Income Funds: 29</a:t>
            </a:r>
          </a:p>
          <a:p>
            <a:endParaRPr lang="en-NG" b="1" dirty="0"/>
          </a:p>
        </p:txBody>
      </p:sp>
      <p:graphicFrame>
        <p:nvGraphicFramePr>
          <p:cNvPr id="2" name="Chart 1">
            <a:extLst>
              <a:ext uri="{FF2B5EF4-FFF2-40B4-BE49-F238E27FC236}">
                <a16:creationId xmlns:a16="http://schemas.microsoft.com/office/drawing/2014/main" id="{B3816D6C-D4D8-FFC8-655F-6767EAF98FCA}"/>
              </a:ext>
            </a:extLst>
          </p:cNvPr>
          <p:cNvGraphicFramePr>
            <a:graphicFrameLocks/>
          </p:cNvGraphicFramePr>
          <p:nvPr>
            <p:extLst>
              <p:ext uri="{D42A27DB-BD31-4B8C-83A1-F6EECF244321}">
                <p14:modId xmlns:p14="http://schemas.microsoft.com/office/powerpoint/2010/main" val="713234576"/>
              </p:ext>
            </p:extLst>
          </p:nvPr>
        </p:nvGraphicFramePr>
        <p:xfrm>
          <a:off x="6186197" y="632834"/>
          <a:ext cx="5896946" cy="31132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E6C1D10-45EE-6149-8B68-8CFD460D05BE}"/>
              </a:ext>
            </a:extLst>
          </p:cNvPr>
          <p:cNvSpPr txBox="1"/>
          <p:nvPr/>
        </p:nvSpPr>
        <p:spPr>
          <a:xfrm>
            <a:off x="5064528" y="3474228"/>
            <a:ext cx="1121668" cy="307777"/>
          </a:xfrm>
          <a:prstGeom prst="rect">
            <a:avLst/>
          </a:prstGeom>
          <a:noFill/>
        </p:spPr>
        <p:txBody>
          <a:bodyPr wrap="square" rtlCol="0">
            <a:spAutoFit/>
          </a:bodyPr>
          <a:lstStyle/>
          <a:p>
            <a:r>
              <a:rPr lang="en-US" sz="1400" b="1" dirty="0"/>
              <a:t>Source: SEC</a:t>
            </a:r>
            <a:endParaRPr lang="en-NG" sz="1400" b="1" dirty="0"/>
          </a:p>
        </p:txBody>
      </p:sp>
      <p:sp>
        <p:nvSpPr>
          <p:cNvPr id="6" name="TextBox 5">
            <a:extLst>
              <a:ext uri="{FF2B5EF4-FFF2-40B4-BE49-F238E27FC236}">
                <a16:creationId xmlns:a16="http://schemas.microsoft.com/office/drawing/2014/main" id="{1ACB383B-F236-3916-A327-1965264A3787}"/>
              </a:ext>
            </a:extLst>
          </p:cNvPr>
          <p:cNvSpPr txBox="1"/>
          <p:nvPr/>
        </p:nvSpPr>
        <p:spPr>
          <a:xfrm>
            <a:off x="10853499" y="3474228"/>
            <a:ext cx="1338502" cy="307777"/>
          </a:xfrm>
          <a:prstGeom prst="rect">
            <a:avLst/>
          </a:prstGeom>
          <a:noFill/>
        </p:spPr>
        <p:txBody>
          <a:bodyPr wrap="square" rtlCol="0">
            <a:spAutoFit/>
          </a:bodyPr>
          <a:lstStyle/>
          <a:p>
            <a:r>
              <a:rPr lang="en-US" sz="1400" b="1" dirty="0"/>
              <a:t>Source: FMDQ</a:t>
            </a:r>
            <a:endParaRPr lang="en-NG" sz="1400" b="1" dirty="0"/>
          </a:p>
        </p:txBody>
      </p:sp>
    </p:spTree>
    <p:extLst>
      <p:ext uri="{BB962C8B-B14F-4D97-AF65-F5344CB8AC3E}">
        <p14:creationId xmlns:p14="http://schemas.microsoft.com/office/powerpoint/2010/main" val="294032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4F-A1AD-22F8-26F3-4156B3791D7B}"/>
              </a:ext>
            </a:extLst>
          </p:cNvPr>
          <p:cNvSpPr>
            <a:spLocks noGrp="1"/>
          </p:cNvSpPr>
          <p:nvPr>
            <p:ph type="title"/>
          </p:nvPr>
        </p:nvSpPr>
        <p:spPr>
          <a:xfrm>
            <a:off x="838200" y="2101624"/>
            <a:ext cx="10515600" cy="913720"/>
          </a:xfrm>
        </p:spPr>
        <p:txBody>
          <a:bodyPr/>
          <a:lstStyle/>
          <a:p>
            <a:r>
              <a:rPr lang="en-US" b="1" dirty="0"/>
              <a:t>3. Norrenberger Turbo Fund </a:t>
            </a:r>
          </a:p>
        </p:txBody>
      </p:sp>
      <p:sp>
        <p:nvSpPr>
          <p:cNvPr id="4" name="Slide Number Placeholder 3">
            <a:extLst>
              <a:ext uri="{FF2B5EF4-FFF2-40B4-BE49-F238E27FC236}">
                <a16:creationId xmlns:a16="http://schemas.microsoft.com/office/drawing/2014/main" id="{C75AF6F6-D486-D98B-F965-A86D601094BD}"/>
              </a:ext>
            </a:extLst>
          </p:cNvPr>
          <p:cNvSpPr>
            <a:spLocks noGrp="1"/>
          </p:cNvSpPr>
          <p:nvPr>
            <p:ph type="sldNum" sz="quarter" idx="12"/>
          </p:nvPr>
        </p:nvSpPr>
        <p:spPr/>
        <p:txBody>
          <a:bodyPr/>
          <a:lstStyle/>
          <a:p>
            <a:fld id="{ECE082DE-8E2A-4186-9421-9D2318CE722A}" type="slidenum">
              <a:rPr lang="en-GB" smtClean="0"/>
              <a:t>8</a:t>
            </a:fld>
            <a:endParaRPr lang="en-GB"/>
          </a:p>
        </p:txBody>
      </p:sp>
    </p:spTree>
    <p:extLst>
      <p:ext uri="{BB962C8B-B14F-4D97-AF65-F5344CB8AC3E}">
        <p14:creationId xmlns:p14="http://schemas.microsoft.com/office/powerpoint/2010/main" val="240115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BF414-45B2-C0E2-FCD2-E7E0AC537DF0}"/>
              </a:ext>
            </a:extLst>
          </p:cNvPr>
          <p:cNvSpPr>
            <a:spLocks noGrp="1"/>
          </p:cNvSpPr>
          <p:nvPr>
            <p:ph idx="1"/>
          </p:nvPr>
        </p:nvSpPr>
        <p:spPr>
          <a:xfrm>
            <a:off x="455396" y="900359"/>
            <a:ext cx="7215129" cy="5328308"/>
          </a:xfrm>
        </p:spPr>
        <p:txBody>
          <a:bodyPr>
            <a:normAutofit/>
          </a:bodyPr>
          <a:lstStyle/>
          <a:p>
            <a:pPr algn="just"/>
            <a:r>
              <a:rPr lang="en-GB" sz="1800" dirty="0">
                <a:latin typeface="Corbel" panose="020B0503020204020204" pitchFamily="34" charset="0"/>
              </a:rPr>
              <a:t>The Norrenberger Turbo Fund is an open-ended Collective investment scheme registered and regulated by the Securities and Exchange Commission (SEC). </a:t>
            </a:r>
          </a:p>
          <a:p>
            <a:pPr algn="just"/>
            <a:r>
              <a:rPr lang="en-GB" sz="1800" dirty="0">
                <a:latin typeface="Corbel" panose="020B0503020204020204" pitchFamily="34" charset="0"/>
              </a:rPr>
              <a:t>The Fund is targeted toward investors with capacity to stay invested for a long period, Institutional investors including Pension Fund Administrators, Insurance Companies, Corporate Entities, Public Sector Agencies   and other Asset Managers who seek to diversify their portfolio holdings and earn attractive returns.</a:t>
            </a:r>
          </a:p>
          <a:p>
            <a:pPr algn="just"/>
            <a:r>
              <a:rPr lang="en-GB" sz="1800" dirty="0">
                <a:latin typeface="Corbel" panose="020B0503020204020204" pitchFamily="34" charset="0"/>
              </a:rPr>
              <a:t>Others who form part of the target list include Retail investors with a bias for fixed income investments. </a:t>
            </a:r>
            <a:endParaRPr lang="en-US" sz="1800" dirty="0">
              <a:latin typeface="Corbel" panose="020B0503020204020204" pitchFamily="34" charset="0"/>
            </a:endParaRPr>
          </a:p>
          <a:p>
            <a:pPr algn="just"/>
            <a:r>
              <a:rPr lang="en-GB" sz="1800" b="0" i="0" dirty="0">
                <a:solidFill>
                  <a:srgbClr val="333333"/>
                </a:solidFill>
                <a:effectLst/>
                <a:latin typeface="Corbel" panose="020B0503020204020204" pitchFamily="34" charset="0"/>
              </a:rPr>
              <a:t>The Fund objective is income generation while maintaining liquidity, diversification, and competitive return. The Fund Manager shall seek to attain this objective within an acceptable level of investment risk. The Fund seeks to provide investors with a low-risk investment and stable and competitive returns by investing in fixed income securities and investment products, while achieving income generation. </a:t>
            </a:r>
          </a:p>
          <a:p>
            <a:pPr algn="just"/>
            <a:r>
              <a:rPr lang="en-US" sz="1800" b="0" i="0" dirty="0">
                <a:solidFill>
                  <a:srgbClr val="333333"/>
                </a:solidFill>
                <a:effectLst/>
                <a:latin typeface="Corbel" panose="020B0503020204020204" pitchFamily="34" charset="0"/>
              </a:rPr>
              <a:t> There is free entry and exit for investors subject to the prevailing bid and offer price.</a:t>
            </a:r>
          </a:p>
          <a:p>
            <a:pPr algn="just"/>
            <a:endParaRPr lang="en-NG" sz="1800" dirty="0">
              <a:latin typeface="Corbel" panose="020B0503020204020204" pitchFamily="34" charset="0"/>
            </a:endParaRPr>
          </a:p>
        </p:txBody>
      </p:sp>
      <p:sp>
        <p:nvSpPr>
          <p:cNvPr id="3" name="Slide Number Placeholder 2">
            <a:extLst>
              <a:ext uri="{FF2B5EF4-FFF2-40B4-BE49-F238E27FC236}">
                <a16:creationId xmlns:a16="http://schemas.microsoft.com/office/drawing/2014/main" id="{70AD1B84-803C-9161-4EB2-D3F97697AC6D}"/>
              </a:ext>
            </a:extLst>
          </p:cNvPr>
          <p:cNvSpPr>
            <a:spLocks noGrp="1"/>
          </p:cNvSpPr>
          <p:nvPr>
            <p:ph type="sldNum" sz="quarter" idx="12"/>
          </p:nvPr>
        </p:nvSpPr>
        <p:spPr/>
        <p:txBody>
          <a:bodyPr/>
          <a:lstStyle/>
          <a:p>
            <a:fld id="{ECE082DE-8E2A-4186-9421-9D2318CE722A}" type="slidenum">
              <a:rPr lang="en-GB" smtClean="0"/>
              <a:t>9</a:t>
            </a:fld>
            <a:endParaRPr lang="en-GB"/>
          </a:p>
        </p:txBody>
      </p:sp>
      <p:sp>
        <p:nvSpPr>
          <p:cNvPr id="4" name="Title 3">
            <a:extLst>
              <a:ext uri="{FF2B5EF4-FFF2-40B4-BE49-F238E27FC236}">
                <a16:creationId xmlns:a16="http://schemas.microsoft.com/office/drawing/2014/main" id="{37B9E10A-CB68-819A-AD6D-7776797381E3}"/>
              </a:ext>
            </a:extLst>
          </p:cNvPr>
          <p:cNvSpPr>
            <a:spLocks noGrp="1"/>
          </p:cNvSpPr>
          <p:nvPr>
            <p:ph type="title"/>
          </p:nvPr>
        </p:nvSpPr>
        <p:spPr/>
        <p:txBody>
          <a:bodyPr>
            <a:normAutofit fontScale="90000"/>
          </a:bodyPr>
          <a:lstStyle/>
          <a:p>
            <a:r>
              <a:rPr lang="en-US" b="1" dirty="0">
                <a:latin typeface="Corbel" panose="020B0503020204020204" pitchFamily="34" charset="0"/>
              </a:rPr>
              <a:t>Norrenberger Turbo Fund </a:t>
            </a:r>
            <a:endParaRPr lang="en-NG" b="1" dirty="0">
              <a:latin typeface="Corbel" panose="020B0503020204020204" pitchFamily="34" charset="0"/>
            </a:endParaRPr>
          </a:p>
        </p:txBody>
      </p:sp>
      <p:sp>
        <p:nvSpPr>
          <p:cNvPr id="6" name="TextBox 5">
            <a:extLst>
              <a:ext uri="{FF2B5EF4-FFF2-40B4-BE49-F238E27FC236}">
                <a16:creationId xmlns:a16="http://schemas.microsoft.com/office/drawing/2014/main" id="{663C691C-870E-143F-D679-E71FE5217755}"/>
              </a:ext>
            </a:extLst>
          </p:cNvPr>
          <p:cNvSpPr txBox="1"/>
          <p:nvPr/>
        </p:nvSpPr>
        <p:spPr>
          <a:xfrm>
            <a:off x="8250720" y="1033719"/>
            <a:ext cx="3758119" cy="530915"/>
          </a:xfrm>
          <a:prstGeom prst="rect">
            <a:avLst/>
          </a:prstGeom>
          <a:noFill/>
        </p:spPr>
        <p:txBody>
          <a:bodyPr wrap="square">
            <a:spAutoFit/>
          </a:bodyPr>
          <a:lstStyle/>
          <a:p>
            <a:pPr algn="l"/>
            <a:endParaRPr lang="en-NG" sz="1050" b="0" i="0" u="none" strike="noStrike" baseline="0" dirty="0">
              <a:solidFill>
                <a:srgbClr val="000000"/>
              </a:solidFill>
              <a:latin typeface="Corbel" panose="020B0503020204020204" pitchFamily="34" charset="0"/>
            </a:endParaRPr>
          </a:p>
          <a:p>
            <a:r>
              <a:rPr lang="en-US" sz="1050" b="0" i="0" u="none" strike="noStrike" baseline="0" dirty="0">
                <a:solidFill>
                  <a:srgbClr val="000000"/>
                </a:solidFill>
                <a:latin typeface="Corbel" panose="020B0503020204020204" pitchFamily="34" charset="0"/>
              </a:rPr>
              <a:t> </a:t>
            </a:r>
            <a:r>
              <a:rPr lang="en-US" sz="1800" b="1" i="0" u="none" strike="noStrike" baseline="0" dirty="0">
                <a:solidFill>
                  <a:srgbClr val="C00000"/>
                </a:solidFill>
                <a:latin typeface="Corbel" panose="020B0503020204020204" pitchFamily="34" charset="0"/>
              </a:rPr>
              <a:t>NORRENBERGER </a:t>
            </a:r>
            <a:r>
              <a:rPr lang="en-US" b="1" dirty="0">
                <a:solidFill>
                  <a:srgbClr val="C00000"/>
                </a:solidFill>
                <a:latin typeface="Corbel" panose="020B0503020204020204" pitchFamily="34" charset="0"/>
              </a:rPr>
              <a:t>TURBO</a:t>
            </a:r>
            <a:r>
              <a:rPr lang="en-US" sz="1800" b="1" i="0" u="none" strike="noStrike" baseline="0" dirty="0">
                <a:solidFill>
                  <a:srgbClr val="C00000"/>
                </a:solidFill>
                <a:latin typeface="Corbel" panose="020B0503020204020204" pitchFamily="34" charset="0"/>
              </a:rPr>
              <a:t> FUND </a:t>
            </a:r>
            <a:endParaRPr lang="en-NG" dirty="0"/>
          </a:p>
        </p:txBody>
      </p:sp>
      <p:pic>
        <p:nvPicPr>
          <p:cNvPr id="10" name="Picture 9">
            <a:extLst>
              <a:ext uri="{FF2B5EF4-FFF2-40B4-BE49-F238E27FC236}">
                <a16:creationId xmlns:a16="http://schemas.microsoft.com/office/drawing/2014/main" id="{D5B775FB-CA0A-B1A2-59B0-A724DB6EDE2E}"/>
              </a:ext>
            </a:extLst>
          </p:cNvPr>
          <p:cNvPicPr>
            <a:picLocks noChangeAspect="1"/>
          </p:cNvPicPr>
          <p:nvPr/>
        </p:nvPicPr>
        <p:blipFill>
          <a:blip r:embed="rId2"/>
          <a:stretch>
            <a:fillRect/>
          </a:stretch>
        </p:blipFill>
        <p:spPr>
          <a:xfrm>
            <a:off x="8245192" y="2295579"/>
            <a:ext cx="3372023" cy="914447"/>
          </a:xfrm>
          <a:prstGeom prst="rect">
            <a:avLst/>
          </a:prstGeom>
        </p:spPr>
      </p:pic>
      <p:grpSp>
        <p:nvGrpSpPr>
          <p:cNvPr id="11" name="Group 10">
            <a:extLst>
              <a:ext uri="{FF2B5EF4-FFF2-40B4-BE49-F238E27FC236}">
                <a16:creationId xmlns:a16="http://schemas.microsoft.com/office/drawing/2014/main" id="{8F80BE17-3DF0-49BD-322D-791C69CC6BAC}"/>
              </a:ext>
            </a:extLst>
          </p:cNvPr>
          <p:cNvGrpSpPr/>
          <p:nvPr/>
        </p:nvGrpSpPr>
        <p:grpSpPr>
          <a:xfrm>
            <a:off x="8467409" y="3437468"/>
            <a:ext cx="3032748" cy="3106135"/>
            <a:chOff x="2020750" y="2203166"/>
            <a:chExt cx="2518604" cy="2543665"/>
          </a:xfrm>
        </p:grpSpPr>
        <p:sp>
          <p:nvSpPr>
            <p:cNvPr id="12" name="Oval 11">
              <a:extLst>
                <a:ext uri="{FF2B5EF4-FFF2-40B4-BE49-F238E27FC236}">
                  <a16:creationId xmlns:a16="http://schemas.microsoft.com/office/drawing/2014/main" id="{C038E37F-771B-2448-5CC7-F413872749C8}"/>
                </a:ext>
              </a:extLst>
            </p:cNvPr>
            <p:cNvSpPr/>
            <p:nvPr/>
          </p:nvSpPr>
          <p:spPr>
            <a:xfrm>
              <a:off x="2020750" y="2203166"/>
              <a:ext cx="2518604" cy="2543665"/>
            </a:xfrm>
            <a:prstGeom prst="ellipse">
              <a:avLst/>
            </a:prstGeom>
            <a:blipFill dpi="0" rotWithShape="0">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NG"/>
            </a:p>
          </p:txBody>
        </p:sp>
        <p:sp>
          <p:nvSpPr>
            <p:cNvPr id="13" name="Oval 4">
              <a:extLst>
                <a:ext uri="{FF2B5EF4-FFF2-40B4-BE49-F238E27FC236}">
                  <a16:creationId xmlns:a16="http://schemas.microsoft.com/office/drawing/2014/main" id="{36CE4C61-A6F3-8257-2201-F5B8E6F1992A}"/>
                </a:ext>
              </a:extLst>
            </p:cNvPr>
            <p:cNvSpPr txBox="1"/>
            <p:nvPr/>
          </p:nvSpPr>
          <p:spPr>
            <a:xfrm>
              <a:off x="2389591" y="2575677"/>
              <a:ext cx="1780922" cy="1798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b="1" kern="1200" dirty="0">
                  <a:solidFill>
                    <a:schemeClr val="tx1"/>
                  </a:solidFill>
                  <a:effectLst>
                    <a:outerShdw blurRad="38100" dist="38100" dir="2700000" algn="tl">
                      <a:srgbClr val="000000">
                        <a:alpha val="43137"/>
                      </a:srgbClr>
                    </a:outerShdw>
                  </a:effectLst>
                </a:rPr>
                <a:t>Norrenberger Turbo Fund</a:t>
              </a:r>
            </a:p>
          </p:txBody>
        </p:sp>
      </p:grpSp>
    </p:spTree>
    <p:extLst>
      <p:ext uri="{BB962C8B-B14F-4D97-AF65-F5344CB8AC3E}">
        <p14:creationId xmlns:p14="http://schemas.microsoft.com/office/powerpoint/2010/main" val="3975104422"/>
      </p:ext>
    </p:extLst>
  </p:cSld>
  <p:clrMapOvr>
    <a:masterClrMapping/>
  </p:clrMapOvr>
</p:sld>
</file>

<file path=ppt/theme/theme1.xml><?xml version="1.0" encoding="utf-8"?>
<a:theme xmlns:a="http://schemas.openxmlformats.org/drawingml/2006/main" name="Office Theme">
  <a:themeElements>
    <a:clrScheme name="Norrenberger">
      <a:dk1>
        <a:srgbClr val="282828"/>
      </a:dk1>
      <a:lt1>
        <a:sysClr val="window" lastClr="FFFFFF"/>
      </a:lt1>
      <a:dk2>
        <a:srgbClr val="282828"/>
      </a:dk2>
      <a:lt2>
        <a:srgbClr val="E7E6E6"/>
      </a:lt2>
      <a:accent1>
        <a:srgbClr val="F16024"/>
      </a:accent1>
      <a:accent2>
        <a:srgbClr val="E54236"/>
      </a:accent2>
      <a:accent3>
        <a:srgbClr val="7F7F7F"/>
      </a:accent3>
      <a:accent4>
        <a:srgbClr val="595959"/>
      </a:accent4>
      <a:accent5>
        <a:srgbClr val="3F3F3F"/>
      </a:accent5>
      <a:accent6>
        <a:srgbClr val="2F2F2F"/>
      </a:accent6>
      <a:hlink>
        <a:srgbClr val="0563C1"/>
      </a:hlink>
      <a:folHlink>
        <a:srgbClr val="954F72"/>
      </a:folHlink>
    </a:clrScheme>
    <a:fontScheme name="Norrenberger">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BD4D8-D088-4175-A7B7-A2984AFB34BE}" vid="{A8E777C4-064A-4C54-ABD1-957C480512F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A8AD4A4549D4CB3797A613151E90D" ma:contentTypeVersion="12" ma:contentTypeDescription="Create a new document." ma:contentTypeScope="" ma:versionID="c491b99f84cca2196780f2a4796eaf6b">
  <xsd:schema xmlns:xsd="http://www.w3.org/2001/XMLSchema" xmlns:xs="http://www.w3.org/2001/XMLSchema" xmlns:p="http://schemas.microsoft.com/office/2006/metadata/properties" xmlns:ns2="7c6561f5-6ec3-410c-92b3-a74acef683c5" xmlns:ns3="cbe16133-734b-448f-a586-77c6aefe08c0" targetNamespace="http://schemas.microsoft.com/office/2006/metadata/properties" ma:root="true" ma:fieldsID="8c01470830eea824c3831b98916c6b2d" ns2:_="" ns3:_="">
    <xsd:import namespace="7c6561f5-6ec3-410c-92b3-a74acef683c5"/>
    <xsd:import namespace="cbe16133-734b-448f-a586-77c6aefe08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561f5-6ec3-410c-92b3-a74acef683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a8cbc74-a4bf-4258-b41f-2b83add412f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e16133-734b-448f-a586-77c6aefe08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439acd6-cf26-4831-8f82-955474cab14d}" ma:internalName="TaxCatchAll" ma:showField="CatchAllData" ma:web="cbe16133-734b-448f-a586-77c6aefe08c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be16133-734b-448f-a586-77c6aefe08c0">
      <UserInfo>
        <DisplayName>Bilyaminu Mamuda</DisplayName>
        <AccountId>68</AccountId>
        <AccountType/>
      </UserInfo>
    </SharedWithUsers>
    <TaxCatchAll xmlns="cbe16133-734b-448f-a586-77c6aefe08c0" xsi:nil="true"/>
    <lcf76f155ced4ddcb4097134ff3c332f xmlns="7c6561f5-6ec3-410c-92b3-a74acef683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D695F-6EDC-4023-A83A-0B36BD0F0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561f5-6ec3-410c-92b3-a74acef683c5"/>
    <ds:schemaRef ds:uri="cbe16133-734b-448f-a586-77c6aefe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15AB1D-9E2E-4C82-AF24-A54EAC62E6A6}">
  <ds:schemaRefs>
    <ds:schemaRef ds:uri="de2e4602-c2b2-4af3-97f0-411777ab47a1"/>
    <ds:schemaRef ds:uri="http://purl.org/dc/terms/"/>
    <ds:schemaRef ds:uri="http://schemas.microsoft.com/office/2006/documentManagement/types"/>
    <ds:schemaRef ds:uri="http://schemas.microsoft.com/office/infopath/2007/PartnerControls"/>
    <ds:schemaRef ds:uri="http://www.w3.org/XML/1998/namespace"/>
    <ds:schemaRef ds:uri="2807660e-6fe2-4a20-af73-ba512577788a"/>
    <ds:schemaRef ds:uri="http://schemas.microsoft.com/office/2006/metadata/properties"/>
    <ds:schemaRef ds:uri="http://purl.org/dc/elements/1.1/"/>
    <ds:schemaRef ds:uri="http://schemas.openxmlformats.org/package/2006/metadata/core-properties"/>
    <ds:schemaRef ds:uri="http://purl.org/dc/dcmitype/"/>
    <ds:schemaRef ds:uri="cbe16133-734b-448f-a586-77c6aefe08c0"/>
    <ds:schemaRef ds:uri="7c6561f5-6ec3-410c-92b3-a74acef683c5"/>
  </ds:schemaRefs>
</ds:datastoreItem>
</file>

<file path=customXml/itemProps3.xml><?xml version="1.0" encoding="utf-8"?>
<ds:datastoreItem xmlns:ds="http://schemas.openxmlformats.org/officeDocument/2006/customXml" ds:itemID="{7635024B-FB6B-4AC4-830C-5D71B15CA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7121</TotalTime>
  <Words>2411</Words>
  <Application>Microsoft Office PowerPoint</Application>
  <PresentationFormat>Widescreen</PresentationFormat>
  <Paragraphs>370</Paragraphs>
  <Slides>28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Corbel</vt:lpstr>
      <vt:lpstr>CW BR Firma</vt:lpstr>
      <vt:lpstr>Helvetica Neue Light</vt:lpstr>
      <vt:lpstr>Maven Pro Medium</vt:lpstr>
      <vt:lpstr>Open Sans</vt:lpstr>
      <vt:lpstr>Wingdings</vt:lpstr>
      <vt:lpstr>Office Theme</vt:lpstr>
      <vt:lpstr>Custom Design</vt:lpstr>
      <vt:lpstr>NORRENBERGER TURBO FUND: A FIXED INCOME FUND</vt:lpstr>
      <vt:lpstr>PowerPoint Presentation</vt:lpstr>
      <vt:lpstr>PowerPoint Presentation</vt:lpstr>
      <vt:lpstr>1. Introduction</vt:lpstr>
      <vt:lpstr>PowerPoint Presentation</vt:lpstr>
      <vt:lpstr>2. Mutual Funds Industry Growth</vt:lpstr>
      <vt:lpstr>Fixed Income Funds Industry Growth </vt:lpstr>
      <vt:lpstr>3. Norrenberger Turbo Fund </vt:lpstr>
      <vt:lpstr>Norrenberger Turbo Fund </vt:lpstr>
      <vt:lpstr>Offer Summary</vt:lpstr>
      <vt:lpstr>4. Features &amp; Benefits of the Fund</vt:lpstr>
      <vt:lpstr>Features of the Fund</vt:lpstr>
      <vt:lpstr>PowerPoint Presentation</vt:lpstr>
      <vt:lpstr>PowerPoint Presentation</vt:lpstr>
      <vt:lpstr>5. Proposed Asset Allocation</vt:lpstr>
      <vt:lpstr>Proposed Asset Allocation</vt:lpstr>
      <vt:lpstr>6. Parties to the Fund</vt:lpstr>
      <vt:lpstr>PowerPoint Presentation</vt:lpstr>
      <vt:lpstr>7. Who Should Invest</vt:lpstr>
      <vt:lpstr>Who Should Invest</vt:lpstr>
      <vt:lpstr>8. How to Invest</vt:lpstr>
      <vt:lpstr>How to Invest</vt:lpstr>
      <vt:lpstr>9. How can I make Money</vt:lpstr>
      <vt:lpstr>PowerPoint Presentation</vt:lpstr>
      <vt:lpstr>10. Yield / Returns Simulation</vt:lpstr>
      <vt:lpstr>PowerPoint Presentation</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Akim John</dc:creator>
  <cp:lastModifiedBy>Timeyin Efejuku</cp:lastModifiedBy>
  <cp:revision>31</cp:revision>
  <dcterms:created xsi:type="dcterms:W3CDTF">2021-02-12T10:26:44Z</dcterms:created>
  <dcterms:modified xsi:type="dcterms:W3CDTF">2023-11-09T03:26:40Z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0x01010002AA8AD4A4549D4CB3797A613151E90D</vt:lpwstr>
  </property>
  <property fmtid="{D5CDD505-2E9C-101B-9397-08002B2CF9AE}" pid="3" name="MediaServiceImageTags">
    <vt:lpwstr/>
  </property>
</Properties>
</file>