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png"/>
  <Override PartName="/ppt/tags/tag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4" r:id="rId5"/>
    <p:sldMasterId id="2147483994" r:id="rId6"/>
  </p:sldMasterIdLst>
  <p:notesMasterIdLst>
    <p:notesMasterId r:id="rId29"/>
  </p:notesMasterIdLst>
  <p:handoutMasterIdLst>
    <p:handoutMasterId r:id="rId30"/>
  </p:handoutMasterIdLst>
  <p:sldIdLst>
    <p:sldId id="258" r:id="rId7"/>
    <p:sldId id="1107" r:id="rId8"/>
    <p:sldId id="268" r:id="rId9"/>
    <p:sldId id="2801" r:id="rId10"/>
    <p:sldId id="467" r:id="rId11"/>
    <p:sldId id="4113" r:id="rId12"/>
    <p:sldId id="4112" r:id="rId13"/>
    <p:sldId id="444" r:id="rId14"/>
    <p:sldId id="2772" r:id="rId15"/>
    <p:sldId id="2776" r:id="rId16"/>
    <p:sldId id="449" r:id="rId17"/>
    <p:sldId id="277" r:id="rId18"/>
    <p:sldId id="2778" r:id="rId19"/>
    <p:sldId id="2935" r:id="rId20"/>
    <p:sldId id="4111" r:id="rId21"/>
    <p:sldId id="4110" r:id="rId22"/>
    <p:sldId id="2804" r:id="rId23"/>
    <p:sldId id="2803" r:id="rId24"/>
    <p:sldId id="2789" r:id="rId25"/>
    <p:sldId id="1076" r:id="rId26"/>
    <p:sldId id="2775" r:id="rId27"/>
    <p:sldId id="26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EB9D9C-031E-0A29-C697-4BB5725E742D}" name="Habiba Okoli" initials="HO" userId="Habiba Okoli"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FFF4EF"/>
    <a:srgbClr val="FF9966"/>
    <a:srgbClr val="F0F0F0"/>
    <a:srgbClr val="FFCCCC"/>
    <a:srgbClr val="FFCCFF"/>
    <a:srgbClr val="F3575F"/>
    <a:srgbClr val="E34236"/>
    <a:srgbClr val="895F5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8" autoAdjust="0"/>
    <p:restoredTop sz="94051" autoAdjust="0"/>
  </p:normalViewPr>
  <p:slideViewPr>
    <p:cSldViewPr snapToGrid="0" showGuides="1">
      <p:cViewPr varScale="1">
        <p:scale>
          <a:sx n="59" d="100"/>
          <a:sy n="59" d="100"/>
        </p:scale>
        <p:origin x="964" y="48"/>
      </p:cViewPr>
      <p:guideLst>
        <p:guide orient="horz" pos="2184"/>
        <p:guide pos="3840"/>
      </p:guideLst>
    </p:cSldViewPr>
  </p:slideViewPr>
  <p:outlineViewPr>
    <p:cViewPr>
      <p:scale>
        <a:sx n="33" d="100"/>
        <a:sy n="33" d="100"/>
      </p:scale>
      <p:origin x="0" y="-2016"/>
    </p:cViewPr>
  </p:outlineViewPr>
  <p:notesTextViewPr>
    <p:cViewPr>
      <p:scale>
        <a:sx n="1" d="1"/>
        <a:sy n="1" d="1"/>
      </p:scale>
      <p:origin x="0" y="0"/>
    </p:cViewPr>
  </p:notesTextViewPr>
  <p:sorterViewPr>
    <p:cViewPr>
      <p:scale>
        <a:sx n="100" d="100"/>
        <a:sy n="100" d="100"/>
      </p:scale>
      <p:origin x="0" y="-2880"/>
    </p:cViewPr>
  </p:sorter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8F1BB-FA57-457F-A183-23819DEC552B}" type="doc">
      <dgm:prSet loTypeId="urn:microsoft.com/office/officeart/2005/8/layout/architecture" loCatId="list" qsTypeId="urn:microsoft.com/office/officeart/2005/8/quickstyle/simple1"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C78B043D-26A3-48BC-99A6-4ED7B0519670}">
      <dgm:prSet phldrT="[Text]" custT="1">
        <dgm:style>
          <a:lnRef idx="1">
            <a:schemeClr val="dk1"/>
          </a:lnRef>
          <a:fillRef idx="2">
            <a:schemeClr val="dk1"/>
          </a:fillRef>
          <a:effectRef idx="1">
            <a:schemeClr val="dk1"/>
          </a:effectRef>
          <a:fontRef idx="minor">
            <a:schemeClr val="dk1"/>
          </a:fontRef>
        </dgm:style>
      </dgm:prSet>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endParaRPr lang="en-US" sz="1600" dirty="0">
            <a:solidFill>
              <a:schemeClr val="bg1"/>
            </a:solidFill>
          </a:endParaRPr>
        </a:p>
        <a:p>
          <a:r>
            <a:rPr lang="en-US" sz="1800" b="1" dirty="0">
              <a:solidFill>
                <a:schemeClr val="bg1"/>
              </a:solidFill>
            </a:rPr>
            <a:t>Insurance</a:t>
          </a:r>
        </a:p>
        <a:p>
          <a:r>
            <a:rPr lang="en-US" sz="1600" dirty="0">
              <a:solidFill>
                <a:schemeClr val="bg1"/>
              </a:solidFill>
            </a:rPr>
            <a:t>Premium subscribers to the product have the option to take a suitable insurance policy to navigate uncertainties (death, demise, disability) that may prevent the achievement of their goals for their dependents. </a:t>
          </a:r>
        </a:p>
        <a:p>
          <a:endParaRPr lang="en-US" sz="1900" dirty="0"/>
        </a:p>
      </dgm:t>
    </dgm:pt>
    <dgm:pt modelId="{7BF9D60A-9CFE-4153-B8B6-B530E81DFEB1}" type="parTrans" cxnId="{3651F18C-60CC-4732-9416-57953D7C4FF0}">
      <dgm:prSet/>
      <dgm:spPr/>
      <dgm:t>
        <a:bodyPr/>
        <a:lstStyle/>
        <a:p>
          <a:endParaRPr lang="en-US"/>
        </a:p>
      </dgm:t>
    </dgm:pt>
    <dgm:pt modelId="{7B8D9CD2-5AAE-40A3-9B6C-50B8693718A6}" type="sibTrans" cxnId="{3651F18C-60CC-4732-9416-57953D7C4FF0}">
      <dgm:prSet/>
      <dgm:spPr/>
      <dgm:t>
        <a:bodyPr/>
        <a:lstStyle/>
        <a:p>
          <a:endParaRPr lang="en-US"/>
        </a:p>
      </dgm:t>
    </dgm:pt>
    <dgm:pt modelId="{DD37D638-C977-4F4A-90D2-8D3FB2099FB5}">
      <dgm:prSet phldrT="[Text]" custT="1">
        <dgm:style>
          <a:lnRef idx="3">
            <a:schemeClr val="lt1"/>
          </a:lnRef>
          <a:fillRef idx="1">
            <a:schemeClr val="accent1"/>
          </a:fillRef>
          <a:effectRef idx="1">
            <a:schemeClr val="accent1"/>
          </a:effectRef>
          <a:fontRef idx="minor">
            <a:schemeClr val="lt1"/>
          </a:fontRef>
        </dgm:style>
      </dgm:prSet>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en-US" sz="1600" b="1" dirty="0"/>
            <a:t>Dependent’s Welfare </a:t>
          </a:r>
        </a:p>
        <a:p>
          <a:r>
            <a:rPr lang="en-US" sz="1600" dirty="0"/>
            <a:t>The product enables sponsors to save and invest for their dependents upkeep, maintenance and other financial needs </a:t>
          </a:r>
        </a:p>
      </dgm:t>
    </dgm:pt>
    <dgm:pt modelId="{EA73EAA6-0481-4D8D-B771-D767DD046244}" type="parTrans" cxnId="{D2B02902-46E6-446F-AA68-9CD7AA300B87}">
      <dgm:prSet/>
      <dgm:spPr/>
      <dgm:t>
        <a:bodyPr/>
        <a:lstStyle/>
        <a:p>
          <a:endParaRPr lang="en-US"/>
        </a:p>
      </dgm:t>
    </dgm:pt>
    <dgm:pt modelId="{80F7D146-1E15-4DB8-B63A-422C290A343F}" type="sibTrans" cxnId="{D2B02902-46E6-446F-AA68-9CD7AA300B87}">
      <dgm:prSet/>
      <dgm:spPr/>
      <dgm:t>
        <a:bodyPr/>
        <a:lstStyle/>
        <a:p>
          <a:endParaRPr lang="en-US"/>
        </a:p>
      </dgm:t>
    </dgm:pt>
    <dgm:pt modelId="{1BF1DB61-08F9-49C6-BE5A-64944C668BBA}">
      <dgm:prSet phldrT="[Text]" custT="1">
        <dgm:style>
          <a:lnRef idx="3">
            <a:schemeClr val="lt1"/>
          </a:lnRef>
          <a:fillRef idx="1">
            <a:schemeClr val="accent5"/>
          </a:fillRef>
          <a:effectRef idx="1">
            <a:schemeClr val="accent5"/>
          </a:effectRef>
          <a:fontRef idx="minor">
            <a:schemeClr val="lt1"/>
          </a:fontRef>
        </dgm:style>
      </dgm:prSet>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en-US" sz="1600" b="1" dirty="0"/>
            <a:t>Financial Planning </a:t>
          </a:r>
        </a:p>
        <a:p>
          <a:r>
            <a:rPr lang="en-US" sz="1600" dirty="0"/>
            <a:t>The product encourages sponsors to consistently save and invest for the benefit of their dependents</a:t>
          </a:r>
        </a:p>
      </dgm:t>
    </dgm:pt>
    <dgm:pt modelId="{82506315-C007-47DE-9D87-2B7168D5E169}" type="parTrans" cxnId="{6A0CEBDE-F277-4A29-81E8-1B3653B3D00E}">
      <dgm:prSet/>
      <dgm:spPr/>
      <dgm:t>
        <a:bodyPr/>
        <a:lstStyle/>
        <a:p>
          <a:endParaRPr lang="en-US"/>
        </a:p>
      </dgm:t>
    </dgm:pt>
    <dgm:pt modelId="{543D1DE7-2C65-441A-8801-D164784518B8}" type="sibTrans" cxnId="{6A0CEBDE-F277-4A29-81E8-1B3653B3D00E}">
      <dgm:prSet/>
      <dgm:spPr/>
      <dgm:t>
        <a:bodyPr/>
        <a:lstStyle/>
        <a:p>
          <a:endParaRPr lang="en-US"/>
        </a:p>
      </dgm:t>
    </dgm:pt>
    <dgm:pt modelId="{8DE3FB2D-C5DD-40DF-8CC6-4BE1343DC128}">
      <dgm:prSet phldrT="[Text]" custT="1">
        <dgm:style>
          <a:lnRef idx="1">
            <a:schemeClr val="accent3"/>
          </a:lnRef>
          <a:fillRef idx="2">
            <a:schemeClr val="accent3"/>
          </a:fillRef>
          <a:effectRef idx="1">
            <a:schemeClr val="accent3"/>
          </a:effectRef>
          <a:fontRef idx="minor">
            <a:schemeClr val="dk1"/>
          </a:fontRef>
        </dgm:style>
      </dgm:prSet>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en-US" sz="1600" b="1" dirty="0">
              <a:solidFill>
                <a:schemeClr val="bg1"/>
              </a:solidFill>
            </a:rPr>
            <a:t>Educational Pursuit</a:t>
          </a:r>
        </a:p>
        <a:p>
          <a:r>
            <a:rPr lang="en-US" sz="1600" dirty="0">
              <a:solidFill>
                <a:schemeClr val="bg1"/>
              </a:solidFill>
            </a:rPr>
            <a:t>The product enables sponsors to save deliberately for the educational pursuit of their dependents</a:t>
          </a:r>
        </a:p>
      </dgm:t>
    </dgm:pt>
    <dgm:pt modelId="{3E8CAB28-02D9-4D1E-90A6-A52370347900}" type="parTrans" cxnId="{49104585-DB8B-40BE-BCDA-77060D8B7FDE}">
      <dgm:prSet/>
      <dgm:spPr/>
      <dgm:t>
        <a:bodyPr/>
        <a:lstStyle/>
        <a:p>
          <a:endParaRPr lang="en-US"/>
        </a:p>
      </dgm:t>
    </dgm:pt>
    <dgm:pt modelId="{B994D760-2D31-4CC1-B477-3E7A14EB9B2A}" type="sibTrans" cxnId="{49104585-DB8B-40BE-BCDA-77060D8B7FDE}">
      <dgm:prSet/>
      <dgm:spPr/>
      <dgm:t>
        <a:bodyPr/>
        <a:lstStyle/>
        <a:p>
          <a:endParaRPr lang="en-US"/>
        </a:p>
      </dgm:t>
    </dgm:pt>
    <dgm:pt modelId="{97FFD9BC-583A-4092-A595-CE742FD3B1F4}">
      <dgm:prSet phldrT="[Text]" custT="1">
        <dgm:style>
          <a:lnRef idx="1">
            <a:schemeClr val="accent2"/>
          </a:lnRef>
          <a:fillRef idx="2">
            <a:schemeClr val="accent2"/>
          </a:fillRef>
          <a:effectRef idx="1">
            <a:schemeClr val="accent2"/>
          </a:effectRef>
          <a:fontRef idx="minor">
            <a:schemeClr val="dk1"/>
          </a:fontRef>
        </dgm:style>
      </dgm:prSet>
      <dgm:spPr>
        <a:solidFill>
          <a:schemeClr val="bg2">
            <a:lumMod val="25000"/>
          </a:schemeClr>
        </a:solidFill>
        <a:ln>
          <a:solidFill>
            <a:srgbClr val="895F5E"/>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1600" b="1" dirty="0">
              <a:solidFill>
                <a:schemeClr val="bg1"/>
              </a:solidFill>
            </a:rPr>
            <a:t>Entrepreneurial Mentorship</a:t>
          </a:r>
        </a:p>
        <a:p>
          <a:r>
            <a:rPr lang="en-US" sz="1600" dirty="0">
              <a:solidFill>
                <a:schemeClr val="bg1"/>
              </a:solidFill>
            </a:rPr>
            <a:t>Beneficiaries of this scheme will have access to our School Investment Club and other strategic entrepreneurial coaching programs</a:t>
          </a:r>
          <a:endParaRPr lang="en-US" sz="1600" dirty="0"/>
        </a:p>
      </dgm:t>
    </dgm:pt>
    <dgm:pt modelId="{91EDF520-0B59-4B28-B397-DCA1CC145BB5}" type="parTrans" cxnId="{49877A53-9FBD-47EA-8B4E-E902AFC11ADA}">
      <dgm:prSet/>
      <dgm:spPr/>
      <dgm:t>
        <a:bodyPr/>
        <a:lstStyle/>
        <a:p>
          <a:endParaRPr lang="en-US"/>
        </a:p>
      </dgm:t>
    </dgm:pt>
    <dgm:pt modelId="{1ADB8913-7D9A-48F3-9ACF-6239F4BC398B}" type="sibTrans" cxnId="{49877A53-9FBD-47EA-8B4E-E902AFC11ADA}">
      <dgm:prSet/>
      <dgm:spPr/>
      <dgm:t>
        <a:bodyPr/>
        <a:lstStyle/>
        <a:p>
          <a:endParaRPr lang="en-US"/>
        </a:p>
      </dgm:t>
    </dgm:pt>
    <dgm:pt modelId="{775C5F5D-B4D1-4FC0-BA7A-643C8EB6DCD4}">
      <dgm:prSet phldrT="[Text]" custT="1">
        <dgm:style>
          <a:lnRef idx="2">
            <a:schemeClr val="accent2">
              <a:shade val="50000"/>
            </a:schemeClr>
          </a:lnRef>
          <a:fillRef idx="1">
            <a:schemeClr val="accent2"/>
          </a:fillRef>
          <a:effectRef idx="0">
            <a:schemeClr val="accent2"/>
          </a:effectRef>
          <a:fontRef idx="minor">
            <a:schemeClr val="lt1"/>
          </a:fontRef>
        </dgm:style>
      </dgm:prSet>
      <dgm:spPr>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a:solidFill>
            <a:srgbClr val="E34236"/>
          </a:solid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t>
        <a:bodyPr/>
        <a:lstStyle/>
        <a:p>
          <a:r>
            <a:rPr lang="en-US" sz="1600" b="1" dirty="0"/>
            <a:t>Wealth Transfer </a:t>
          </a:r>
        </a:p>
        <a:p>
          <a:r>
            <a:rPr lang="en-US" sz="1600" dirty="0"/>
            <a:t>Through the product, sponsors can seamlessly transfer their wealth to their named beneficiaries</a:t>
          </a:r>
        </a:p>
      </dgm:t>
    </dgm:pt>
    <dgm:pt modelId="{7F797C5A-8BF6-4246-B38A-BC7724A55755}" type="parTrans" cxnId="{5008B832-4E93-4C8A-8F4B-7AC00F54C6B4}">
      <dgm:prSet/>
      <dgm:spPr/>
      <dgm:t>
        <a:bodyPr/>
        <a:lstStyle/>
        <a:p>
          <a:endParaRPr lang="en-US"/>
        </a:p>
      </dgm:t>
    </dgm:pt>
    <dgm:pt modelId="{ACB2DDCA-572D-48DB-8AF9-C1540A478369}" type="sibTrans" cxnId="{5008B832-4E93-4C8A-8F4B-7AC00F54C6B4}">
      <dgm:prSet/>
      <dgm:spPr/>
      <dgm:t>
        <a:bodyPr/>
        <a:lstStyle/>
        <a:p>
          <a:endParaRPr lang="en-US"/>
        </a:p>
      </dgm:t>
    </dgm:pt>
    <dgm:pt modelId="{27B8F58F-2FA4-4139-96BD-6863F81CF517}" type="pres">
      <dgm:prSet presAssocID="{1DC8F1BB-FA57-457F-A183-23819DEC552B}" presName="Name0" presStyleCnt="0">
        <dgm:presLayoutVars>
          <dgm:chPref val="1"/>
          <dgm:dir/>
          <dgm:animOne val="branch"/>
          <dgm:animLvl val="lvl"/>
          <dgm:resizeHandles/>
        </dgm:presLayoutVars>
      </dgm:prSet>
      <dgm:spPr/>
    </dgm:pt>
    <dgm:pt modelId="{3B1D77E0-A25D-4D98-978B-EE656B8CBF6F}" type="pres">
      <dgm:prSet presAssocID="{C78B043D-26A3-48BC-99A6-4ED7B0519670}" presName="vertOn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6B2633A9-BA33-44A3-8EF8-4A9A45554F71}" type="pres">
      <dgm:prSet presAssocID="{C78B043D-26A3-48BC-99A6-4ED7B0519670}" presName="txOne" presStyleLbl="node0" presStyleIdx="0" presStyleCnt="1" custScaleX="46127" custScaleY="73105" custLinFactNeighborX="-612" custLinFactNeighborY="93250">
        <dgm:presLayoutVars>
          <dgm:chPref val="3"/>
        </dgm:presLayoutVars>
      </dgm:prSet>
      <dgm:spPr/>
    </dgm:pt>
    <dgm:pt modelId="{F788CEFE-2E68-4045-A72D-A5173AF7E98D}" type="pres">
      <dgm:prSet presAssocID="{C78B043D-26A3-48BC-99A6-4ED7B0519670}" presName="parTransOn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9C3E3C7B-E2EE-42A1-A208-737F18A7B895}" type="pres">
      <dgm:prSet presAssocID="{C78B043D-26A3-48BC-99A6-4ED7B0519670}" presName="horzOn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7AF15033-E874-4952-A878-432862C244F9}" type="pres">
      <dgm:prSet presAssocID="{DD37D638-C977-4F4A-90D2-8D3FB2099FB5}" presName="vert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3EF286F7-C77B-4EBB-9BA9-8EC80F38A4B0}" type="pres">
      <dgm:prSet presAssocID="{DD37D638-C977-4F4A-90D2-8D3FB2099FB5}" presName="txTwo" presStyleLbl="node2" presStyleIdx="0" presStyleCnt="2" custScaleX="53243" custScaleY="80512" custLinFactNeighborX="-5187" custLinFactNeighborY="4064">
        <dgm:presLayoutVars>
          <dgm:chPref val="3"/>
        </dgm:presLayoutVars>
      </dgm:prSet>
      <dgm:spPr/>
    </dgm:pt>
    <dgm:pt modelId="{12AD591A-9DAA-4748-860B-69F0F6BAA0C5}" type="pres">
      <dgm:prSet presAssocID="{DD37D638-C977-4F4A-90D2-8D3FB2099FB5}" presName="parTrans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22FC54B8-A591-4523-B599-28DDCA291757}" type="pres">
      <dgm:prSet presAssocID="{DD37D638-C977-4F4A-90D2-8D3FB2099FB5}" presName="horz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95B3CA71-FEF0-48E0-9D76-35BF82DE828F}" type="pres">
      <dgm:prSet presAssocID="{1BF1DB61-08F9-49C6-BE5A-64944C668BBA}" presName="vert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7CD2C6E3-2D5D-46EA-9997-6180D509B772}" type="pres">
      <dgm:prSet presAssocID="{1BF1DB61-08F9-49C6-BE5A-64944C668BBA}" presName="txThree" presStyleLbl="node3" presStyleIdx="0" presStyleCnt="3" custScaleX="73172" custScaleY="89917" custLinFactNeighborY="-6560">
        <dgm:presLayoutVars>
          <dgm:chPref val="3"/>
        </dgm:presLayoutVars>
      </dgm:prSet>
      <dgm:spPr/>
    </dgm:pt>
    <dgm:pt modelId="{6190AB38-5D78-4D2A-A0E9-9FF2D8C0941C}" type="pres">
      <dgm:prSet presAssocID="{1BF1DB61-08F9-49C6-BE5A-64944C668BBA}" presName="horz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DE0BB724-F08A-437C-BD69-75B9191D211A}" type="pres">
      <dgm:prSet presAssocID="{543D1DE7-2C65-441A-8801-D164784518B8}" presName="sibSpace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D44022ED-6182-4C04-B313-195AF52FA322}" type="pres">
      <dgm:prSet presAssocID="{8DE3FB2D-C5DD-40DF-8CC6-4BE1343DC128}" presName="vert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62D678F8-1BC5-4CCB-AC9B-8E7E6B7DFF4F}" type="pres">
      <dgm:prSet presAssocID="{8DE3FB2D-C5DD-40DF-8CC6-4BE1343DC128}" presName="txThree" presStyleLbl="node3" presStyleIdx="1" presStyleCnt="3" custScaleX="78975" custScaleY="87941" custLinFactNeighborX="5297" custLinFactNeighborY="-4890">
        <dgm:presLayoutVars>
          <dgm:chPref val="3"/>
        </dgm:presLayoutVars>
      </dgm:prSet>
      <dgm:spPr/>
    </dgm:pt>
    <dgm:pt modelId="{30F5DC80-0530-4DE0-9829-F8A0B360985A}" type="pres">
      <dgm:prSet presAssocID="{8DE3FB2D-C5DD-40DF-8CC6-4BE1343DC128}" presName="horz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21621450-FB1C-4140-94B0-37B022E892D6}" type="pres">
      <dgm:prSet presAssocID="{80F7D146-1E15-4DB8-B63A-422C290A343F}" presName="sibSpace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C4CC8B62-3985-40FA-96C3-0D9ADFBD0807}" type="pres">
      <dgm:prSet presAssocID="{97FFD9BC-583A-4092-A595-CE742FD3B1F4}" presName="vert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A644D9CE-F78F-432B-9688-22A7757631B1}" type="pres">
      <dgm:prSet presAssocID="{97FFD9BC-583A-4092-A595-CE742FD3B1F4}" presName="txTwo" presStyleLbl="node2" presStyleIdx="1" presStyleCnt="2" custScaleX="86234" custScaleY="78879" custLinFactNeighborX="-39337" custLinFactNeighborY="-22726">
        <dgm:presLayoutVars>
          <dgm:chPref val="3"/>
        </dgm:presLayoutVars>
      </dgm:prSet>
      <dgm:spPr/>
    </dgm:pt>
    <dgm:pt modelId="{ABB14436-1207-49E5-A3FF-B6A1C9013B82}" type="pres">
      <dgm:prSet presAssocID="{97FFD9BC-583A-4092-A595-CE742FD3B1F4}" presName="parTrans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AF607CF2-ECFB-44FB-AD5D-95457372A221}" type="pres">
      <dgm:prSet presAssocID="{97FFD9BC-583A-4092-A595-CE742FD3B1F4}" presName="horzTwo"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E4E61E7B-4A45-4F67-94CD-E1DE7A2BD661}" type="pres">
      <dgm:prSet presAssocID="{775C5F5D-B4D1-4FC0-BA7A-643C8EB6DCD4}" presName="vert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 modelId="{0AE33B0A-9FBA-4B55-BB37-1279BFBF6E50}" type="pres">
      <dgm:prSet presAssocID="{775C5F5D-B4D1-4FC0-BA7A-643C8EB6DCD4}" presName="txThree" presStyleLbl="node3" presStyleIdx="2" presStyleCnt="3" custScaleX="83357" custScaleY="85414" custLinFactNeighborX="-593" custLinFactNeighborY="-25782">
        <dgm:presLayoutVars>
          <dgm:chPref val="3"/>
        </dgm:presLayoutVars>
      </dgm:prSet>
      <dgm:spPr/>
    </dgm:pt>
    <dgm:pt modelId="{04571007-3173-4071-9A44-33E7E4BEFBF9}" type="pres">
      <dgm:prSet presAssocID="{775C5F5D-B4D1-4FC0-BA7A-643C8EB6DCD4}" presName="horzThree" presStyleCnt="0"/>
      <dgm:spPr>
        <a:ln>
          <a:noFill/>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dgm:spPr>
    </dgm:pt>
  </dgm:ptLst>
  <dgm:cxnLst>
    <dgm:cxn modelId="{D2B02902-46E6-446F-AA68-9CD7AA300B87}" srcId="{C78B043D-26A3-48BC-99A6-4ED7B0519670}" destId="{DD37D638-C977-4F4A-90D2-8D3FB2099FB5}" srcOrd="0" destOrd="0" parTransId="{EA73EAA6-0481-4D8D-B771-D767DD046244}" sibTransId="{80F7D146-1E15-4DB8-B63A-422C290A343F}"/>
    <dgm:cxn modelId="{95454C12-D36A-49B1-8ACC-43737A03B539}" type="presOf" srcId="{C78B043D-26A3-48BC-99A6-4ED7B0519670}" destId="{6B2633A9-BA33-44A3-8EF8-4A9A45554F71}" srcOrd="0" destOrd="0" presId="urn:microsoft.com/office/officeart/2005/8/layout/architecture"/>
    <dgm:cxn modelId="{5008B832-4E93-4C8A-8F4B-7AC00F54C6B4}" srcId="{97FFD9BC-583A-4092-A595-CE742FD3B1F4}" destId="{775C5F5D-B4D1-4FC0-BA7A-643C8EB6DCD4}" srcOrd="0" destOrd="0" parTransId="{7F797C5A-8BF6-4246-B38A-BC7724A55755}" sibTransId="{ACB2DDCA-572D-48DB-8AF9-C1540A478369}"/>
    <dgm:cxn modelId="{CAF5865E-1B08-41F2-8FBF-236F4CA52904}" type="presOf" srcId="{1BF1DB61-08F9-49C6-BE5A-64944C668BBA}" destId="{7CD2C6E3-2D5D-46EA-9997-6180D509B772}" srcOrd="0" destOrd="0" presId="urn:microsoft.com/office/officeart/2005/8/layout/architecture"/>
    <dgm:cxn modelId="{1BD4F944-EEBD-4AAF-BE78-CE6666D00E88}" type="presOf" srcId="{775C5F5D-B4D1-4FC0-BA7A-643C8EB6DCD4}" destId="{0AE33B0A-9FBA-4B55-BB37-1279BFBF6E50}" srcOrd="0" destOrd="0" presId="urn:microsoft.com/office/officeart/2005/8/layout/architecture"/>
    <dgm:cxn modelId="{49877A53-9FBD-47EA-8B4E-E902AFC11ADA}" srcId="{C78B043D-26A3-48BC-99A6-4ED7B0519670}" destId="{97FFD9BC-583A-4092-A595-CE742FD3B1F4}" srcOrd="1" destOrd="0" parTransId="{91EDF520-0B59-4B28-B397-DCA1CC145BB5}" sibTransId="{1ADB8913-7D9A-48F3-9ACF-6239F4BC398B}"/>
    <dgm:cxn modelId="{49104585-DB8B-40BE-BCDA-77060D8B7FDE}" srcId="{DD37D638-C977-4F4A-90D2-8D3FB2099FB5}" destId="{8DE3FB2D-C5DD-40DF-8CC6-4BE1343DC128}" srcOrd="1" destOrd="0" parTransId="{3E8CAB28-02D9-4D1E-90A6-A52370347900}" sibTransId="{B994D760-2D31-4CC1-B477-3E7A14EB9B2A}"/>
    <dgm:cxn modelId="{3651F18C-60CC-4732-9416-57953D7C4FF0}" srcId="{1DC8F1BB-FA57-457F-A183-23819DEC552B}" destId="{C78B043D-26A3-48BC-99A6-4ED7B0519670}" srcOrd="0" destOrd="0" parTransId="{7BF9D60A-9CFE-4153-B8B6-B530E81DFEB1}" sibTransId="{7B8D9CD2-5AAE-40A3-9B6C-50B8693718A6}"/>
    <dgm:cxn modelId="{FF6898B5-5509-4292-8889-955A39E5F8BF}" type="presOf" srcId="{8DE3FB2D-C5DD-40DF-8CC6-4BE1343DC128}" destId="{62D678F8-1BC5-4CCB-AC9B-8E7E6B7DFF4F}" srcOrd="0" destOrd="0" presId="urn:microsoft.com/office/officeart/2005/8/layout/architecture"/>
    <dgm:cxn modelId="{2F0DDBBC-628C-4B83-AD6A-BF7688D6D396}" type="presOf" srcId="{1DC8F1BB-FA57-457F-A183-23819DEC552B}" destId="{27B8F58F-2FA4-4139-96BD-6863F81CF517}" srcOrd="0" destOrd="0" presId="urn:microsoft.com/office/officeart/2005/8/layout/architecture"/>
    <dgm:cxn modelId="{3C9D1EC9-3537-4E66-8F90-1B3950AC7A8D}" type="presOf" srcId="{97FFD9BC-583A-4092-A595-CE742FD3B1F4}" destId="{A644D9CE-F78F-432B-9688-22A7757631B1}" srcOrd="0" destOrd="0" presId="urn:microsoft.com/office/officeart/2005/8/layout/architecture"/>
    <dgm:cxn modelId="{C9B3E9D4-2EBD-4BF6-B5A1-5EE4147EB6C2}" type="presOf" srcId="{DD37D638-C977-4F4A-90D2-8D3FB2099FB5}" destId="{3EF286F7-C77B-4EBB-9BA9-8EC80F38A4B0}" srcOrd="0" destOrd="0" presId="urn:microsoft.com/office/officeart/2005/8/layout/architecture"/>
    <dgm:cxn modelId="{6A0CEBDE-F277-4A29-81E8-1B3653B3D00E}" srcId="{DD37D638-C977-4F4A-90D2-8D3FB2099FB5}" destId="{1BF1DB61-08F9-49C6-BE5A-64944C668BBA}" srcOrd="0" destOrd="0" parTransId="{82506315-C007-47DE-9D87-2B7168D5E169}" sibTransId="{543D1DE7-2C65-441A-8801-D164784518B8}"/>
    <dgm:cxn modelId="{3033BB54-DCED-4D30-97A3-B37E1FDC9A3E}" type="presParOf" srcId="{27B8F58F-2FA4-4139-96BD-6863F81CF517}" destId="{3B1D77E0-A25D-4D98-978B-EE656B8CBF6F}" srcOrd="0" destOrd="0" presId="urn:microsoft.com/office/officeart/2005/8/layout/architecture"/>
    <dgm:cxn modelId="{B72610C0-875F-42CE-9BDD-37D303CE4499}" type="presParOf" srcId="{3B1D77E0-A25D-4D98-978B-EE656B8CBF6F}" destId="{6B2633A9-BA33-44A3-8EF8-4A9A45554F71}" srcOrd="0" destOrd="0" presId="urn:microsoft.com/office/officeart/2005/8/layout/architecture"/>
    <dgm:cxn modelId="{6FF9CF14-1C51-4DA9-8DBC-883AB96C2245}" type="presParOf" srcId="{3B1D77E0-A25D-4D98-978B-EE656B8CBF6F}" destId="{F788CEFE-2E68-4045-A72D-A5173AF7E98D}" srcOrd="1" destOrd="0" presId="urn:microsoft.com/office/officeart/2005/8/layout/architecture"/>
    <dgm:cxn modelId="{8C72CEA6-916B-451A-B9D3-972846C26A25}" type="presParOf" srcId="{3B1D77E0-A25D-4D98-978B-EE656B8CBF6F}" destId="{9C3E3C7B-E2EE-42A1-A208-737F18A7B895}" srcOrd="2" destOrd="0" presId="urn:microsoft.com/office/officeart/2005/8/layout/architecture"/>
    <dgm:cxn modelId="{6A9ED00C-EB97-4746-B83B-4256876F023D}" type="presParOf" srcId="{9C3E3C7B-E2EE-42A1-A208-737F18A7B895}" destId="{7AF15033-E874-4952-A878-432862C244F9}" srcOrd="0" destOrd="0" presId="urn:microsoft.com/office/officeart/2005/8/layout/architecture"/>
    <dgm:cxn modelId="{7B6CF1F4-6128-45CB-9486-045BC227B5A4}" type="presParOf" srcId="{7AF15033-E874-4952-A878-432862C244F9}" destId="{3EF286F7-C77B-4EBB-9BA9-8EC80F38A4B0}" srcOrd="0" destOrd="0" presId="urn:microsoft.com/office/officeart/2005/8/layout/architecture"/>
    <dgm:cxn modelId="{667C7531-1A1F-4BA7-8887-6CDCC56C8D69}" type="presParOf" srcId="{7AF15033-E874-4952-A878-432862C244F9}" destId="{12AD591A-9DAA-4748-860B-69F0F6BAA0C5}" srcOrd="1" destOrd="0" presId="urn:microsoft.com/office/officeart/2005/8/layout/architecture"/>
    <dgm:cxn modelId="{A21AE241-4936-465E-86FC-F0B1C9AB2A47}" type="presParOf" srcId="{7AF15033-E874-4952-A878-432862C244F9}" destId="{22FC54B8-A591-4523-B599-28DDCA291757}" srcOrd="2" destOrd="0" presId="urn:microsoft.com/office/officeart/2005/8/layout/architecture"/>
    <dgm:cxn modelId="{717EE0FD-D417-4C2A-ABAA-40DDA8A52978}" type="presParOf" srcId="{22FC54B8-A591-4523-B599-28DDCA291757}" destId="{95B3CA71-FEF0-48E0-9D76-35BF82DE828F}" srcOrd="0" destOrd="0" presId="urn:microsoft.com/office/officeart/2005/8/layout/architecture"/>
    <dgm:cxn modelId="{3A607307-82A8-454E-B06C-CA1F68136DDB}" type="presParOf" srcId="{95B3CA71-FEF0-48E0-9D76-35BF82DE828F}" destId="{7CD2C6E3-2D5D-46EA-9997-6180D509B772}" srcOrd="0" destOrd="0" presId="urn:microsoft.com/office/officeart/2005/8/layout/architecture"/>
    <dgm:cxn modelId="{B7AAFC91-45EC-46E3-8DDC-35DC70E9C708}" type="presParOf" srcId="{95B3CA71-FEF0-48E0-9D76-35BF82DE828F}" destId="{6190AB38-5D78-4D2A-A0E9-9FF2D8C0941C}" srcOrd="1" destOrd="0" presId="urn:microsoft.com/office/officeart/2005/8/layout/architecture"/>
    <dgm:cxn modelId="{379DF976-CCA5-436E-B222-6709CE74AC07}" type="presParOf" srcId="{22FC54B8-A591-4523-B599-28DDCA291757}" destId="{DE0BB724-F08A-437C-BD69-75B9191D211A}" srcOrd="1" destOrd="0" presId="urn:microsoft.com/office/officeart/2005/8/layout/architecture"/>
    <dgm:cxn modelId="{2180E92D-68EC-435B-BFEA-4BDE7A8C439F}" type="presParOf" srcId="{22FC54B8-A591-4523-B599-28DDCA291757}" destId="{D44022ED-6182-4C04-B313-195AF52FA322}" srcOrd="2" destOrd="0" presId="urn:microsoft.com/office/officeart/2005/8/layout/architecture"/>
    <dgm:cxn modelId="{189B218D-2433-4127-9A83-A8F2F7E4D58A}" type="presParOf" srcId="{D44022ED-6182-4C04-B313-195AF52FA322}" destId="{62D678F8-1BC5-4CCB-AC9B-8E7E6B7DFF4F}" srcOrd="0" destOrd="0" presId="urn:microsoft.com/office/officeart/2005/8/layout/architecture"/>
    <dgm:cxn modelId="{0171D312-B203-4817-ACD4-237E46D771A3}" type="presParOf" srcId="{D44022ED-6182-4C04-B313-195AF52FA322}" destId="{30F5DC80-0530-4DE0-9829-F8A0B360985A}" srcOrd="1" destOrd="0" presId="urn:microsoft.com/office/officeart/2005/8/layout/architecture"/>
    <dgm:cxn modelId="{7D452BE7-60DB-4B07-927F-35F7FB43D9BB}" type="presParOf" srcId="{9C3E3C7B-E2EE-42A1-A208-737F18A7B895}" destId="{21621450-FB1C-4140-94B0-37B022E892D6}" srcOrd="1" destOrd="0" presId="urn:microsoft.com/office/officeart/2005/8/layout/architecture"/>
    <dgm:cxn modelId="{405DECB5-78A1-4207-9C43-F8EF9E30CCCD}" type="presParOf" srcId="{9C3E3C7B-E2EE-42A1-A208-737F18A7B895}" destId="{C4CC8B62-3985-40FA-96C3-0D9ADFBD0807}" srcOrd="2" destOrd="0" presId="urn:microsoft.com/office/officeart/2005/8/layout/architecture"/>
    <dgm:cxn modelId="{69367BBB-9699-4470-AC65-90052363DF03}" type="presParOf" srcId="{C4CC8B62-3985-40FA-96C3-0D9ADFBD0807}" destId="{A644D9CE-F78F-432B-9688-22A7757631B1}" srcOrd="0" destOrd="0" presId="urn:microsoft.com/office/officeart/2005/8/layout/architecture"/>
    <dgm:cxn modelId="{5E56FFA0-5109-4A95-B254-E8F2C25D392A}" type="presParOf" srcId="{C4CC8B62-3985-40FA-96C3-0D9ADFBD0807}" destId="{ABB14436-1207-49E5-A3FF-B6A1C9013B82}" srcOrd="1" destOrd="0" presId="urn:microsoft.com/office/officeart/2005/8/layout/architecture"/>
    <dgm:cxn modelId="{40823365-855F-4938-BC2C-3CEF0E9DB0F9}" type="presParOf" srcId="{C4CC8B62-3985-40FA-96C3-0D9ADFBD0807}" destId="{AF607CF2-ECFB-44FB-AD5D-95457372A221}" srcOrd="2" destOrd="0" presId="urn:microsoft.com/office/officeart/2005/8/layout/architecture"/>
    <dgm:cxn modelId="{60EB65EE-BD93-4460-8419-35F46F48F505}" type="presParOf" srcId="{AF607CF2-ECFB-44FB-AD5D-95457372A221}" destId="{E4E61E7B-4A45-4F67-94CD-E1DE7A2BD661}" srcOrd="0" destOrd="0" presId="urn:microsoft.com/office/officeart/2005/8/layout/architecture"/>
    <dgm:cxn modelId="{ADDB6091-E6E7-4EED-8E62-FBCD1E719041}" type="presParOf" srcId="{E4E61E7B-4A45-4F67-94CD-E1DE7A2BD661}" destId="{0AE33B0A-9FBA-4B55-BB37-1279BFBF6E50}" srcOrd="0" destOrd="0" presId="urn:microsoft.com/office/officeart/2005/8/layout/architecture"/>
    <dgm:cxn modelId="{27312F7A-D604-4F7D-B3EC-FD739EE9FD05}" type="presParOf" srcId="{E4E61E7B-4A45-4F67-94CD-E1DE7A2BD661}" destId="{04571007-3173-4071-9A44-33E7E4BEFBF9}"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D725D-52DB-4D41-876E-44B3D64DADA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435ECD1-802F-4814-837A-A64E0D93A9E4}">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1"/>
        </a:solidFill>
        <a:ln>
          <a:solidFill>
            <a:schemeClr val="accent6"/>
          </a:solidFill>
        </a:ln>
        <a:effectLst/>
      </dgm:spPr>
      <dgm:t>
        <a:bodyPr/>
        <a:lstStyle/>
        <a:p>
          <a:r>
            <a:rPr lang="en-US" sz="1800" dirty="0"/>
            <a:t>Minimum initial investment amount of N100,000 and additional investment amount of N10,000.  </a:t>
          </a:r>
        </a:p>
      </dgm:t>
    </dgm:pt>
    <dgm:pt modelId="{D2F67FCC-C7A6-4665-94AB-C6CFABDB2B52}" type="parTrans" cxnId="{0043FE0A-1F02-4830-81CB-1B0059145333}">
      <dgm:prSet/>
      <dgm:spPr/>
      <dgm:t>
        <a:bodyPr/>
        <a:lstStyle/>
        <a:p>
          <a:endParaRPr lang="en-US"/>
        </a:p>
      </dgm:t>
    </dgm:pt>
    <dgm:pt modelId="{6081AA34-3553-49F1-BCD2-3C565907B828}" type="sibTrans" cxnId="{0043FE0A-1F02-4830-81CB-1B0059145333}">
      <dgm:prSet/>
      <dgm:spPr/>
      <dgm:t>
        <a:bodyPr/>
        <a:lstStyle/>
        <a:p>
          <a:endParaRPr lang="en-US"/>
        </a:p>
      </dgm:t>
    </dgm:pt>
    <dgm:pt modelId="{EE16E637-BAEA-4104-94BE-5AC63A8123FC}">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1800" dirty="0"/>
            <a:t>Account can be opened for dependents from age 0-20 years. Beneficiary takes ownership of the investment at age 21 or as agreed with sponsor. </a:t>
          </a:r>
        </a:p>
      </dgm:t>
    </dgm:pt>
    <dgm:pt modelId="{DC705C12-372E-4E16-9535-BEF2934E4153}" type="parTrans" cxnId="{98B514E2-8B88-49D8-A866-416507B54648}">
      <dgm:prSet/>
      <dgm:spPr/>
      <dgm:t>
        <a:bodyPr/>
        <a:lstStyle/>
        <a:p>
          <a:endParaRPr lang="en-US"/>
        </a:p>
      </dgm:t>
    </dgm:pt>
    <dgm:pt modelId="{2B24E030-566B-435C-9C3B-C2EAB94AEB88}" type="sibTrans" cxnId="{98B514E2-8B88-49D8-A866-416507B54648}">
      <dgm:prSet/>
      <dgm:spPr/>
      <dgm:t>
        <a:bodyPr/>
        <a:lstStyle/>
        <a:p>
          <a:endParaRPr lang="en-US"/>
        </a:p>
      </dgm:t>
    </dgm:pt>
    <dgm:pt modelId="{57D60D61-0C9B-42B9-8A0D-8E10AEA9CA77}">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5"/>
        </a:solidFill>
        <a:ln>
          <a:solidFill>
            <a:schemeClr val="accent6"/>
          </a:solidFill>
        </a:ln>
        <a:effectLst/>
      </dgm:spPr>
      <dgm:t>
        <a:bodyPr/>
        <a:lstStyle/>
        <a:p>
          <a:r>
            <a:rPr lang="en-US" sz="1800" dirty="0"/>
            <a:t>Fixed and competitive return on investment reviewed semi-annually. </a:t>
          </a:r>
          <a:r>
            <a:rPr lang="en-US" sz="1800" dirty="0">
              <a:solidFill>
                <a:schemeClr val="bg1"/>
              </a:solidFill>
            </a:rPr>
            <a:t>Returns are compounded semi-annually. </a:t>
          </a:r>
          <a:endParaRPr lang="en-US" sz="1800" dirty="0"/>
        </a:p>
      </dgm:t>
    </dgm:pt>
    <dgm:pt modelId="{6B263866-ECDC-4358-9060-85CB7D071970}" type="parTrans" cxnId="{787AB755-50EE-4595-B5AE-8437A0043977}">
      <dgm:prSet/>
      <dgm:spPr/>
      <dgm:t>
        <a:bodyPr/>
        <a:lstStyle/>
        <a:p>
          <a:endParaRPr lang="en-US"/>
        </a:p>
      </dgm:t>
    </dgm:pt>
    <dgm:pt modelId="{75CBA7ED-C18B-498C-AC3A-6079C0B11476}" type="sibTrans" cxnId="{787AB755-50EE-4595-B5AE-8437A0043977}">
      <dgm:prSet/>
      <dgm:spPr/>
      <dgm:t>
        <a:bodyPr/>
        <a:lstStyle/>
        <a:p>
          <a:endParaRPr lang="en-US"/>
        </a:p>
      </dgm:t>
    </dgm:pt>
    <dgm:pt modelId="{2082D027-0E2E-49D9-891A-EB772DDB96AC}">
      <dgm:prSet phldrT="[Text]" custT="1">
        <dgm:style>
          <a:lnRef idx="3">
            <a:schemeClr val="lt1"/>
          </a:lnRef>
          <a:fillRef idx="1">
            <a:schemeClr val="accent5"/>
          </a:fillRef>
          <a:effectRef idx="1">
            <a:schemeClr val="accent5"/>
          </a:effectRef>
          <a:fontRef idx="minor">
            <a:schemeClr val="lt1"/>
          </a:fontRef>
        </dgm:style>
      </dgm:prSet>
      <dgm:spPr>
        <a:solidFill>
          <a:schemeClr val="accent3"/>
        </a:solidFill>
        <a:ln>
          <a:solidFill>
            <a:schemeClr val="accent5"/>
          </a:solidFill>
        </a:ln>
      </dgm:spPr>
      <dgm:t>
        <a:bodyPr/>
        <a:lstStyle/>
        <a:p>
          <a:r>
            <a:rPr lang="en-US" sz="1600" dirty="0">
              <a:solidFill>
                <a:schemeClr val="bg1"/>
              </a:solidFill>
            </a:rPr>
            <a:t>Full/Part Liquidation of investment is allowed after 5 years without penalty. Liquidation in part or full before 5 years attracts a penalty of 25% on accrued return.</a:t>
          </a:r>
        </a:p>
      </dgm:t>
    </dgm:pt>
    <dgm:pt modelId="{4C678BA5-E111-41BC-982F-215A3D8927D1}" type="parTrans" cxnId="{7CF0EA97-F58B-40D7-ADAA-7397892C25CA}">
      <dgm:prSet/>
      <dgm:spPr/>
      <dgm:t>
        <a:bodyPr/>
        <a:lstStyle/>
        <a:p>
          <a:endParaRPr lang="en-US"/>
        </a:p>
      </dgm:t>
    </dgm:pt>
    <dgm:pt modelId="{C47791EC-C309-4D15-9CEC-4555E6DAC5FB}" type="sibTrans" cxnId="{7CF0EA97-F58B-40D7-ADAA-7397892C25CA}">
      <dgm:prSet/>
      <dgm:spPr/>
      <dgm:t>
        <a:bodyPr/>
        <a:lstStyle/>
        <a:p>
          <a:endParaRPr lang="en-US"/>
        </a:p>
      </dgm:t>
    </dgm:pt>
    <dgm:pt modelId="{66A8516D-5F31-4D06-BB19-9547D47E2A9D}">
      <dgm:prSet custT="1"/>
      <dgm:spPr>
        <a:solidFill>
          <a:schemeClr val="bg1"/>
        </a:solidFill>
        <a:ln>
          <a:solidFill>
            <a:schemeClr val="accent1"/>
          </a:solidFill>
        </a:ln>
        <a:scene3d>
          <a:camera prst="obliqueTopLeft"/>
          <a:lightRig rig="threePt" dir="t"/>
        </a:scene3d>
      </dgm:spPr>
      <dgm:t>
        <a:bodyPr/>
        <a:lstStyle/>
        <a:p>
          <a:r>
            <a:rPr lang="en-US" sz="1800" dirty="0">
              <a:solidFill>
                <a:schemeClr val="tx1"/>
              </a:solidFill>
            </a:rPr>
            <a:t>One free annual withdrawal which should not exceed 35% of total investment amount. </a:t>
          </a:r>
        </a:p>
      </dgm:t>
    </dgm:pt>
    <dgm:pt modelId="{4457FE9E-3E9E-49B8-9111-031F3B954FBE}" type="parTrans" cxnId="{21A70CEB-28A3-474E-8408-0AB9D036782D}">
      <dgm:prSet/>
      <dgm:spPr/>
      <dgm:t>
        <a:bodyPr/>
        <a:lstStyle/>
        <a:p>
          <a:endParaRPr lang="en-US"/>
        </a:p>
      </dgm:t>
    </dgm:pt>
    <dgm:pt modelId="{2B18BE5C-7E54-4C13-816B-4168DAE61F8D}" type="sibTrans" cxnId="{21A70CEB-28A3-474E-8408-0AB9D036782D}">
      <dgm:prSet/>
      <dgm:spPr/>
      <dgm:t>
        <a:bodyPr/>
        <a:lstStyle/>
        <a:p>
          <a:endParaRPr lang="en-US"/>
        </a:p>
      </dgm:t>
    </dgm:pt>
    <dgm:pt modelId="{48D332FE-57B3-4B5C-B13F-D23C6F7F51A3}">
      <dgm:prSet custT="1">
        <dgm:style>
          <a:lnRef idx="1">
            <a:schemeClr val="dk1"/>
          </a:lnRef>
          <a:fillRef idx="2">
            <a:schemeClr val="dk1"/>
          </a:fillRef>
          <a:effectRef idx="1">
            <a:schemeClr val="dk1"/>
          </a:effectRef>
          <a:fontRef idx="minor">
            <a:schemeClr val="dk1"/>
          </a:fontRef>
        </dgm:style>
      </dgm:prSet>
      <dgm:spPr>
        <a:solidFill>
          <a:schemeClr val="accent1"/>
        </a:solidFill>
        <a:ln>
          <a:solidFill>
            <a:schemeClr val="accent6"/>
          </a:solidFill>
        </a:ln>
        <a:effectLst/>
      </dgm:spPr>
      <dgm:t>
        <a:bodyPr/>
        <a:lstStyle/>
        <a:p>
          <a:r>
            <a:rPr lang="en-US" sz="1800" dirty="0">
              <a:solidFill>
                <a:schemeClr val="bg1"/>
              </a:solidFill>
            </a:rPr>
            <a:t>Subscribers have the option of purchasing a life insurance cover. </a:t>
          </a:r>
        </a:p>
      </dgm:t>
    </dgm:pt>
    <dgm:pt modelId="{65C04123-8FED-40BB-92B0-94BAFC8752B7}" type="parTrans" cxnId="{99F4E65E-7934-42BD-8C3B-16D5A57AA911}">
      <dgm:prSet/>
      <dgm:spPr/>
      <dgm:t>
        <a:bodyPr/>
        <a:lstStyle/>
        <a:p>
          <a:endParaRPr lang="en-US"/>
        </a:p>
      </dgm:t>
    </dgm:pt>
    <dgm:pt modelId="{809FB959-380A-4C13-B156-F7D413C0CAEB}" type="sibTrans" cxnId="{99F4E65E-7934-42BD-8C3B-16D5A57AA911}">
      <dgm:prSet/>
      <dgm:spPr/>
      <dgm:t>
        <a:bodyPr/>
        <a:lstStyle/>
        <a:p>
          <a:endParaRPr lang="en-US"/>
        </a:p>
      </dgm:t>
    </dgm:pt>
    <dgm:pt modelId="{503AFF89-3AD6-4EC6-869A-27C0E197E339}">
      <dgm:prSet custT="1">
        <dgm:style>
          <a:lnRef idx="3">
            <a:schemeClr val="lt1"/>
          </a:lnRef>
          <a:fillRef idx="1">
            <a:schemeClr val="accent1"/>
          </a:fillRef>
          <a:effectRef idx="1">
            <a:schemeClr val="accent1"/>
          </a:effectRef>
          <a:fontRef idx="minor">
            <a:schemeClr val="lt1"/>
          </a:fontRef>
        </dgm:style>
      </dgm:prSet>
      <dgm:spPr>
        <a:solidFill>
          <a:schemeClr val="accent3"/>
        </a:solidFill>
        <a:ln>
          <a:solidFill>
            <a:schemeClr val="accent6"/>
          </a:solidFill>
        </a:ln>
      </dgm:spPr>
      <dgm:t>
        <a:bodyPr/>
        <a:lstStyle/>
        <a:p>
          <a:pPr algn="ctr">
            <a:lnSpc>
              <a:spcPct val="100000"/>
            </a:lnSpc>
          </a:pPr>
          <a:r>
            <a:rPr lang="en-US" sz="1550" dirty="0"/>
            <a:t>At the demise of the sponsor, the named administrator/executor manages the account. Upon attaining age 21 or the agreed age, the account balance is transferred to the named beneficiaries.</a:t>
          </a:r>
        </a:p>
      </dgm:t>
    </dgm:pt>
    <dgm:pt modelId="{FA1D2BDD-6557-4A73-9F7D-FB004EAC7C2E}" type="parTrans" cxnId="{30FA8149-CB8F-431A-9545-77AFB114EF4B}">
      <dgm:prSet/>
      <dgm:spPr/>
      <dgm:t>
        <a:bodyPr/>
        <a:lstStyle/>
        <a:p>
          <a:endParaRPr lang="en-US"/>
        </a:p>
      </dgm:t>
    </dgm:pt>
    <dgm:pt modelId="{4D012130-39DF-46E0-858A-4965C810A2C1}" type="sibTrans" cxnId="{30FA8149-CB8F-431A-9545-77AFB114EF4B}">
      <dgm:prSet/>
      <dgm:spPr/>
      <dgm:t>
        <a:bodyPr/>
        <a:lstStyle/>
        <a:p>
          <a:endParaRPr lang="en-US"/>
        </a:p>
      </dgm:t>
    </dgm:pt>
    <dgm:pt modelId="{B2D399C1-7409-4120-B422-29F84346E1C8}">
      <dgm:prSet>
        <dgm:style>
          <a:lnRef idx="3">
            <a:schemeClr val="lt1"/>
          </a:lnRef>
          <a:fillRef idx="1">
            <a:schemeClr val="accent1"/>
          </a:fillRef>
          <a:effectRef idx="1">
            <a:schemeClr val="accent1"/>
          </a:effectRef>
          <a:fontRef idx="minor">
            <a:schemeClr val="lt1"/>
          </a:fontRef>
        </dgm:style>
      </dgm:prSet>
      <dgm:spPr>
        <a:solidFill>
          <a:schemeClr val="accent5"/>
        </a:solidFill>
        <a:ln>
          <a:solidFill>
            <a:schemeClr val="accent6"/>
          </a:solidFill>
        </a:ln>
      </dgm:spPr>
      <dgm:t>
        <a:bodyPr/>
        <a:lstStyle/>
        <a:p>
          <a:r>
            <a:rPr lang="en-US" dirty="0"/>
            <a:t>At the demise of a named beneficiary, benefits of the deceased will be transferred to the other beneficiaries in their existing proportion. </a:t>
          </a:r>
        </a:p>
      </dgm:t>
    </dgm:pt>
    <dgm:pt modelId="{8B0AE487-40BB-4BAA-B843-6AA6A23831F9}" type="parTrans" cxnId="{E6841346-A4F9-4360-A28F-20646C1D1070}">
      <dgm:prSet/>
      <dgm:spPr/>
      <dgm:t>
        <a:bodyPr/>
        <a:lstStyle/>
        <a:p>
          <a:endParaRPr lang="en-GB"/>
        </a:p>
      </dgm:t>
    </dgm:pt>
    <dgm:pt modelId="{2ADEF970-44F4-4F5A-BF9A-491EA5336FAC}" type="sibTrans" cxnId="{E6841346-A4F9-4360-A28F-20646C1D1070}">
      <dgm:prSet/>
      <dgm:spPr/>
      <dgm:t>
        <a:bodyPr/>
        <a:lstStyle/>
        <a:p>
          <a:endParaRPr lang="en-GB"/>
        </a:p>
      </dgm:t>
    </dgm:pt>
    <dgm:pt modelId="{E9CEDC80-5B3C-49DB-9C1D-D380CD52005E}" type="pres">
      <dgm:prSet presAssocID="{1C7D725D-52DB-4D41-876E-44B3D64DADA0}" presName="diagram" presStyleCnt="0">
        <dgm:presLayoutVars>
          <dgm:dir/>
          <dgm:resizeHandles val="exact"/>
        </dgm:presLayoutVars>
      </dgm:prSet>
      <dgm:spPr/>
    </dgm:pt>
    <dgm:pt modelId="{A044EFC3-49DD-4132-918B-6F7E1BB0AFCF}" type="pres">
      <dgm:prSet presAssocID="{6435ECD1-802F-4814-837A-A64E0D93A9E4}" presName="node" presStyleLbl="node1" presStyleIdx="0" presStyleCnt="8" custLinFactNeighborX="1842" custLinFactNeighborY="-1535">
        <dgm:presLayoutVars>
          <dgm:bulletEnabled val="1"/>
        </dgm:presLayoutVars>
      </dgm:prSet>
      <dgm:spPr/>
    </dgm:pt>
    <dgm:pt modelId="{C8285E2A-6830-4DB6-871E-388D3BC66820}" type="pres">
      <dgm:prSet presAssocID="{6081AA34-3553-49F1-BCD2-3C565907B828}" presName="sibTrans" presStyleCnt="0"/>
      <dgm:spPr/>
    </dgm:pt>
    <dgm:pt modelId="{BE2A905F-7E19-40E9-B9C7-442B1F0EC7E0}" type="pres">
      <dgm:prSet presAssocID="{EE16E637-BAEA-4104-94BE-5AC63A8123FC}" presName="node" presStyleLbl="node1" presStyleIdx="1" presStyleCnt="8">
        <dgm:presLayoutVars>
          <dgm:bulletEnabled val="1"/>
        </dgm:presLayoutVars>
      </dgm:prSet>
      <dgm:spPr/>
    </dgm:pt>
    <dgm:pt modelId="{A3F43B19-126A-427F-A5A6-43ED03B66B51}" type="pres">
      <dgm:prSet presAssocID="{2B24E030-566B-435C-9C3B-C2EAB94AEB88}" presName="sibTrans" presStyleCnt="0"/>
      <dgm:spPr/>
    </dgm:pt>
    <dgm:pt modelId="{3E6E6F8B-6D8B-4BCA-BE51-4265DAB15DDB}" type="pres">
      <dgm:prSet presAssocID="{503AFF89-3AD6-4EC6-869A-27C0E197E339}" presName="node" presStyleLbl="node1" presStyleIdx="2" presStyleCnt="8" custScaleX="106359" custScaleY="97280">
        <dgm:presLayoutVars>
          <dgm:bulletEnabled val="1"/>
        </dgm:presLayoutVars>
      </dgm:prSet>
      <dgm:spPr/>
    </dgm:pt>
    <dgm:pt modelId="{FC64049B-1F68-4176-8227-4555FD0BC158}" type="pres">
      <dgm:prSet presAssocID="{4D012130-39DF-46E0-858A-4965C810A2C1}" presName="sibTrans" presStyleCnt="0"/>
      <dgm:spPr/>
    </dgm:pt>
    <dgm:pt modelId="{185EF2E5-0DC0-4191-8A34-6200B5BE1BB7}" type="pres">
      <dgm:prSet presAssocID="{B2D399C1-7409-4120-B422-29F84346E1C8}" presName="node" presStyleLbl="node1" presStyleIdx="3" presStyleCnt="8">
        <dgm:presLayoutVars>
          <dgm:bulletEnabled val="1"/>
        </dgm:presLayoutVars>
      </dgm:prSet>
      <dgm:spPr/>
    </dgm:pt>
    <dgm:pt modelId="{9798E27C-400F-4CF3-8E26-9AE917ACBCC5}" type="pres">
      <dgm:prSet presAssocID="{2ADEF970-44F4-4F5A-BF9A-491EA5336FAC}" presName="sibTrans" presStyleCnt="0"/>
      <dgm:spPr/>
    </dgm:pt>
    <dgm:pt modelId="{4C117712-D059-4EAD-ACBF-D77048B80AB1}" type="pres">
      <dgm:prSet presAssocID="{57D60D61-0C9B-42B9-8A0D-8E10AEA9CA77}" presName="node" presStyleLbl="node1" presStyleIdx="4" presStyleCnt="8" custScaleX="99825" custScaleY="100831" custLinFactNeighborX="2149" custLinFactNeighborY="-791">
        <dgm:presLayoutVars>
          <dgm:bulletEnabled val="1"/>
        </dgm:presLayoutVars>
      </dgm:prSet>
      <dgm:spPr/>
    </dgm:pt>
    <dgm:pt modelId="{77DE9929-B999-42D8-AE69-67E0846D6866}" type="pres">
      <dgm:prSet presAssocID="{75CBA7ED-C18B-498C-AC3A-6079C0B11476}" presName="sibTrans" presStyleCnt="0"/>
      <dgm:spPr/>
    </dgm:pt>
    <dgm:pt modelId="{64BC8B3F-0A41-4477-A8CF-8C7AFC04998D}" type="pres">
      <dgm:prSet presAssocID="{66A8516D-5F31-4D06-BB19-9547D47E2A9D}" presName="node" presStyleLbl="node1" presStyleIdx="5" presStyleCnt="8" custScaleX="105263" custLinFactX="9308" custLinFactNeighborX="100000" custLinFactNeighborY="-376">
        <dgm:presLayoutVars>
          <dgm:bulletEnabled val="1"/>
        </dgm:presLayoutVars>
      </dgm:prSet>
      <dgm:spPr/>
    </dgm:pt>
    <dgm:pt modelId="{97543CA9-D490-4052-970A-523D6536BA3B}" type="pres">
      <dgm:prSet presAssocID="{2B18BE5C-7E54-4C13-816B-4168DAE61F8D}" presName="sibTrans" presStyleCnt="0"/>
      <dgm:spPr/>
    </dgm:pt>
    <dgm:pt modelId="{9397C446-68F8-4487-886F-A5CFF96879ED}" type="pres">
      <dgm:prSet presAssocID="{2082D027-0E2E-49D9-891A-EB772DDB96AC}" presName="node" presStyleLbl="node1" presStyleIdx="6" presStyleCnt="8" custLinFactX="-15755" custLinFactNeighborX="-100000" custLinFactNeighborY="-376">
        <dgm:presLayoutVars>
          <dgm:bulletEnabled val="1"/>
        </dgm:presLayoutVars>
      </dgm:prSet>
      <dgm:spPr/>
    </dgm:pt>
    <dgm:pt modelId="{5EC94C0E-9C33-483A-8149-FBA2D758EEAF}" type="pres">
      <dgm:prSet presAssocID="{C47791EC-C309-4D15-9CEC-4555E6DAC5FB}" presName="sibTrans" presStyleCnt="0"/>
      <dgm:spPr/>
    </dgm:pt>
    <dgm:pt modelId="{D19BFE9E-A75B-46C8-AFAA-F61D30DA3B7A}" type="pres">
      <dgm:prSet presAssocID="{48D332FE-57B3-4B5C-B13F-D23C6F7F51A3}" presName="node" presStyleLbl="node1" presStyleIdx="7" presStyleCnt="8">
        <dgm:presLayoutVars>
          <dgm:bulletEnabled val="1"/>
        </dgm:presLayoutVars>
      </dgm:prSet>
      <dgm:spPr/>
    </dgm:pt>
  </dgm:ptLst>
  <dgm:cxnLst>
    <dgm:cxn modelId="{0043FE0A-1F02-4830-81CB-1B0059145333}" srcId="{1C7D725D-52DB-4D41-876E-44B3D64DADA0}" destId="{6435ECD1-802F-4814-837A-A64E0D93A9E4}" srcOrd="0" destOrd="0" parTransId="{D2F67FCC-C7A6-4665-94AB-C6CFABDB2B52}" sibTransId="{6081AA34-3553-49F1-BCD2-3C565907B828}"/>
    <dgm:cxn modelId="{99F4E65E-7934-42BD-8C3B-16D5A57AA911}" srcId="{1C7D725D-52DB-4D41-876E-44B3D64DADA0}" destId="{48D332FE-57B3-4B5C-B13F-D23C6F7F51A3}" srcOrd="7" destOrd="0" parTransId="{65C04123-8FED-40BB-92B0-94BAFC8752B7}" sibTransId="{809FB959-380A-4C13-B156-F7D413C0CAEB}"/>
    <dgm:cxn modelId="{E6841346-A4F9-4360-A28F-20646C1D1070}" srcId="{1C7D725D-52DB-4D41-876E-44B3D64DADA0}" destId="{B2D399C1-7409-4120-B422-29F84346E1C8}" srcOrd="3" destOrd="0" parTransId="{8B0AE487-40BB-4BAA-B843-6AA6A23831F9}" sibTransId="{2ADEF970-44F4-4F5A-BF9A-491EA5336FAC}"/>
    <dgm:cxn modelId="{30FA8149-CB8F-431A-9545-77AFB114EF4B}" srcId="{1C7D725D-52DB-4D41-876E-44B3D64DADA0}" destId="{503AFF89-3AD6-4EC6-869A-27C0E197E339}" srcOrd="2" destOrd="0" parTransId="{FA1D2BDD-6557-4A73-9F7D-FB004EAC7C2E}" sibTransId="{4D012130-39DF-46E0-858A-4965C810A2C1}"/>
    <dgm:cxn modelId="{F8936355-AEB8-40E2-8500-61D5ED79473A}" type="presOf" srcId="{503AFF89-3AD6-4EC6-869A-27C0E197E339}" destId="{3E6E6F8B-6D8B-4BCA-BE51-4265DAB15DDB}" srcOrd="0" destOrd="0" presId="urn:microsoft.com/office/officeart/2005/8/layout/default"/>
    <dgm:cxn modelId="{787AB755-50EE-4595-B5AE-8437A0043977}" srcId="{1C7D725D-52DB-4D41-876E-44B3D64DADA0}" destId="{57D60D61-0C9B-42B9-8A0D-8E10AEA9CA77}" srcOrd="4" destOrd="0" parTransId="{6B263866-ECDC-4358-9060-85CB7D071970}" sibTransId="{75CBA7ED-C18B-498C-AC3A-6079C0B11476}"/>
    <dgm:cxn modelId="{01307283-5369-4E3E-8F21-A36CE76CF6FC}" type="presOf" srcId="{6435ECD1-802F-4814-837A-A64E0D93A9E4}" destId="{A044EFC3-49DD-4132-918B-6F7E1BB0AFCF}" srcOrd="0" destOrd="0" presId="urn:microsoft.com/office/officeart/2005/8/layout/default"/>
    <dgm:cxn modelId="{049C5383-D28B-429E-AC21-9354B39EFB1C}" type="presOf" srcId="{EE16E637-BAEA-4104-94BE-5AC63A8123FC}" destId="{BE2A905F-7E19-40E9-B9C7-442B1F0EC7E0}" srcOrd="0" destOrd="0" presId="urn:microsoft.com/office/officeart/2005/8/layout/default"/>
    <dgm:cxn modelId="{7CF0EA97-F58B-40D7-ADAA-7397892C25CA}" srcId="{1C7D725D-52DB-4D41-876E-44B3D64DADA0}" destId="{2082D027-0E2E-49D9-891A-EB772DDB96AC}" srcOrd="6" destOrd="0" parTransId="{4C678BA5-E111-41BC-982F-215A3D8927D1}" sibTransId="{C47791EC-C309-4D15-9CEC-4555E6DAC5FB}"/>
    <dgm:cxn modelId="{7806B89C-2478-45CF-8FBB-DB954E3F3E02}" type="presOf" srcId="{48D332FE-57B3-4B5C-B13F-D23C6F7F51A3}" destId="{D19BFE9E-A75B-46C8-AFAA-F61D30DA3B7A}" srcOrd="0" destOrd="0" presId="urn:microsoft.com/office/officeart/2005/8/layout/default"/>
    <dgm:cxn modelId="{3F17AABC-A1A5-41B7-9161-2BC81CD69911}" type="presOf" srcId="{2082D027-0E2E-49D9-891A-EB772DDB96AC}" destId="{9397C446-68F8-4487-886F-A5CFF96879ED}" srcOrd="0" destOrd="0" presId="urn:microsoft.com/office/officeart/2005/8/layout/default"/>
    <dgm:cxn modelId="{83B102E0-5D17-4E1F-8CF0-3CAEDE9085D5}" type="presOf" srcId="{66A8516D-5F31-4D06-BB19-9547D47E2A9D}" destId="{64BC8B3F-0A41-4477-A8CF-8C7AFC04998D}" srcOrd="0" destOrd="0" presId="urn:microsoft.com/office/officeart/2005/8/layout/default"/>
    <dgm:cxn modelId="{98B514E2-8B88-49D8-A866-416507B54648}" srcId="{1C7D725D-52DB-4D41-876E-44B3D64DADA0}" destId="{EE16E637-BAEA-4104-94BE-5AC63A8123FC}" srcOrd="1" destOrd="0" parTransId="{DC705C12-372E-4E16-9535-BEF2934E4153}" sibTransId="{2B24E030-566B-435C-9C3B-C2EAB94AEB88}"/>
    <dgm:cxn modelId="{3281B9E3-5C32-4890-8D72-08852E2E2081}" type="presOf" srcId="{57D60D61-0C9B-42B9-8A0D-8E10AEA9CA77}" destId="{4C117712-D059-4EAD-ACBF-D77048B80AB1}" srcOrd="0" destOrd="0" presId="urn:microsoft.com/office/officeart/2005/8/layout/default"/>
    <dgm:cxn modelId="{F8FCBCE5-E8B1-464F-8FC0-F5EE96FA2F61}" type="presOf" srcId="{1C7D725D-52DB-4D41-876E-44B3D64DADA0}" destId="{E9CEDC80-5B3C-49DB-9C1D-D380CD52005E}" srcOrd="0" destOrd="0" presId="urn:microsoft.com/office/officeart/2005/8/layout/default"/>
    <dgm:cxn modelId="{95BF96E6-752D-4ABF-AAC9-C729CC708E93}" type="presOf" srcId="{B2D399C1-7409-4120-B422-29F84346E1C8}" destId="{185EF2E5-0DC0-4191-8A34-6200B5BE1BB7}" srcOrd="0" destOrd="0" presId="urn:microsoft.com/office/officeart/2005/8/layout/default"/>
    <dgm:cxn modelId="{21A70CEB-28A3-474E-8408-0AB9D036782D}" srcId="{1C7D725D-52DB-4D41-876E-44B3D64DADA0}" destId="{66A8516D-5F31-4D06-BB19-9547D47E2A9D}" srcOrd="5" destOrd="0" parTransId="{4457FE9E-3E9E-49B8-9111-031F3B954FBE}" sibTransId="{2B18BE5C-7E54-4C13-816B-4168DAE61F8D}"/>
    <dgm:cxn modelId="{FBAA0C13-CC9C-49C8-9B3B-FD69248B0265}" type="presParOf" srcId="{E9CEDC80-5B3C-49DB-9C1D-D380CD52005E}" destId="{A044EFC3-49DD-4132-918B-6F7E1BB0AFCF}" srcOrd="0" destOrd="0" presId="urn:microsoft.com/office/officeart/2005/8/layout/default"/>
    <dgm:cxn modelId="{626273FA-8BCF-4B77-847A-A2625D975C35}" type="presParOf" srcId="{E9CEDC80-5B3C-49DB-9C1D-D380CD52005E}" destId="{C8285E2A-6830-4DB6-871E-388D3BC66820}" srcOrd="1" destOrd="0" presId="urn:microsoft.com/office/officeart/2005/8/layout/default"/>
    <dgm:cxn modelId="{DE4E0144-76D4-4812-873C-0D7DC0A0C750}" type="presParOf" srcId="{E9CEDC80-5B3C-49DB-9C1D-D380CD52005E}" destId="{BE2A905F-7E19-40E9-B9C7-442B1F0EC7E0}" srcOrd="2" destOrd="0" presId="urn:microsoft.com/office/officeart/2005/8/layout/default"/>
    <dgm:cxn modelId="{0DF632BF-8D96-4292-8A6B-3CAD4AEF1BFB}" type="presParOf" srcId="{E9CEDC80-5B3C-49DB-9C1D-D380CD52005E}" destId="{A3F43B19-126A-427F-A5A6-43ED03B66B51}" srcOrd="3" destOrd="0" presId="urn:microsoft.com/office/officeart/2005/8/layout/default"/>
    <dgm:cxn modelId="{EB21D6A6-AAAF-4F78-9A05-90B4761BA790}" type="presParOf" srcId="{E9CEDC80-5B3C-49DB-9C1D-D380CD52005E}" destId="{3E6E6F8B-6D8B-4BCA-BE51-4265DAB15DDB}" srcOrd="4" destOrd="0" presId="urn:microsoft.com/office/officeart/2005/8/layout/default"/>
    <dgm:cxn modelId="{E1D33D65-D249-4336-9011-E234C3B9B862}" type="presParOf" srcId="{E9CEDC80-5B3C-49DB-9C1D-D380CD52005E}" destId="{FC64049B-1F68-4176-8227-4555FD0BC158}" srcOrd="5" destOrd="0" presId="urn:microsoft.com/office/officeart/2005/8/layout/default"/>
    <dgm:cxn modelId="{76D438D3-0116-4FD5-864A-8AECDDD0C8A8}" type="presParOf" srcId="{E9CEDC80-5B3C-49DB-9C1D-D380CD52005E}" destId="{185EF2E5-0DC0-4191-8A34-6200B5BE1BB7}" srcOrd="6" destOrd="0" presId="urn:microsoft.com/office/officeart/2005/8/layout/default"/>
    <dgm:cxn modelId="{7AF42E12-DFC1-4E56-8D55-6306FC2C039B}" type="presParOf" srcId="{E9CEDC80-5B3C-49DB-9C1D-D380CD52005E}" destId="{9798E27C-400F-4CF3-8E26-9AE917ACBCC5}" srcOrd="7" destOrd="0" presId="urn:microsoft.com/office/officeart/2005/8/layout/default"/>
    <dgm:cxn modelId="{8CF68B5D-398C-48EC-A5CD-754EDB4E8E60}" type="presParOf" srcId="{E9CEDC80-5B3C-49DB-9C1D-D380CD52005E}" destId="{4C117712-D059-4EAD-ACBF-D77048B80AB1}" srcOrd="8" destOrd="0" presId="urn:microsoft.com/office/officeart/2005/8/layout/default"/>
    <dgm:cxn modelId="{8F13A92A-E16B-4CEF-B60E-AAE5CE8416A9}" type="presParOf" srcId="{E9CEDC80-5B3C-49DB-9C1D-D380CD52005E}" destId="{77DE9929-B999-42D8-AE69-67E0846D6866}" srcOrd="9" destOrd="0" presId="urn:microsoft.com/office/officeart/2005/8/layout/default"/>
    <dgm:cxn modelId="{7B04F05A-E8E4-48C0-AAEE-F92723D96501}" type="presParOf" srcId="{E9CEDC80-5B3C-49DB-9C1D-D380CD52005E}" destId="{64BC8B3F-0A41-4477-A8CF-8C7AFC04998D}" srcOrd="10" destOrd="0" presId="urn:microsoft.com/office/officeart/2005/8/layout/default"/>
    <dgm:cxn modelId="{87BF699F-1366-4BFB-996C-4B360318D62E}" type="presParOf" srcId="{E9CEDC80-5B3C-49DB-9C1D-D380CD52005E}" destId="{97543CA9-D490-4052-970A-523D6536BA3B}" srcOrd="11" destOrd="0" presId="urn:microsoft.com/office/officeart/2005/8/layout/default"/>
    <dgm:cxn modelId="{560E123B-A6AC-488B-9868-7BBAD51B0526}" type="presParOf" srcId="{E9CEDC80-5B3C-49DB-9C1D-D380CD52005E}" destId="{9397C446-68F8-4487-886F-A5CFF96879ED}" srcOrd="12" destOrd="0" presId="urn:microsoft.com/office/officeart/2005/8/layout/default"/>
    <dgm:cxn modelId="{8CD1D389-1FAE-44C4-9D95-74C74BFCCAFE}" type="presParOf" srcId="{E9CEDC80-5B3C-49DB-9C1D-D380CD52005E}" destId="{5EC94C0E-9C33-483A-8149-FBA2D758EEAF}" srcOrd="13" destOrd="0" presId="urn:microsoft.com/office/officeart/2005/8/layout/default"/>
    <dgm:cxn modelId="{A2D50B35-245E-416A-842D-012D1DCFD238}" type="presParOf" srcId="{E9CEDC80-5B3C-49DB-9C1D-D380CD52005E}" destId="{D19BFE9E-A75B-46C8-AFAA-F61D30DA3B7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633A9-BA33-44A3-8EF8-4A9A45554F71}">
      <dsp:nvSpPr>
        <dsp:cNvPr id="0" name=""/>
        <dsp:cNvSpPr/>
      </dsp:nvSpPr>
      <dsp:spPr>
        <a:xfrm>
          <a:off x="3067237" y="3986254"/>
          <a:ext cx="5374579" cy="1500145"/>
        </a:xfrm>
        <a:prstGeom prst="roundRect">
          <a:avLst>
            <a:gd name="adj" fmla="val 10000"/>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noFill/>
          <a:prstDash val="solid"/>
          <a:miter lim="800000"/>
        </a:ln>
        <a:effectLst>
          <a:outerShdw blurRad="225425" dist="50800" dir="5220000" algn="ctr" rotWithShape="0">
            <a:srgbClr val="000000">
              <a:alpha val="33000"/>
            </a:srgbClr>
          </a:outerShdw>
        </a:effectLst>
        <a:scene3d>
          <a:camera prst="orthographicFront">
            <a:rot lat="0" lon="0" rev="0"/>
          </a:camera>
          <a:lightRig rig="contrasting" dir="t">
            <a:rot lat="0" lon="0" rev="1500000"/>
          </a:lightRig>
        </a:scene3d>
        <a:sp3d extrusionH="254000" contourW="19050">
          <a:bevelT w="82550" h="44450" prst="angle"/>
          <a:bevelB w="82550" h="44450" prst="angle"/>
          <a:contourClr>
            <a:srgbClr val="FFFFFF"/>
          </a:contourClr>
        </a:sp3d>
      </dsp:spPr>
      <dsp:style>
        <a:lnRef idx="1">
          <a:schemeClr val="dk1"/>
        </a:lnRef>
        <a:fillRef idx="2">
          <a:schemeClr val="dk1"/>
        </a:fillRef>
        <a:effectRef idx="1">
          <a:schemeClr val="dk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bg1"/>
            </a:solidFill>
          </a:endParaRPr>
        </a:p>
        <a:p>
          <a:pPr marL="0" lvl="0" indent="0" algn="ctr" defTabSz="711200">
            <a:lnSpc>
              <a:spcPct val="90000"/>
            </a:lnSpc>
            <a:spcBef>
              <a:spcPct val="0"/>
            </a:spcBef>
            <a:spcAft>
              <a:spcPct val="35000"/>
            </a:spcAft>
            <a:buNone/>
          </a:pPr>
          <a:r>
            <a:rPr lang="en-US" sz="1800" b="1" kern="1200" dirty="0">
              <a:solidFill>
                <a:schemeClr val="bg1"/>
              </a:solidFill>
            </a:rPr>
            <a:t>Insurance</a:t>
          </a:r>
        </a:p>
        <a:p>
          <a:pPr marL="0" lvl="0" indent="0" algn="ctr" defTabSz="711200">
            <a:lnSpc>
              <a:spcPct val="90000"/>
            </a:lnSpc>
            <a:spcBef>
              <a:spcPct val="0"/>
            </a:spcBef>
            <a:spcAft>
              <a:spcPct val="35000"/>
            </a:spcAft>
            <a:buNone/>
          </a:pPr>
          <a:r>
            <a:rPr lang="en-US" sz="1600" kern="1200" dirty="0">
              <a:solidFill>
                <a:schemeClr val="bg1"/>
              </a:solidFill>
            </a:rPr>
            <a:t>Premium subscribers to the product have the option to take a suitable insurance policy to navigate uncertainties (death, demise, disability) that may prevent the achievement of their goals for their dependents. </a:t>
          </a:r>
        </a:p>
        <a:p>
          <a:pPr marL="0" lvl="0" indent="0" algn="ctr" defTabSz="711200">
            <a:lnSpc>
              <a:spcPct val="90000"/>
            </a:lnSpc>
            <a:spcBef>
              <a:spcPct val="0"/>
            </a:spcBef>
            <a:spcAft>
              <a:spcPct val="35000"/>
            </a:spcAft>
            <a:buNone/>
          </a:pPr>
          <a:endParaRPr lang="en-US" sz="1900" kern="1200" dirty="0"/>
        </a:p>
      </dsp:txBody>
      <dsp:txXfrm>
        <a:off x="3111175" y="4030192"/>
        <a:ext cx="5286703" cy="1412269"/>
      </dsp:txXfrm>
    </dsp:sp>
    <dsp:sp modelId="{3EF286F7-C77B-4EBB-9BA9-8EC80F38A4B0}">
      <dsp:nvSpPr>
        <dsp:cNvPr id="0" name=""/>
        <dsp:cNvSpPr/>
      </dsp:nvSpPr>
      <dsp:spPr>
        <a:xfrm>
          <a:off x="1329184" y="2099542"/>
          <a:ext cx="3857019" cy="1652140"/>
        </a:xfrm>
        <a:prstGeom prst="roundRect">
          <a:avLst>
            <a:gd name="adj" fmla="val 10000"/>
          </a:avLst>
        </a:prstGeom>
        <a:solidFill>
          <a:schemeClr val="accent1"/>
        </a:solidFill>
        <a:ln w="19050" cap="flat" cmpd="sng" algn="ctr">
          <a:noFill/>
          <a:prstDash val="solid"/>
          <a:miter lim="800000"/>
        </a:ln>
        <a:effectLst>
          <a:outerShdw blurRad="225425" dist="50800" dir="5220000" algn="ctr" rotWithShape="0">
            <a:srgbClr val="000000">
              <a:alpha val="33000"/>
            </a:srgbClr>
          </a:outerShdw>
        </a:effectLst>
        <a:scene3d>
          <a:camera prst="orthographicFront">
            <a:rot lat="0" lon="0" rev="0"/>
          </a:camera>
          <a:lightRig rig="contrasting" dir="t">
            <a:rot lat="0" lon="0" rev="1500000"/>
          </a:lightRig>
        </a:scene3d>
        <a:sp3d extrusionH="254000" contourW="19050">
          <a:bevelT w="82550" h="44450" prst="angle"/>
          <a:bevelB w="82550" h="44450" prst="angle"/>
          <a:contourClr>
            <a:srgbClr val="FFFFFF"/>
          </a:contourClr>
        </a:sp3d>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Dependent’s Welfare </a:t>
          </a:r>
        </a:p>
        <a:p>
          <a:pPr marL="0" lvl="0" indent="0" algn="ctr" defTabSz="711200">
            <a:lnSpc>
              <a:spcPct val="90000"/>
            </a:lnSpc>
            <a:spcBef>
              <a:spcPct val="0"/>
            </a:spcBef>
            <a:spcAft>
              <a:spcPct val="35000"/>
            </a:spcAft>
            <a:buNone/>
          </a:pPr>
          <a:r>
            <a:rPr lang="en-US" sz="1600" kern="1200" dirty="0"/>
            <a:t>The product enables sponsors to save and invest for their dependents upkeep, maintenance and other financial needs </a:t>
          </a:r>
        </a:p>
      </dsp:txBody>
      <dsp:txXfrm>
        <a:off x="1377574" y="2147932"/>
        <a:ext cx="3760239" cy="1555360"/>
      </dsp:txXfrm>
    </dsp:sp>
    <dsp:sp modelId="{7CD2C6E3-2D5D-46EA-9997-6180D509B772}">
      <dsp:nvSpPr>
        <dsp:cNvPr id="0" name=""/>
        <dsp:cNvSpPr/>
      </dsp:nvSpPr>
      <dsp:spPr>
        <a:xfrm>
          <a:off x="11358" y="0"/>
          <a:ext cx="3390351" cy="1845134"/>
        </a:xfrm>
        <a:prstGeom prst="roundRect">
          <a:avLst>
            <a:gd name="adj" fmla="val 10000"/>
          </a:avLst>
        </a:prstGeom>
        <a:solidFill>
          <a:schemeClr val="accent5"/>
        </a:solidFill>
        <a:ln w="19050" cap="flat" cmpd="sng" algn="ctr">
          <a:noFill/>
          <a:prstDash val="solid"/>
          <a:miter lim="800000"/>
        </a:ln>
        <a:effectLst>
          <a:outerShdw blurRad="225425" dist="50800" dir="5220000" algn="ctr" rotWithShape="0">
            <a:srgbClr val="000000">
              <a:alpha val="33000"/>
            </a:srgbClr>
          </a:outerShdw>
        </a:effectLst>
        <a:scene3d>
          <a:camera prst="orthographicFront">
            <a:rot lat="0" lon="0" rev="0"/>
          </a:camera>
          <a:lightRig rig="contrasting" dir="t">
            <a:rot lat="0" lon="0" rev="1500000"/>
          </a:lightRig>
        </a:scene3d>
        <a:sp3d extrusionH="254000" contourW="19050">
          <a:bevelT w="82550" h="44450" prst="angle"/>
          <a:bevelB w="82550" h="44450" prst="angle"/>
          <a:contourClr>
            <a:srgbClr val="FFFFFF"/>
          </a:contourClr>
        </a:sp3d>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Financial Planning </a:t>
          </a:r>
        </a:p>
        <a:p>
          <a:pPr marL="0" lvl="0" indent="0" algn="ctr" defTabSz="711200">
            <a:lnSpc>
              <a:spcPct val="90000"/>
            </a:lnSpc>
            <a:spcBef>
              <a:spcPct val="0"/>
            </a:spcBef>
            <a:spcAft>
              <a:spcPct val="35000"/>
            </a:spcAft>
            <a:buNone/>
          </a:pPr>
          <a:r>
            <a:rPr lang="en-US" sz="1600" kern="1200" dirty="0"/>
            <a:t>The product encourages sponsors to consistently save and invest for the benefit of their dependents</a:t>
          </a:r>
        </a:p>
      </dsp:txBody>
      <dsp:txXfrm>
        <a:off x="65400" y="54042"/>
        <a:ext cx="3282267" cy="1737050"/>
      </dsp:txXfrm>
    </dsp:sp>
    <dsp:sp modelId="{62D678F8-1BC5-4CCB-AC9B-8E7E6B7DFF4F}">
      <dsp:nvSpPr>
        <dsp:cNvPr id="0" name=""/>
        <dsp:cNvSpPr/>
      </dsp:nvSpPr>
      <dsp:spPr>
        <a:xfrm>
          <a:off x="3841744" y="0"/>
          <a:ext cx="3659227" cy="1804586"/>
        </a:xfrm>
        <a:prstGeom prst="roundRect">
          <a:avLst>
            <a:gd name="adj" fmla="val 10000"/>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noFill/>
          <a:prstDash val="solid"/>
          <a:miter lim="800000"/>
        </a:ln>
        <a:effectLst>
          <a:outerShdw blurRad="225425" dist="50800" dir="5220000" algn="ctr" rotWithShape="0">
            <a:srgbClr val="000000">
              <a:alpha val="33000"/>
            </a:srgbClr>
          </a:outerShdw>
        </a:effectLst>
        <a:scene3d>
          <a:camera prst="orthographicFront">
            <a:rot lat="0" lon="0" rev="0"/>
          </a:camera>
          <a:lightRig rig="contrasting" dir="t">
            <a:rot lat="0" lon="0" rev="1500000"/>
          </a:lightRig>
        </a:scene3d>
        <a:sp3d extrusionH="254000" contourW="19050">
          <a:bevelT w="82550" h="44450" prst="angle"/>
          <a:bevelB w="82550" h="44450" prst="angle"/>
          <a:contourClr>
            <a:srgbClr val="FFFFFF"/>
          </a:contourClr>
        </a:sp3d>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Educational Pursuit</a:t>
          </a:r>
        </a:p>
        <a:p>
          <a:pPr marL="0" lvl="0" indent="0" algn="ctr" defTabSz="711200">
            <a:lnSpc>
              <a:spcPct val="90000"/>
            </a:lnSpc>
            <a:spcBef>
              <a:spcPct val="0"/>
            </a:spcBef>
            <a:spcAft>
              <a:spcPct val="35000"/>
            </a:spcAft>
            <a:buNone/>
          </a:pPr>
          <a:r>
            <a:rPr lang="en-US" sz="1600" kern="1200" dirty="0">
              <a:solidFill>
                <a:schemeClr val="bg1"/>
              </a:solidFill>
            </a:rPr>
            <a:t>The product enables sponsors to save deliberately for the educational pursuit of their dependents</a:t>
          </a:r>
        </a:p>
      </dsp:txBody>
      <dsp:txXfrm>
        <a:off x="3894599" y="52855"/>
        <a:ext cx="3553517" cy="1698876"/>
      </dsp:txXfrm>
    </dsp:sp>
    <dsp:sp modelId="{A644D9CE-F78F-432B-9688-22A7757631B1}">
      <dsp:nvSpPr>
        <dsp:cNvPr id="0" name=""/>
        <dsp:cNvSpPr/>
      </dsp:nvSpPr>
      <dsp:spPr>
        <a:xfrm>
          <a:off x="5822106" y="2067672"/>
          <a:ext cx="3995566" cy="1618630"/>
        </a:xfrm>
        <a:prstGeom prst="roundRect">
          <a:avLst>
            <a:gd name="adj" fmla="val 10000"/>
          </a:avLst>
        </a:prstGeom>
        <a:solidFill>
          <a:schemeClr val="bg2">
            <a:lumMod val="25000"/>
          </a:schemeClr>
        </a:solidFill>
        <a:ln w="6350" cap="flat" cmpd="sng" algn="ctr">
          <a:solidFill>
            <a:srgbClr val="895F5E"/>
          </a:solid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Entrepreneurial Mentorship</a:t>
          </a:r>
        </a:p>
        <a:p>
          <a:pPr marL="0" lvl="0" indent="0" algn="ctr" defTabSz="711200">
            <a:lnSpc>
              <a:spcPct val="90000"/>
            </a:lnSpc>
            <a:spcBef>
              <a:spcPct val="0"/>
            </a:spcBef>
            <a:spcAft>
              <a:spcPct val="35000"/>
            </a:spcAft>
            <a:buNone/>
          </a:pPr>
          <a:r>
            <a:rPr lang="en-US" sz="1600" kern="1200" dirty="0">
              <a:solidFill>
                <a:schemeClr val="bg1"/>
              </a:solidFill>
            </a:rPr>
            <a:t>Beneficiaries of this scheme will have access to our School Investment Club and other strategic entrepreneurial coaching programs</a:t>
          </a:r>
          <a:endParaRPr lang="en-US" sz="1600" kern="1200" dirty="0"/>
        </a:p>
      </dsp:txBody>
      <dsp:txXfrm>
        <a:off x="5869514" y="2115080"/>
        <a:ext cx="3900750" cy="1523814"/>
      </dsp:txXfrm>
    </dsp:sp>
    <dsp:sp modelId="{0AE33B0A-9FBA-4B55-BB37-1279BFBF6E50}">
      <dsp:nvSpPr>
        <dsp:cNvPr id="0" name=""/>
        <dsp:cNvSpPr/>
      </dsp:nvSpPr>
      <dsp:spPr>
        <a:xfrm>
          <a:off x="7683922" y="0"/>
          <a:ext cx="3862263" cy="1752731"/>
        </a:xfrm>
        <a:prstGeom prst="roundRect">
          <a:avLst>
            <a:gd name="adj" fmla="val 10000"/>
          </a:avLst>
        </a:prstGeom>
        <a:gradFill flip="none"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12700" cap="flat" cmpd="sng" algn="ctr">
          <a:solidFill>
            <a:srgbClr val="E34236"/>
          </a:solidFill>
          <a:prstDash val="solid"/>
          <a:miter lim="800000"/>
        </a:ln>
        <a:effectLst>
          <a:outerShdw blurRad="225425" dist="50800" dir="5220000" algn="ctr" rotWithShape="0">
            <a:srgbClr val="000000">
              <a:alpha val="33000"/>
            </a:srgbClr>
          </a:outerShdw>
        </a:effectLst>
        <a:scene3d>
          <a:camera prst="orthographicFront">
            <a:rot lat="0" lon="0" rev="0"/>
          </a:camera>
          <a:lightRig rig="contrasting" dir="t">
            <a:rot lat="0" lon="0" rev="1500000"/>
          </a:lightRig>
        </a:scene3d>
        <a:sp3d extrusionH="254000" contourW="19050">
          <a:bevelT w="82550" h="44450" prst="angle"/>
          <a:bevelB w="82550" h="44450" prst="angle"/>
          <a:contourClr>
            <a:srgbClr val="FFFFFF"/>
          </a:contourClr>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Wealth Transfer </a:t>
          </a:r>
        </a:p>
        <a:p>
          <a:pPr marL="0" lvl="0" indent="0" algn="ctr" defTabSz="711200">
            <a:lnSpc>
              <a:spcPct val="90000"/>
            </a:lnSpc>
            <a:spcBef>
              <a:spcPct val="0"/>
            </a:spcBef>
            <a:spcAft>
              <a:spcPct val="35000"/>
            </a:spcAft>
            <a:buNone/>
          </a:pPr>
          <a:r>
            <a:rPr lang="en-US" sz="1600" kern="1200" dirty="0"/>
            <a:t>Through the product, sponsors can seamlessly transfer their wealth to their named beneficiaries</a:t>
          </a:r>
        </a:p>
      </dsp:txBody>
      <dsp:txXfrm>
        <a:off x="7735258" y="51336"/>
        <a:ext cx="3759591" cy="165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4EFC3-49DD-4132-918B-6F7E1BB0AFCF}">
      <dsp:nvSpPr>
        <dsp:cNvPr id="0" name=""/>
        <dsp:cNvSpPr/>
      </dsp:nvSpPr>
      <dsp:spPr>
        <a:xfrm>
          <a:off x="54626" y="913532"/>
          <a:ext cx="2732186" cy="1639311"/>
        </a:xfrm>
        <a:prstGeom prst="rect">
          <a:avLst/>
        </a:prstGeom>
        <a:solidFill>
          <a:schemeClr val="accent1"/>
        </a:solidFill>
        <a:ln w="12700" cap="flat" cmpd="sng" algn="ctr">
          <a:solidFill>
            <a:schemeClr val="accent6"/>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Minimum initial investment amount of N100,000 and additional investment amount of N10,000.  </a:t>
          </a:r>
        </a:p>
      </dsp:txBody>
      <dsp:txXfrm>
        <a:off x="54626" y="913532"/>
        <a:ext cx="2732186" cy="1639311"/>
      </dsp:txXfrm>
    </dsp:sp>
    <dsp:sp modelId="{BE2A905F-7E19-40E9-B9C7-442B1F0EC7E0}">
      <dsp:nvSpPr>
        <dsp:cNvPr id="0" name=""/>
        <dsp:cNvSpPr/>
      </dsp:nvSpPr>
      <dsp:spPr>
        <a:xfrm>
          <a:off x="3009705" y="938696"/>
          <a:ext cx="2732186" cy="1639311"/>
        </a:xfrm>
        <a:prstGeom prst="rect">
          <a:avLst/>
        </a:prstGeom>
        <a:solidFill>
          <a:schemeClr val="lt1"/>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Account can be opened for dependents from age 0-20 years. Beneficiary takes ownership of the investment at age 21 or as agreed with sponsor. </a:t>
          </a:r>
        </a:p>
      </dsp:txBody>
      <dsp:txXfrm>
        <a:off x="3009705" y="938696"/>
        <a:ext cx="2732186" cy="1639311"/>
      </dsp:txXfrm>
    </dsp:sp>
    <dsp:sp modelId="{3E6E6F8B-6D8B-4BCA-BE51-4265DAB15DDB}">
      <dsp:nvSpPr>
        <dsp:cNvPr id="0" name=""/>
        <dsp:cNvSpPr/>
      </dsp:nvSpPr>
      <dsp:spPr>
        <a:xfrm>
          <a:off x="6015110" y="960991"/>
          <a:ext cx="2905926" cy="1594722"/>
        </a:xfrm>
        <a:prstGeom prst="rect">
          <a:avLst/>
        </a:prstGeom>
        <a:solidFill>
          <a:schemeClr val="accent3"/>
        </a:solidFill>
        <a:ln w="19050" cap="flat" cmpd="sng" algn="ctr">
          <a:solidFill>
            <a:schemeClr val="accent6"/>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688975">
            <a:lnSpc>
              <a:spcPct val="100000"/>
            </a:lnSpc>
            <a:spcBef>
              <a:spcPct val="0"/>
            </a:spcBef>
            <a:spcAft>
              <a:spcPct val="35000"/>
            </a:spcAft>
            <a:buNone/>
          </a:pPr>
          <a:r>
            <a:rPr lang="en-US" sz="1550" kern="1200" dirty="0"/>
            <a:t>At the demise of the sponsor, the named administrator/executor manages the account. Upon attaining age 21 or the agreed age, the account balance is transferred to the named beneficiaries.</a:t>
          </a:r>
        </a:p>
      </dsp:txBody>
      <dsp:txXfrm>
        <a:off x="6015110" y="960991"/>
        <a:ext cx="2905926" cy="1594722"/>
      </dsp:txXfrm>
    </dsp:sp>
    <dsp:sp modelId="{185EF2E5-0DC0-4191-8A34-6200B5BE1BB7}">
      <dsp:nvSpPr>
        <dsp:cNvPr id="0" name=""/>
        <dsp:cNvSpPr/>
      </dsp:nvSpPr>
      <dsp:spPr>
        <a:xfrm>
          <a:off x="9194255" y="938696"/>
          <a:ext cx="2732186" cy="1639311"/>
        </a:xfrm>
        <a:prstGeom prst="rect">
          <a:avLst/>
        </a:prstGeom>
        <a:solidFill>
          <a:schemeClr val="accent5"/>
        </a:solidFill>
        <a:ln w="19050" cap="flat" cmpd="sng" algn="ctr">
          <a:solidFill>
            <a:schemeClr val="accent6"/>
          </a:solidFill>
          <a:prstDash val="solid"/>
          <a:miter lim="800000"/>
        </a:ln>
        <a:effectLst/>
      </dsp:spPr>
      <dsp:style>
        <a:lnRef idx="3">
          <a:schemeClr val="lt1"/>
        </a:lnRef>
        <a:fillRef idx="1">
          <a:schemeClr val="accent1"/>
        </a:fillRef>
        <a:effectRef idx="1">
          <a:schemeClr val="accent1"/>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At the demise of a named beneficiary, benefits of the deceased will be transferred to the other beneficiaries in their existing proportion. </a:t>
          </a:r>
        </a:p>
      </dsp:txBody>
      <dsp:txXfrm>
        <a:off x="9194255" y="938696"/>
        <a:ext cx="2732186" cy="1639311"/>
      </dsp:txXfrm>
    </dsp:sp>
    <dsp:sp modelId="{4C117712-D059-4EAD-ACBF-D77048B80AB1}">
      <dsp:nvSpPr>
        <dsp:cNvPr id="0" name=""/>
        <dsp:cNvSpPr/>
      </dsp:nvSpPr>
      <dsp:spPr>
        <a:xfrm>
          <a:off x="80377" y="2838260"/>
          <a:ext cx="2727405" cy="1652934"/>
        </a:xfrm>
        <a:prstGeom prst="rect">
          <a:avLst/>
        </a:prstGeom>
        <a:solidFill>
          <a:schemeClr val="accent5"/>
        </a:solidFill>
        <a:ln w="12700" cap="flat" cmpd="sng" algn="ctr">
          <a:solidFill>
            <a:schemeClr val="accent6"/>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Fixed and competitive return on investment reviewed semi-annually. </a:t>
          </a:r>
          <a:r>
            <a:rPr lang="en-US" sz="1800" kern="1200" dirty="0">
              <a:solidFill>
                <a:schemeClr val="bg1"/>
              </a:solidFill>
            </a:rPr>
            <a:t>Returns are compounded semi-annually. </a:t>
          </a:r>
          <a:endParaRPr lang="en-US" sz="1800" kern="1200" dirty="0"/>
        </a:p>
      </dsp:txBody>
      <dsp:txXfrm>
        <a:off x="80377" y="2838260"/>
        <a:ext cx="2727405" cy="1652934"/>
      </dsp:txXfrm>
    </dsp:sp>
    <dsp:sp modelId="{64BC8B3F-0A41-4477-A8CF-8C7AFC04998D}">
      <dsp:nvSpPr>
        <dsp:cNvPr id="0" name=""/>
        <dsp:cNvSpPr/>
      </dsp:nvSpPr>
      <dsp:spPr>
        <a:xfrm>
          <a:off x="6008785" y="2851874"/>
          <a:ext cx="2875981" cy="1639311"/>
        </a:xfrm>
        <a:prstGeom prst="rect">
          <a:avLst/>
        </a:prstGeom>
        <a:solidFill>
          <a:schemeClr val="bg1"/>
        </a:solidFill>
        <a:ln w="12700" cap="flat" cmpd="sng" algn="ctr">
          <a:solidFill>
            <a:schemeClr val="accent1"/>
          </a:solidFill>
          <a:prstDash val="solid"/>
          <a:miter lim="800000"/>
        </a:ln>
        <a:effectLst/>
        <a:scene3d>
          <a:camera prst="obliqueTopLef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One free annual withdrawal which should not exceed 35% of total investment amount. </a:t>
          </a:r>
        </a:p>
      </dsp:txBody>
      <dsp:txXfrm>
        <a:off x="6008785" y="2851874"/>
        <a:ext cx="2875981" cy="1639311"/>
      </dsp:txXfrm>
    </dsp:sp>
    <dsp:sp modelId="{9397C446-68F8-4487-886F-A5CFF96879ED}">
      <dsp:nvSpPr>
        <dsp:cNvPr id="0" name=""/>
        <dsp:cNvSpPr/>
      </dsp:nvSpPr>
      <dsp:spPr>
        <a:xfrm>
          <a:off x="3008844" y="2851874"/>
          <a:ext cx="2732186" cy="1639311"/>
        </a:xfrm>
        <a:prstGeom prst="rect">
          <a:avLst/>
        </a:prstGeom>
        <a:solidFill>
          <a:schemeClr val="accent3"/>
        </a:solidFill>
        <a:ln w="19050" cap="flat" cmpd="sng" algn="ctr">
          <a:solidFill>
            <a:schemeClr val="accent5"/>
          </a:solidFill>
          <a:prstDash val="solid"/>
          <a:miter lim="800000"/>
        </a:ln>
        <a:effectLst/>
      </dsp:spPr>
      <dsp:style>
        <a:lnRef idx="3">
          <a:schemeClr val="lt1"/>
        </a:lnRef>
        <a:fillRef idx="1">
          <a:schemeClr val="accent5"/>
        </a:fillRef>
        <a:effectRef idx="1">
          <a:schemeClr val="accent5"/>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Full/Part Liquidation of investment is allowed after 5 years without penalty. Liquidation in part or full before 5 years attracts a penalty of 25% on accrued return.</a:t>
          </a:r>
        </a:p>
      </dsp:txBody>
      <dsp:txXfrm>
        <a:off x="3008844" y="2851874"/>
        <a:ext cx="2732186" cy="1639311"/>
      </dsp:txXfrm>
    </dsp:sp>
    <dsp:sp modelId="{D19BFE9E-A75B-46C8-AFAA-F61D30DA3B7A}">
      <dsp:nvSpPr>
        <dsp:cNvPr id="0" name=""/>
        <dsp:cNvSpPr/>
      </dsp:nvSpPr>
      <dsp:spPr>
        <a:xfrm>
          <a:off x="9176892" y="2858038"/>
          <a:ext cx="2732186" cy="1639311"/>
        </a:xfrm>
        <a:prstGeom prst="rect">
          <a:avLst/>
        </a:prstGeom>
        <a:solidFill>
          <a:schemeClr val="accent1"/>
        </a:solidFill>
        <a:ln w="6350" cap="flat" cmpd="sng" algn="ctr">
          <a:solidFill>
            <a:schemeClr val="accent6"/>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Subscribers have the option of purchasing a life insurance cover. </a:t>
          </a:r>
        </a:p>
      </dsp:txBody>
      <dsp:txXfrm>
        <a:off x="9176892" y="2858038"/>
        <a:ext cx="2732186" cy="1639311"/>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C3907A-25B6-4FD9-EF06-E7E0DD5BFE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28A0571-33EE-4C51-C463-814041AC3B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C51719-35DC-4C24-B041-A56C718ADCC6}" type="datetimeFigureOut">
              <a:rPr lang="en-GB" smtClean="0"/>
              <a:t>09/10/2023</a:t>
            </a:fld>
            <a:endParaRPr lang="en-GB"/>
          </a:p>
        </p:txBody>
      </p:sp>
      <p:sp>
        <p:nvSpPr>
          <p:cNvPr id="4" name="Footer Placeholder 3">
            <a:extLst>
              <a:ext uri="{FF2B5EF4-FFF2-40B4-BE49-F238E27FC236}">
                <a16:creationId xmlns:a16="http://schemas.microsoft.com/office/drawing/2014/main" id="{B4D0D392-81AC-64BD-75B1-0C73ED973B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53CB3D2-51C9-759B-DF0F-5BA58096D7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717FB7-A33B-4D7B-98E4-A2F5A1328884}" type="slidenum">
              <a:rPr lang="en-GB" smtClean="0"/>
              <a:t>‹#›</a:t>
            </a:fld>
            <a:endParaRPr lang="en-GB"/>
          </a:p>
        </p:txBody>
      </p:sp>
    </p:spTree>
    <p:extLst>
      <p:ext uri="{BB962C8B-B14F-4D97-AF65-F5344CB8AC3E}">
        <p14:creationId xmlns:p14="http://schemas.microsoft.com/office/powerpoint/2010/main" val="2783516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0075F-AB9C-4E56-9C7F-F56E79707CF3}" type="datetimeFigureOut">
              <a:rPr lang="en-GB" smtClean="0"/>
              <a:t>09/10/2023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647E0-AD9A-4FD3-AB18-2B7E88B518C1}" type="slidenum">
              <a:rPr lang="en-GB" smtClean="0"/>
              <a:t>‹#›</a:t>
            </a:fld>
            <a:endParaRPr lang="en-GB"/>
          </a:p>
        </p:txBody>
      </p:sp>
    </p:spTree>
    <p:extLst>
      <p:ext uri="{BB962C8B-B14F-4D97-AF65-F5344CB8AC3E}">
        <p14:creationId xmlns:p14="http://schemas.microsoft.com/office/powerpoint/2010/main" val="192768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647E0-AD9A-4FD3-AB18-2B7E88B518C1}" type="slidenum">
              <a:rPr lang="en-GB" smtClean="0"/>
              <a:t>1</a:t>
            </a:fld>
            <a:endParaRPr lang="en-GB"/>
          </a:p>
        </p:txBody>
      </p:sp>
    </p:spTree>
    <p:extLst>
      <p:ext uri="{BB962C8B-B14F-4D97-AF65-F5344CB8AC3E}">
        <p14:creationId xmlns:p14="http://schemas.microsoft.com/office/powerpoint/2010/main" val="205495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4200" y="365125"/>
            <a:ext cx="7966075" cy="4481513"/>
          </a:xfrm>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C5CC3A9-A89E-4F2B-BA7E-2A98FE9AC65B}"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3830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18E647E0-AD9A-4FD3-AB18-2B7E88B518C1}" type="slidenum">
              <a:rPr lang="en-GB" smtClean="0"/>
              <a:t>5</a:t>
            </a:fld>
            <a:endParaRPr lang="en-GB"/>
          </a:p>
        </p:txBody>
      </p:sp>
    </p:spTree>
    <p:extLst>
      <p:ext uri="{BB962C8B-B14F-4D97-AF65-F5344CB8AC3E}">
        <p14:creationId xmlns:p14="http://schemas.microsoft.com/office/powerpoint/2010/main" val="171730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18E647E0-AD9A-4FD3-AB18-2B7E88B518C1}" type="slidenum">
              <a:rPr lang="en-GB" smtClean="0"/>
              <a:t>6</a:t>
            </a:fld>
            <a:endParaRPr lang="en-GB"/>
          </a:p>
        </p:txBody>
      </p:sp>
    </p:spTree>
    <p:extLst>
      <p:ext uri="{BB962C8B-B14F-4D97-AF65-F5344CB8AC3E}">
        <p14:creationId xmlns:p14="http://schemas.microsoft.com/office/powerpoint/2010/main" val="31249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a:p>
        </p:txBody>
      </p:sp>
      <p:sp>
        <p:nvSpPr>
          <p:cNvPr id="4" name="Slide Number Placeholder 3"/>
          <p:cNvSpPr>
            <a:spLocks noGrp="1"/>
          </p:cNvSpPr>
          <p:nvPr>
            <p:ph type="sldNum" sz="quarter" idx="5"/>
          </p:nvPr>
        </p:nvSpPr>
        <p:spPr/>
        <p:txBody>
          <a:bodyPr/>
          <a:lstStyle/>
          <a:p>
            <a:fld id="{18E647E0-AD9A-4FD3-AB18-2B7E88B518C1}" type="slidenum">
              <a:rPr lang="en-GB" smtClean="0"/>
              <a:t>7</a:t>
            </a:fld>
            <a:endParaRPr lang="en-GB"/>
          </a:p>
        </p:txBody>
      </p:sp>
    </p:spTree>
    <p:extLst>
      <p:ext uri="{BB962C8B-B14F-4D97-AF65-F5344CB8AC3E}">
        <p14:creationId xmlns:p14="http://schemas.microsoft.com/office/powerpoint/2010/main" val="374374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9</a:t>
            </a:fld>
            <a:endParaRPr lang="en-US" dirty="0"/>
          </a:p>
        </p:txBody>
      </p:sp>
    </p:spTree>
    <p:extLst>
      <p:ext uri="{BB962C8B-B14F-4D97-AF65-F5344CB8AC3E}">
        <p14:creationId xmlns:p14="http://schemas.microsoft.com/office/powerpoint/2010/main" val="159891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647E0-AD9A-4FD3-AB18-2B7E88B518C1}" type="slidenum">
              <a:rPr lang="en-GB" smtClean="0"/>
              <a:t>11</a:t>
            </a:fld>
            <a:endParaRPr lang="en-GB"/>
          </a:p>
        </p:txBody>
      </p:sp>
    </p:spTree>
    <p:extLst>
      <p:ext uri="{BB962C8B-B14F-4D97-AF65-F5344CB8AC3E}">
        <p14:creationId xmlns:p14="http://schemas.microsoft.com/office/powerpoint/2010/main" val="1776423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14</a:t>
            </a:fld>
            <a:endParaRPr lang="en-US" dirty="0"/>
          </a:p>
        </p:txBody>
      </p:sp>
    </p:spTree>
    <p:extLst>
      <p:ext uri="{BB962C8B-B14F-4D97-AF65-F5344CB8AC3E}">
        <p14:creationId xmlns:p14="http://schemas.microsoft.com/office/powerpoint/2010/main" val="313018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55CF2-256D-44FD-9430-5B63A079CF51}" type="slidenum">
              <a:rPr lang="en-US" smtClean="0"/>
              <a:t>15</a:t>
            </a:fld>
            <a:endParaRPr lang="en-US" dirty="0"/>
          </a:p>
        </p:txBody>
      </p:sp>
    </p:spTree>
    <p:extLst>
      <p:ext uri="{BB962C8B-B14F-4D97-AF65-F5344CB8AC3E}">
        <p14:creationId xmlns:p14="http://schemas.microsoft.com/office/powerpoint/2010/main" val="245439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647E0-AD9A-4FD3-AB18-2B7E88B518C1}" type="slidenum">
              <a:rPr lang="en-GB" smtClean="0"/>
              <a:t>17</a:t>
            </a:fld>
            <a:endParaRPr lang="en-GB"/>
          </a:p>
        </p:txBody>
      </p:sp>
    </p:spTree>
    <p:extLst>
      <p:ext uri="{BB962C8B-B14F-4D97-AF65-F5344CB8AC3E}">
        <p14:creationId xmlns:p14="http://schemas.microsoft.com/office/powerpoint/2010/main" val="190880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94061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normAutofit/>
          </a:bodyPr>
          <a:lstStyle>
            <a:lvl1pPr>
              <a:defRPr sz="2800"/>
            </a:lvl1pPr>
          </a:lstStyle>
          <a:p>
            <a:r>
              <a:rPr lang="en-US"/>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064373" y="6322829"/>
            <a:ext cx="4261404" cy="365125"/>
          </a:xfrm>
          <a:prstGeom prst="rect">
            <a:avLst/>
          </a:prstGeom>
        </p:spPr>
        <p:txBody>
          <a:bodyPr/>
          <a:lstStyle/>
          <a:p>
            <a:fld id="{BCE810BB-6E73-45FA-99AF-A870DD076D26}" type="datetime1">
              <a:rPr lang="en-GB" smtClean="0"/>
              <a:t>09/10/2023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405635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064373" y="6322829"/>
            <a:ext cx="4261404" cy="365125"/>
          </a:xfrm>
          <a:prstGeom prst="rect">
            <a:avLst/>
          </a:prstGeom>
        </p:spPr>
        <p:txBody>
          <a:bodyPr/>
          <a:lstStyle/>
          <a:p>
            <a:fld id="{F754549F-2ACB-4136-ACFE-F949F5BB6851}" type="datetime1">
              <a:rPr lang="en-GB" smtClean="0"/>
              <a:t>09/10/2023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104919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906011"/>
            <a:ext cx="10722069" cy="5270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8F9C519F-9319-4783-9279-215D1F7B8E31}" type="datetime1">
              <a:rPr lang="en-GB" smtClean="0"/>
              <a:t>09/10/2023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
        <p:nvSpPr>
          <p:cNvPr id="7" name="Rectangle 6"/>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18276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4007"/>
            <a:ext cx="2628900" cy="557295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4007"/>
            <a:ext cx="7734300" cy="5572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037DDA69-1209-4522-B28C-1887E6A4D2F8}" type="datetime1">
              <a:rPr lang="en-GB" smtClean="0"/>
              <a:t>09/10/2023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109230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ECE082DE-8E2A-4186-9421-9D2318CE722A}" type="slidenum">
              <a:rPr lang="en-GB" smtClean="0"/>
              <a:t>‹#›</a:t>
            </a:fld>
            <a:endParaRPr lang="en-GB" dirty="0"/>
          </a:p>
        </p:txBody>
      </p:sp>
      <p:sp>
        <p:nvSpPr>
          <p:cNvPr id="5" name="Rectangle 4"/>
          <p:cNvSpPr/>
          <p:nvPr userDrawn="1"/>
        </p:nvSpPr>
        <p:spPr>
          <a:xfrm>
            <a:off x="4060026" y="3008885"/>
            <a:ext cx="4071949" cy="840230"/>
          </a:xfrm>
          <a:prstGeom prst="rect">
            <a:avLst/>
          </a:prstGeom>
          <a:noFill/>
        </p:spPr>
        <p:txBody>
          <a:bodyPr wrap="none" lIns="91440" tIns="45720" rIns="91440" bIns="45720">
            <a:spAutoFit/>
          </a:bodyPr>
          <a:lstStyle/>
          <a:p>
            <a:pPr marL="0" lvl="0" indent="0" algn="ctr" rtl="0">
              <a:lnSpc>
                <a:spcPct val="90000"/>
              </a:lnSpc>
              <a:spcBef>
                <a:spcPts val="0"/>
              </a:spcBef>
              <a:spcAft>
                <a:spcPts val="0"/>
              </a:spcAft>
              <a:buNone/>
            </a:pPr>
            <a:r>
              <a:rPr lang="en-GB" sz="5400" b="1" dirty="0">
                <a:solidFill>
                  <a:schemeClr val="accent6"/>
                </a:solidFill>
                <a:latin typeface="+mj-lt"/>
                <a:ea typeface="Proxima Nova"/>
                <a:cs typeface="Proxima Nova"/>
                <a:sym typeface="Proxima Nova"/>
              </a:rPr>
              <a:t>Questions?</a:t>
            </a:r>
          </a:p>
        </p:txBody>
      </p:sp>
      <p:sp>
        <p:nvSpPr>
          <p:cNvPr id="2" name="Rectangle 1"/>
          <p:cNvSpPr/>
          <p:nvPr userDrawn="1"/>
        </p:nvSpPr>
        <p:spPr>
          <a:xfrm>
            <a:off x="54528" y="42436"/>
            <a:ext cx="2554448" cy="696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p:cNvSpPr>
            <a:spLocks noGrp="1"/>
          </p:cNvSpPr>
          <p:nvPr>
            <p:ph type="title" hasCustomPrompt="1"/>
          </p:nvPr>
        </p:nvSpPr>
        <p:spPr>
          <a:xfrm>
            <a:off x="2004967" y="199080"/>
            <a:ext cx="10003872" cy="379756"/>
          </a:xfrm>
        </p:spPr>
        <p:txBody>
          <a:bodyPr>
            <a:normAutofit/>
          </a:bodyPr>
          <a:lstStyle>
            <a:lvl1pPr algn="r">
              <a:defRPr sz="2800">
                <a:solidFill>
                  <a:schemeClr val="bg1"/>
                </a:solidFill>
              </a:defRPr>
            </a:lvl1pPr>
          </a:lstStyle>
          <a:p>
            <a:r>
              <a:rPr lang="en-US" dirty="0"/>
              <a:t>Thank You!</a:t>
            </a:r>
            <a:endParaRPr lang="en-GB" dirty="0"/>
          </a:p>
        </p:txBody>
      </p:sp>
      <p:pic>
        <p:nvPicPr>
          <p:cNvPr id="9" name="Picture 8">
            <a:extLst>
              <a:ext uri="{FF2B5EF4-FFF2-40B4-BE49-F238E27FC236}">
                <a16:creationId xmlns:a16="http://schemas.microsoft.com/office/drawing/2014/main" id="{EA13381B-B535-496C-8E9A-A4ED345AF3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512" y="94585"/>
            <a:ext cx="1723987" cy="472633"/>
          </a:xfrm>
          <a:prstGeom prst="rect">
            <a:avLst/>
          </a:prstGeom>
        </p:spPr>
      </p:pic>
    </p:spTree>
    <p:extLst>
      <p:ext uri="{BB962C8B-B14F-4D97-AF65-F5344CB8AC3E}">
        <p14:creationId xmlns:p14="http://schemas.microsoft.com/office/powerpoint/2010/main" val="500659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6E6D4356-4594-FABD-6E30-2BDE72F1F88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480"/>
          <a:stretch/>
        </p:blipFill>
        <p:spPr>
          <a:xfrm>
            <a:off x="-459" y="3577212"/>
            <a:ext cx="12192000" cy="3280788"/>
          </a:xfrm>
          <a:prstGeom prst="rect">
            <a:avLst/>
          </a:prstGeom>
        </p:spPr>
      </p:pic>
      <p:sp>
        <p:nvSpPr>
          <p:cNvPr id="3" name="Date Placeholder 2"/>
          <p:cNvSpPr>
            <a:spLocks noGrp="1"/>
          </p:cNvSpPr>
          <p:nvPr>
            <p:ph type="dt" sz="half" idx="10"/>
          </p:nvPr>
        </p:nvSpPr>
        <p:spPr>
          <a:xfrm>
            <a:off x="7064373" y="6322829"/>
            <a:ext cx="4261404" cy="365125"/>
          </a:xfrm>
          <a:prstGeom prst="rect">
            <a:avLst/>
          </a:prstGeom>
        </p:spPr>
        <p:txBody>
          <a:bodyPr/>
          <a:lstStyle/>
          <a:p>
            <a:fld id="{823B643A-DD1C-467B-8E85-53BA3972BDA7}" type="datetime1">
              <a:rPr lang="en-GB" smtClean="0"/>
              <a:t>09/10/2023</a:t>
            </a:fld>
            <a:endParaRPr lang="en-GB"/>
          </a:p>
        </p:txBody>
      </p:sp>
      <p:sp>
        <p:nvSpPr>
          <p:cNvPr id="4" name="Slide Number Placeholder 3"/>
          <p:cNvSpPr>
            <a:spLocks noGrp="1"/>
          </p:cNvSpPr>
          <p:nvPr>
            <p:ph type="sldNum" sz="quarter" idx="11"/>
          </p:nvPr>
        </p:nvSpPr>
        <p:spPr/>
        <p:txBody>
          <a:bodyPr/>
          <a:lstStyle/>
          <a:p>
            <a:fld id="{ECE082DE-8E2A-4186-9421-9D2318CE722A}" type="slidenum">
              <a:rPr lang="en-GB" smtClean="0"/>
              <a:t>‹#›</a:t>
            </a:fld>
            <a:endParaRPr lang="en-GB" dirty="0"/>
          </a:p>
        </p:txBody>
      </p:sp>
      <p:grpSp>
        <p:nvGrpSpPr>
          <p:cNvPr id="11" name="Google Shape;1116;p59"/>
          <p:cNvGrpSpPr/>
          <p:nvPr userDrawn="1"/>
        </p:nvGrpSpPr>
        <p:grpSpPr>
          <a:xfrm flipH="1">
            <a:off x="-557302" y="4898254"/>
            <a:ext cx="3147482" cy="2809448"/>
            <a:chOff x="109184" y="-1"/>
            <a:chExt cx="3559583" cy="3177289"/>
          </a:xfrm>
        </p:grpSpPr>
        <p:grpSp>
          <p:nvGrpSpPr>
            <p:cNvPr id="12" name="Google Shape;1117;p59"/>
            <p:cNvGrpSpPr/>
            <p:nvPr/>
          </p:nvGrpSpPr>
          <p:grpSpPr>
            <a:xfrm>
              <a:off x="1467505" y="-1"/>
              <a:ext cx="2201261" cy="1713245"/>
              <a:chOff x="-1" y="-1"/>
              <a:chExt cx="2201259" cy="1713244"/>
            </a:xfrm>
          </p:grpSpPr>
          <p:sp>
            <p:nvSpPr>
              <p:cNvPr id="25" name="Google Shape;1118;p59"/>
              <p:cNvSpPr/>
              <p:nvPr/>
            </p:nvSpPr>
            <p:spPr>
              <a:xfrm rot="2700000">
                <a:off x="1086944" y="107455"/>
                <a:ext cx="518843" cy="518843"/>
              </a:xfrm>
              <a:custGeom>
                <a:avLst/>
                <a:gdLst/>
                <a:ahLst/>
                <a:cxnLst/>
                <a:rect l="l" t="t" r="r" b="b"/>
                <a:pathLst>
                  <a:path w="21600" h="21600" extrusionOk="0">
                    <a:moveTo>
                      <a:pt x="21600" y="10800"/>
                    </a:moveTo>
                    <a:lnTo>
                      <a:pt x="21396" y="13042"/>
                    </a:lnTo>
                    <a:lnTo>
                      <a:pt x="20785" y="15079"/>
                    </a:lnTo>
                    <a:lnTo>
                      <a:pt x="19766" y="16913"/>
                    </a:lnTo>
                    <a:lnTo>
                      <a:pt x="18340" y="18340"/>
                    </a:lnTo>
                    <a:lnTo>
                      <a:pt x="16709" y="19766"/>
                    </a:lnTo>
                    <a:lnTo>
                      <a:pt x="14875" y="20785"/>
                    </a:lnTo>
                    <a:lnTo>
                      <a:pt x="12838" y="21396"/>
                    </a:lnTo>
                    <a:lnTo>
                      <a:pt x="10800" y="21600"/>
                    </a:lnTo>
                    <a:lnTo>
                      <a:pt x="8558" y="21396"/>
                    </a:lnTo>
                    <a:lnTo>
                      <a:pt x="6521" y="20785"/>
                    </a:lnTo>
                    <a:lnTo>
                      <a:pt x="4687" y="19766"/>
                    </a:lnTo>
                    <a:lnTo>
                      <a:pt x="3057" y="18340"/>
                    </a:lnTo>
                    <a:lnTo>
                      <a:pt x="1834" y="16913"/>
                    </a:lnTo>
                    <a:lnTo>
                      <a:pt x="815" y="15079"/>
                    </a:lnTo>
                    <a:lnTo>
                      <a:pt x="204" y="13042"/>
                    </a:lnTo>
                    <a:lnTo>
                      <a:pt x="0" y="10800"/>
                    </a:lnTo>
                    <a:lnTo>
                      <a:pt x="204" y="8558"/>
                    </a:lnTo>
                    <a:lnTo>
                      <a:pt x="815" y="6521"/>
                    </a:lnTo>
                    <a:lnTo>
                      <a:pt x="1834" y="4687"/>
                    </a:lnTo>
                    <a:lnTo>
                      <a:pt x="3057" y="3057"/>
                    </a:lnTo>
                    <a:lnTo>
                      <a:pt x="4687" y="1834"/>
                    </a:lnTo>
                    <a:lnTo>
                      <a:pt x="6521" y="815"/>
                    </a:lnTo>
                    <a:lnTo>
                      <a:pt x="8558" y="204"/>
                    </a:lnTo>
                    <a:lnTo>
                      <a:pt x="10800" y="0"/>
                    </a:lnTo>
                    <a:lnTo>
                      <a:pt x="12838" y="204"/>
                    </a:lnTo>
                    <a:lnTo>
                      <a:pt x="14875" y="815"/>
                    </a:lnTo>
                    <a:lnTo>
                      <a:pt x="16709" y="1834"/>
                    </a:lnTo>
                    <a:lnTo>
                      <a:pt x="18340"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1119;p59"/>
              <p:cNvSpPr/>
              <p:nvPr/>
            </p:nvSpPr>
            <p:spPr>
              <a:xfrm rot="2700000">
                <a:off x="1574959" y="595470"/>
                <a:ext cx="518843" cy="518843"/>
              </a:xfrm>
              <a:custGeom>
                <a:avLst/>
                <a:gdLst/>
                <a:ahLst/>
                <a:cxnLst/>
                <a:rect l="l" t="t" r="r" b="b"/>
                <a:pathLst>
                  <a:path w="21600" h="21600" extrusionOk="0">
                    <a:moveTo>
                      <a:pt x="21600" y="10800"/>
                    </a:moveTo>
                    <a:lnTo>
                      <a:pt x="21396" y="13042"/>
                    </a:lnTo>
                    <a:lnTo>
                      <a:pt x="20785" y="15079"/>
                    </a:lnTo>
                    <a:lnTo>
                      <a:pt x="19766" y="16913"/>
                    </a:lnTo>
                    <a:lnTo>
                      <a:pt x="18543" y="18340"/>
                    </a:lnTo>
                    <a:lnTo>
                      <a:pt x="16913" y="19766"/>
                    </a:lnTo>
                    <a:lnTo>
                      <a:pt x="15079" y="20785"/>
                    </a:lnTo>
                    <a:lnTo>
                      <a:pt x="13042" y="21396"/>
                    </a:lnTo>
                    <a:lnTo>
                      <a:pt x="10800" y="21600"/>
                    </a:lnTo>
                    <a:lnTo>
                      <a:pt x="8558" y="21396"/>
                    </a:lnTo>
                    <a:lnTo>
                      <a:pt x="6521" y="20785"/>
                    </a:lnTo>
                    <a:lnTo>
                      <a:pt x="4687" y="19766"/>
                    </a:lnTo>
                    <a:lnTo>
                      <a:pt x="1834" y="16913"/>
                    </a:lnTo>
                    <a:lnTo>
                      <a:pt x="815" y="15079"/>
                    </a:lnTo>
                    <a:lnTo>
                      <a:pt x="204" y="13042"/>
                    </a:lnTo>
                    <a:lnTo>
                      <a:pt x="0" y="10800"/>
                    </a:lnTo>
                    <a:lnTo>
                      <a:pt x="204" y="8558"/>
                    </a:lnTo>
                    <a:lnTo>
                      <a:pt x="815" y="6521"/>
                    </a:lnTo>
                    <a:lnTo>
                      <a:pt x="1834" y="4687"/>
                    </a:lnTo>
                    <a:lnTo>
                      <a:pt x="3260" y="3057"/>
                    </a:lnTo>
                    <a:lnTo>
                      <a:pt x="4687" y="1834"/>
                    </a:lnTo>
                    <a:lnTo>
                      <a:pt x="6521" y="815"/>
                    </a:lnTo>
                    <a:lnTo>
                      <a:pt x="8558"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1120;p59"/>
              <p:cNvSpPr/>
              <p:nvPr/>
            </p:nvSpPr>
            <p:spPr>
              <a:xfrm rot="2700000">
                <a:off x="598930" y="595469"/>
                <a:ext cx="518843" cy="518843"/>
              </a:xfrm>
              <a:custGeom>
                <a:avLst/>
                <a:gdLst/>
                <a:ahLst/>
                <a:cxnLst/>
                <a:rect l="l" t="t" r="r" b="b"/>
                <a:pathLst>
                  <a:path w="21600" h="21600" extrusionOk="0">
                    <a:moveTo>
                      <a:pt x="21600" y="10800"/>
                    </a:moveTo>
                    <a:lnTo>
                      <a:pt x="21396" y="13042"/>
                    </a:lnTo>
                    <a:lnTo>
                      <a:pt x="20785" y="15079"/>
                    </a:lnTo>
                    <a:lnTo>
                      <a:pt x="19766" y="16913"/>
                    </a:lnTo>
                    <a:lnTo>
                      <a:pt x="18340" y="18543"/>
                    </a:lnTo>
                    <a:lnTo>
                      <a:pt x="16709" y="19766"/>
                    </a:lnTo>
                    <a:lnTo>
                      <a:pt x="14875" y="20785"/>
                    </a:lnTo>
                    <a:lnTo>
                      <a:pt x="12838" y="21396"/>
                    </a:lnTo>
                    <a:lnTo>
                      <a:pt x="10800" y="21600"/>
                    </a:lnTo>
                    <a:lnTo>
                      <a:pt x="8558" y="21396"/>
                    </a:lnTo>
                    <a:lnTo>
                      <a:pt x="6521" y="20785"/>
                    </a:lnTo>
                    <a:lnTo>
                      <a:pt x="4687" y="19766"/>
                    </a:lnTo>
                    <a:lnTo>
                      <a:pt x="3057" y="18543"/>
                    </a:lnTo>
                    <a:lnTo>
                      <a:pt x="1834" y="16913"/>
                    </a:lnTo>
                    <a:lnTo>
                      <a:pt x="815" y="15079"/>
                    </a:lnTo>
                    <a:lnTo>
                      <a:pt x="204" y="13042"/>
                    </a:lnTo>
                    <a:lnTo>
                      <a:pt x="0" y="10800"/>
                    </a:lnTo>
                    <a:lnTo>
                      <a:pt x="204" y="8762"/>
                    </a:lnTo>
                    <a:lnTo>
                      <a:pt x="815" y="6725"/>
                    </a:lnTo>
                    <a:lnTo>
                      <a:pt x="1834" y="4891"/>
                    </a:lnTo>
                    <a:lnTo>
                      <a:pt x="3057" y="3260"/>
                    </a:lnTo>
                    <a:lnTo>
                      <a:pt x="4687" y="1834"/>
                    </a:lnTo>
                    <a:lnTo>
                      <a:pt x="6521" y="815"/>
                    </a:lnTo>
                    <a:lnTo>
                      <a:pt x="8558" y="204"/>
                    </a:lnTo>
                    <a:lnTo>
                      <a:pt x="10800" y="0"/>
                    </a:lnTo>
                    <a:lnTo>
                      <a:pt x="12838" y="204"/>
                    </a:lnTo>
                    <a:lnTo>
                      <a:pt x="14875" y="815"/>
                    </a:lnTo>
                    <a:lnTo>
                      <a:pt x="16709" y="1834"/>
                    </a:lnTo>
                    <a:lnTo>
                      <a:pt x="18340"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1121;p59"/>
              <p:cNvSpPr/>
              <p:nvPr/>
            </p:nvSpPr>
            <p:spPr>
              <a:xfrm rot="2700000">
                <a:off x="1086944" y="1083484"/>
                <a:ext cx="518844" cy="518843"/>
              </a:xfrm>
              <a:custGeom>
                <a:avLst/>
                <a:gdLst/>
                <a:ahLst/>
                <a:cxnLst/>
                <a:rect l="l" t="t" r="r" b="b"/>
                <a:pathLst>
                  <a:path w="21600" h="21600" extrusionOk="0">
                    <a:moveTo>
                      <a:pt x="21600" y="10800"/>
                    </a:moveTo>
                    <a:lnTo>
                      <a:pt x="21396" y="13042"/>
                    </a:lnTo>
                    <a:lnTo>
                      <a:pt x="20785" y="15079"/>
                    </a:lnTo>
                    <a:lnTo>
                      <a:pt x="19766" y="16913"/>
                    </a:lnTo>
                    <a:lnTo>
                      <a:pt x="18543" y="18543"/>
                    </a:lnTo>
                    <a:lnTo>
                      <a:pt x="16913" y="19766"/>
                    </a:lnTo>
                    <a:lnTo>
                      <a:pt x="15079" y="20785"/>
                    </a:lnTo>
                    <a:lnTo>
                      <a:pt x="13042" y="21396"/>
                    </a:lnTo>
                    <a:lnTo>
                      <a:pt x="10800" y="21600"/>
                    </a:lnTo>
                    <a:lnTo>
                      <a:pt x="8558" y="21396"/>
                    </a:lnTo>
                    <a:lnTo>
                      <a:pt x="6521" y="20785"/>
                    </a:lnTo>
                    <a:lnTo>
                      <a:pt x="4687" y="19766"/>
                    </a:lnTo>
                    <a:lnTo>
                      <a:pt x="3260" y="18543"/>
                    </a:lnTo>
                    <a:lnTo>
                      <a:pt x="1834" y="16913"/>
                    </a:lnTo>
                    <a:lnTo>
                      <a:pt x="815" y="15079"/>
                    </a:lnTo>
                    <a:lnTo>
                      <a:pt x="204" y="13042"/>
                    </a:lnTo>
                    <a:lnTo>
                      <a:pt x="0" y="10800"/>
                    </a:lnTo>
                    <a:lnTo>
                      <a:pt x="204" y="8762"/>
                    </a:lnTo>
                    <a:lnTo>
                      <a:pt x="815" y="6725"/>
                    </a:lnTo>
                    <a:lnTo>
                      <a:pt x="1834" y="4891"/>
                    </a:lnTo>
                    <a:lnTo>
                      <a:pt x="3260" y="3260"/>
                    </a:lnTo>
                    <a:lnTo>
                      <a:pt x="4687" y="1834"/>
                    </a:lnTo>
                    <a:lnTo>
                      <a:pt x="6521" y="815"/>
                    </a:lnTo>
                    <a:lnTo>
                      <a:pt x="8558" y="204"/>
                    </a:lnTo>
                    <a:lnTo>
                      <a:pt x="10800" y="0"/>
                    </a:lnTo>
                    <a:lnTo>
                      <a:pt x="13042" y="204"/>
                    </a:lnTo>
                    <a:lnTo>
                      <a:pt x="15079" y="815"/>
                    </a:lnTo>
                    <a:lnTo>
                      <a:pt x="16913" y="1834"/>
                    </a:lnTo>
                    <a:lnTo>
                      <a:pt x="18543"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 name="Google Shape;1122;p59"/>
              <p:cNvSpPr/>
              <p:nvPr/>
            </p:nvSpPr>
            <p:spPr>
              <a:xfrm rot="2700000">
                <a:off x="109185" y="1082767"/>
                <a:ext cx="518844" cy="523737"/>
              </a:xfrm>
              <a:custGeom>
                <a:avLst/>
                <a:gdLst/>
                <a:ahLst/>
                <a:cxnLst/>
                <a:rect l="l" t="t" r="r" b="b"/>
                <a:pathLst>
                  <a:path w="21600" h="21600" extrusionOk="0">
                    <a:moveTo>
                      <a:pt x="21600" y="10901"/>
                    </a:moveTo>
                    <a:lnTo>
                      <a:pt x="21396" y="12920"/>
                    </a:lnTo>
                    <a:lnTo>
                      <a:pt x="20785" y="14938"/>
                    </a:lnTo>
                    <a:lnTo>
                      <a:pt x="19766" y="16755"/>
                    </a:lnTo>
                    <a:lnTo>
                      <a:pt x="18340" y="18370"/>
                    </a:lnTo>
                    <a:lnTo>
                      <a:pt x="16709" y="19783"/>
                    </a:lnTo>
                    <a:lnTo>
                      <a:pt x="14875" y="20591"/>
                    </a:lnTo>
                    <a:lnTo>
                      <a:pt x="12838" y="21398"/>
                    </a:lnTo>
                    <a:lnTo>
                      <a:pt x="10800" y="21600"/>
                    </a:lnTo>
                    <a:lnTo>
                      <a:pt x="8558" y="21398"/>
                    </a:lnTo>
                    <a:lnTo>
                      <a:pt x="6521" y="20591"/>
                    </a:lnTo>
                    <a:lnTo>
                      <a:pt x="4687" y="19783"/>
                    </a:lnTo>
                    <a:lnTo>
                      <a:pt x="3057" y="18370"/>
                    </a:lnTo>
                    <a:lnTo>
                      <a:pt x="1834" y="16755"/>
                    </a:lnTo>
                    <a:lnTo>
                      <a:pt x="815" y="14938"/>
                    </a:lnTo>
                    <a:lnTo>
                      <a:pt x="204" y="12920"/>
                    </a:lnTo>
                    <a:lnTo>
                      <a:pt x="0" y="10901"/>
                    </a:lnTo>
                    <a:lnTo>
                      <a:pt x="204" y="8680"/>
                    </a:lnTo>
                    <a:lnTo>
                      <a:pt x="815" y="6662"/>
                    </a:lnTo>
                    <a:lnTo>
                      <a:pt x="1834" y="4845"/>
                    </a:lnTo>
                    <a:lnTo>
                      <a:pt x="3057" y="3230"/>
                    </a:lnTo>
                    <a:lnTo>
                      <a:pt x="4687" y="1817"/>
                    </a:lnTo>
                    <a:lnTo>
                      <a:pt x="6521" y="1009"/>
                    </a:lnTo>
                    <a:lnTo>
                      <a:pt x="8558" y="404"/>
                    </a:lnTo>
                    <a:lnTo>
                      <a:pt x="10800" y="0"/>
                    </a:lnTo>
                    <a:lnTo>
                      <a:pt x="12838" y="404"/>
                    </a:lnTo>
                    <a:lnTo>
                      <a:pt x="14875" y="1009"/>
                    </a:lnTo>
                    <a:lnTo>
                      <a:pt x="16709" y="1817"/>
                    </a:lnTo>
                    <a:lnTo>
                      <a:pt x="18340"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3" name="Google Shape;1123;p59"/>
            <p:cNvGrpSpPr/>
            <p:nvPr/>
          </p:nvGrpSpPr>
          <p:grpSpPr>
            <a:xfrm>
              <a:off x="109184" y="1082767"/>
              <a:ext cx="1496605" cy="1499051"/>
              <a:chOff x="109185" y="598213"/>
              <a:chExt cx="1496603" cy="1499050"/>
            </a:xfrm>
          </p:grpSpPr>
          <p:sp>
            <p:nvSpPr>
              <p:cNvPr id="21" name="Google Shape;1125;p59"/>
              <p:cNvSpPr/>
              <p:nvPr/>
            </p:nvSpPr>
            <p:spPr>
              <a:xfrm rot="2700000">
                <a:off x="594752" y="600660"/>
                <a:ext cx="523738" cy="518843"/>
              </a:xfrm>
              <a:custGeom>
                <a:avLst/>
                <a:gdLst/>
                <a:ahLst/>
                <a:cxnLst/>
                <a:rect l="l" t="t" r="r" b="b"/>
                <a:pathLst>
                  <a:path w="21600" h="21600" extrusionOk="0">
                    <a:moveTo>
                      <a:pt x="21600" y="10800"/>
                    </a:moveTo>
                    <a:lnTo>
                      <a:pt x="21196" y="13042"/>
                    </a:lnTo>
                    <a:lnTo>
                      <a:pt x="20591" y="14875"/>
                    </a:lnTo>
                    <a:lnTo>
                      <a:pt x="19783" y="16709"/>
                    </a:lnTo>
                    <a:lnTo>
                      <a:pt x="18370" y="18340"/>
                    </a:lnTo>
                    <a:lnTo>
                      <a:pt x="16755" y="19766"/>
                    </a:lnTo>
                    <a:lnTo>
                      <a:pt x="14938" y="20785"/>
                    </a:lnTo>
                    <a:lnTo>
                      <a:pt x="12920" y="21396"/>
                    </a:lnTo>
                    <a:lnTo>
                      <a:pt x="10699" y="21600"/>
                    </a:lnTo>
                    <a:lnTo>
                      <a:pt x="8680" y="21396"/>
                    </a:lnTo>
                    <a:lnTo>
                      <a:pt x="6662" y="20785"/>
                    </a:lnTo>
                    <a:lnTo>
                      <a:pt x="4845" y="19766"/>
                    </a:lnTo>
                    <a:lnTo>
                      <a:pt x="3230" y="18340"/>
                    </a:lnTo>
                    <a:lnTo>
                      <a:pt x="1817" y="16709"/>
                    </a:lnTo>
                    <a:lnTo>
                      <a:pt x="202" y="13042"/>
                    </a:lnTo>
                    <a:lnTo>
                      <a:pt x="0" y="10800"/>
                    </a:lnTo>
                    <a:lnTo>
                      <a:pt x="202" y="8558"/>
                    </a:lnTo>
                    <a:lnTo>
                      <a:pt x="1009" y="6521"/>
                    </a:lnTo>
                    <a:lnTo>
                      <a:pt x="1817" y="4687"/>
                    </a:lnTo>
                    <a:lnTo>
                      <a:pt x="3230" y="3057"/>
                    </a:lnTo>
                    <a:lnTo>
                      <a:pt x="4845" y="1834"/>
                    </a:lnTo>
                    <a:lnTo>
                      <a:pt x="6662" y="815"/>
                    </a:lnTo>
                    <a:lnTo>
                      <a:pt x="8680" y="204"/>
                    </a:lnTo>
                    <a:lnTo>
                      <a:pt x="10699" y="0"/>
                    </a:lnTo>
                    <a:lnTo>
                      <a:pt x="12920" y="204"/>
                    </a:lnTo>
                    <a:lnTo>
                      <a:pt x="14938" y="815"/>
                    </a:lnTo>
                    <a:lnTo>
                      <a:pt x="16755" y="1834"/>
                    </a:lnTo>
                    <a:lnTo>
                      <a:pt x="18370" y="3057"/>
                    </a:lnTo>
                    <a:lnTo>
                      <a:pt x="19783" y="4687"/>
                    </a:lnTo>
                    <a:lnTo>
                      <a:pt x="20591" y="6521"/>
                    </a:lnTo>
                    <a:lnTo>
                      <a:pt x="211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1126;p59"/>
              <p:cNvSpPr/>
              <p:nvPr/>
            </p:nvSpPr>
            <p:spPr>
              <a:xfrm rot="2700000">
                <a:off x="1086945" y="1090406"/>
                <a:ext cx="518843" cy="518843"/>
              </a:xfrm>
              <a:custGeom>
                <a:avLst/>
                <a:gdLst/>
                <a:ahLst/>
                <a:cxnLst/>
                <a:rect l="l" t="t" r="r" b="b"/>
                <a:pathLst>
                  <a:path w="21600" h="21600" extrusionOk="0">
                    <a:moveTo>
                      <a:pt x="21600" y="10800"/>
                    </a:moveTo>
                    <a:lnTo>
                      <a:pt x="21396" y="13042"/>
                    </a:lnTo>
                    <a:lnTo>
                      <a:pt x="20785" y="14875"/>
                    </a:lnTo>
                    <a:lnTo>
                      <a:pt x="19766" y="16709"/>
                    </a:lnTo>
                    <a:lnTo>
                      <a:pt x="18340" y="18340"/>
                    </a:lnTo>
                    <a:lnTo>
                      <a:pt x="16709" y="19766"/>
                    </a:lnTo>
                    <a:lnTo>
                      <a:pt x="14875" y="20785"/>
                    </a:lnTo>
                    <a:lnTo>
                      <a:pt x="12838" y="21396"/>
                    </a:lnTo>
                    <a:lnTo>
                      <a:pt x="10800" y="21600"/>
                    </a:lnTo>
                    <a:lnTo>
                      <a:pt x="8558" y="21396"/>
                    </a:lnTo>
                    <a:lnTo>
                      <a:pt x="6521" y="20785"/>
                    </a:lnTo>
                    <a:lnTo>
                      <a:pt x="4687" y="19766"/>
                    </a:lnTo>
                    <a:lnTo>
                      <a:pt x="3057" y="18340"/>
                    </a:lnTo>
                    <a:lnTo>
                      <a:pt x="1834" y="16709"/>
                    </a:lnTo>
                    <a:lnTo>
                      <a:pt x="815" y="14875"/>
                    </a:lnTo>
                    <a:lnTo>
                      <a:pt x="204" y="13042"/>
                    </a:lnTo>
                    <a:lnTo>
                      <a:pt x="0" y="10800"/>
                    </a:lnTo>
                    <a:lnTo>
                      <a:pt x="204" y="8558"/>
                    </a:lnTo>
                    <a:lnTo>
                      <a:pt x="815" y="6521"/>
                    </a:lnTo>
                    <a:lnTo>
                      <a:pt x="1834" y="4687"/>
                    </a:lnTo>
                    <a:lnTo>
                      <a:pt x="3057" y="3057"/>
                    </a:lnTo>
                    <a:lnTo>
                      <a:pt x="4687" y="1834"/>
                    </a:lnTo>
                    <a:lnTo>
                      <a:pt x="6521" y="815"/>
                    </a:lnTo>
                    <a:lnTo>
                      <a:pt x="8558" y="204"/>
                    </a:lnTo>
                    <a:lnTo>
                      <a:pt x="10800" y="0"/>
                    </a:lnTo>
                    <a:lnTo>
                      <a:pt x="12838" y="204"/>
                    </a:lnTo>
                    <a:lnTo>
                      <a:pt x="14875" y="815"/>
                    </a:lnTo>
                    <a:lnTo>
                      <a:pt x="16709" y="1834"/>
                    </a:lnTo>
                    <a:lnTo>
                      <a:pt x="18340"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3" name="Google Shape;1127;p59"/>
              <p:cNvSpPr/>
              <p:nvPr/>
            </p:nvSpPr>
            <p:spPr>
              <a:xfrm rot="2700000">
                <a:off x="106738" y="1088675"/>
                <a:ext cx="523738" cy="518843"/>
              </a:xfrm>
              <a:custGeom>
                <a:avLst/>
                <a:gdLst/>
                <a:ahLst/>
                <a:cxnLst/>
                <a:rect l="l" t="t" r="r" b="b"/>
                <a:pathLst>
                  <a:path w="21600" h="21600" extrusionOk="0">
                    <a:moveTo>
                      <a:pt x="21600" y="10800"/>
                    </a:moveTo>
                    <a:lnTo>
                      <a:pt x="21196" y="13042"/>
                    </a:lnTo>
                    <a:lnTo>
                      <a:pt x="20591" y="15079"/>
                    </a:lnTo>
                    <a:lnTo>
                      <a:pt x="19783" y="16913"/>
                    </a:lnTo>
                    <a:lnTo>
                      <a:pt x="18370" y="18543"/>
                    </a:lnTo>
                    <a:lnTo>
                      <a:pt x="16755" y="19766"/>
                    </a:lnTo>
                    <a:lnTo>
                      <a:pt x="14938" y="20785"/>
                    </a:lnTo>
                    <a:lnTo>
                      <a:pt x="12920" y="21396"/>
                    </a:lnTo>
                    <a:lnTo>
                      <a:pt x="10699" y="21600"/>
                    </a:lnTo>
                    <a:lnTo>
                      <a:pt x="8680" y="21396"/>
                    </a:lnTo>
                    <a:lnTo>
                      <a:pt x="6662" y="20785"/>
                    </a:lnTo>
                    <a:lnTo>
                      <a:pt x="4845" y="19766"/>
                    </a:lnTo>
                    <a:lnTo>
                      <a:pt x="3230" y="18543"/>
                    </a:lnTo>
                    <a:lnTo>
                      <a:pt x="1817" y="16913"/>
                    </a:lnTo>
                    <a:lnTo>
                      <a:pt x="1009" y="15079"/>
                    </a:lnTo>
                    <a:lnTo>
                      <a:pt x="202" y="13042"/>
                    </a:lnTo>
                    <a:lnTo>
                      <a:pt x="0" y="10800"/>
                    </a:lnTo>
                    <a:lnTo>
                      <a:pt x="202" y="8558"/>
                    </a:lnTo>
                    <a:lnTo>
                      <a:pt x="1009" y="6521"/>
                    </a:lnTo>
                    <a:lnTo>
                      <a:pt x="1817" y="4687"/>
                    </a:lnTo>
                    <a:lnTo>
                      <a:pt x="3230" y="3260"/>
                    </a:lnTo>
                    <a:lnTo>
                      <a:pt x="4845" y="1834"/>
                    </a:lnTo>
                    <a:lnTo>
                      <a:pt x="6662" y="815"/>
                    </a:lnTo>
                    <a:lnTo>
                      <a:pt x="8680" y="204"/>
                    </a:lnTo>
                    <a:lnTo>
                      <a:pt x="10699" y="0"/>
                    </a:lnTo>
                    <a:lnTo>
                      <a:pt x="12920" y="204"/>
                    </a:lnTo>
                    <a:lnTo>
                      <a:pt x="14938" y="815"/>
                    </a:lnTo>
                    <a:lnTo>
                      <a:pt x="16755" y="1834"/>
                    </a:lnTo>
                    <a:lnTo>
                      <a:pt x="18370" y="3260"/>
                    </a:lnTo>
                    <a:lnTo>
                      <a:pt x="19783" y="4687"/>
                    </a:lnTo>
                    <a:lnTo>
                      <a:pt x="20591" y="6521"/>
                    </a:lnTo>
                    <a:lnTo>
                      <a:pt x="211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1128;p59"/>
              <p:cNvSpPr/>
              <p:nvPr/>
            </p:nvSpPr>
            <p:spPr>
              <a:xfrm rot="2700000">
                <a:off x="598931" y="1578420"/>
                <a:ext cx="518843" cy="518843"/>
              </a:xfrm>
              <a:custGeom>
                <a:avLst/>
                <a:gdLst/>
                <a:ahLst/>
                <a:cxnLst/>
                <a:rect l="l" t="t" r="r" b="b"/>
                <a:pathLst>
                  <a:path w="21600" h="21600" extrusionOk="0">
                    <a:moveTo>
                      <a:pt x="21600" y="10800"/>
                    </a:moveTo>
                    <a:lnTo>
                      <a:pt x="21396" y="13042"/>
                    </a:lnTo>
                    <a:lnTo>
                      <a:pt x="20785" y="15079"/>
                    </a:lnTo>
                    <a:lnTo>
                      <a:pt x="19766" y="16913"/>
                    </a:lnTo>
                    <a:lnTo>
                      <a:pt x="18340" y="18543"/>
                    </a:lnTo>
                    <a:lnTo>
                      <a:pt x="16709" y="19766"/>
                    </a:lnTo>
                    <a:lnTo>
                      <a:pt x="14875" y="20785"/>
                    </a:lnTo>
                    <a:lnTo>
                      <a:pt x="12838" y="21396"/>
                    </a:lnTo>
                    <a:lnTo>
                      <a:pt x="10800" y="21600"/>
                    </a:lnTo>
                    <a:lnTo>
                      <a:pt x="8558" y="21396"/>
                    </a:lnTo>
                    <a:lnTo>
                      <a:pt x="6521" y="20785"/>
                    </a:lnTo>
                    <a:lnTo>
                      <a:pt x="4687" y="19766"/>
                    </a:lnTo>
                    <a:lnTo>
                      <a:pt x="3057" y="18543"/>
                    </a:lnTo>
                    <a:lnTo>
                      <a:pt x="1834" y="16913"/>
                    </a:lnTo>
                    <a:lnTo>
                      <a:pt x="815" y="15079"/>
                    </a:lnTo>
                    <a:lnTo>
                      <a:pt x="204" y="13042"/>
                    </a:lnTo>
                    <a:lnTo>
                      <a:pt x="0" y="10800"/>
                    </a:lnTo>
                    <a:lnTo>
                      <a:pt x="204" y="8558"/>
                    </a:lnTo>
                    <a:lnTo>
                      <a:pt x="815" y="6521"/>
                    </a:lnTo>
                    <a:lnTo>
                      <a:pt x="1834" y="4687"/>
                    </a:lnTo>
                    <a:lnTo>
                      <a:pt x="3057" y="3260"/>
                    </a:lnTo>
                    <a:lnTo>
                      <a:pt x="4687" y="1834"/>
                    </a:lnTo>
                    <a:lnTo>
                      <a:pt x="6521" y="815"/>
                    </a:lnTo>
                    <a:lnTo>
                      <a:pt x="8558" y="204"/>
                    </a:lnTo>
                    <a:lnTo>
                      <a:pt x="10800" y="0"/>
                    </a:lnTo>
                    <a:lnTo>
                      <a:pt x="12838" y="204"/>
                    </a:lnTo>
                    <a:lnTo>
                      <a:pt x="14875" y="815"/>
                    </a:lnTo>
                    <a:lnTo>
                      <a:pt x="16709" y="1834"/>
                    </a:lnTo>
                    <a:lnTo>
                      <a:pt x="18340" y="3260"/>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14" name="Google Shape;1129;p59"/>
            <p:cNvGrpSpPr/>
            <p:nvPr/>
          </p:nvGrpSpPr>
          <p:grpSpPr>
            <a:xfrm>
              <a:off x="1467506" y="1464042"/>
              <a:ext cx="2201261" cy="1713246"/>
              <a:chOff x="-1" y="0"/>
              <a:chExt cx="2201259" cy="1713244"/>
            </a:xfrm>
          </p:grpSpPr>
          <p:sp>
            <p:nvSpPr>
              <p:cNvPr id="15" name="Google Shape;1130;p59"/>
              <p:cNvSpPr/>
              <p:nvPr/>
            </p:nvSpPr>
            <p:spPr>
              <a:xfrm rot="2700000">
                <a:off x="1574959" y="107456"/>
                <a:ext cx="518843" cy="518843"/>
              </a:xfrm>
              <a:custGeom>
                <a:avLst/>
                <a:gdLst/>
                <a:ahLst/>
                <a:cxnLst/>
                <a:rect l="l" t="t" r="r" b="b"/>
                <a:pathLst>
                  <a:path w="21600" h="21600" extrusionOk="0">
                    <a:moveTo>
                      <a:pt x="21600" y="10800"/>
                    </a:moveTo>
                    <a:lnTo>
                      <a:pt x="21396" y="13042"/>
                    </a:lnTo>
                    <a:lnTo>
                      <a:pt x="20785" y="15079"/>
                    </a:lnTo>
                    <a:lnTo>
                      <a:pt x="19766" y="16913"/>
                    </a:lnTo>
                    <a:lnTo>
                      <a:pt x="18543" y="18543"/>
                    </a:lnTo>
                    <a:lnTo>
                      <a:pt x="16913" y="19766"/>
                    </a:lnTo>
                    <a:lnTo>
                      <a:pt x="15079" y="20785"/>
                    </a:lnTo>
                    <a:lnTo>
                      <a:pt x="13042" y="21396"/>
                    </a:lnTo>
                    <a:lnTo>
                      <a:pt x="10800" y="21600"/>
                    </a:lnTo>
                    <a:lnTo>
                      <a:pt x="8762" y="21396"/>
                    </a:lnTo>
                    <a:lnTo>
                      <a:pt x="6725" y="20785"/>
                    </a:lnTo>
                    <a:lnTo>
                      <a:pt x="4891" y="19766"/>
                    </a:lnTo>
                    <a:lnTo>
                      <a:pt x="3260" y="18543"/>
                    </a:lnTo>
                    <a:lnTo>
                      <a:pt x="1834" y="16913"/>
                    </a:lnTo>
                    <a:lnTo>
                      <a:pt x="815" y="15079"/>
                    </a:lnTo>
                    <a:lnTo>
                      <a:pt x="204" y="13042"/>
                    </a:lnTo>
                    <a:lnTo>
                      <a:pt x="0" y="10800"/>
                    </a:lnTo>
                    <a:lnTo>
                      <a:pt x="204" y="8762"/>
                    </a:lnTo>
                    <a:lnTo>
                      <a:pt x="815" y="6725"/>
                    </a:lnTo>
                    <a:lnTo>
                      <a:pt x="1834" y="4891"/>
                    </a:lnTo>
                    <a:lnTo>
                      <a:pt x="3260" y="3260"/>
                    </a:lnTo>
                    <a:lnTo>
                      <a:pt x="4891" y="1834"/>
                    </a:lnTo>
                    <a:lnTo>
                      <a:pt x="6725" y="815"/>
                    </a:lnTo>
                    <a:lnTo>
                      <a:pt x="8762" y="204"/>
                    </a:lnTo>
                    <a:lnTo>
                      <a:pt x="10800" y="0"/>
                    </a:lnTo>
                    <a:lnTo>
                      <a:pt x="13042" y="204"/>
                    </a:lnTo>
                    <a:lnTo>
                      <a:pt x="15079" y="815"/>
                    </a:lnTo>
                    <a:lnTo>
                      <a:pt x="16913" y="1834"/>
                    </a:lnTo>
                    <a:lnTo>
                      <a:pt x="18543" y="3260"/>
                    </a:lnTo>
                    <a:lnTo>
                      <a:pt x="19766" y="4891"/>
                    </a:lnTo>
                    <a:lnTo>
                      <a:pt x="20785" y="6725"/>
                    </a:lnTo>
                    <a:lnTo>
                      <a:pt x="21396" y="8762"/>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 name="Google Shape;1131;p59"/>
              <p:cNvSpPr/>
              <p:nvPr/>
            </p:nvSpPr>
            <p:spPr>
              <a:xfrm rot="2700000">
                <a:off x="597200" y="106739"/>
                <a:ext cx="518843" cy="523736"/>
              </a:xfrm>
              <a:custGeom>
                <a:avLst/>
                <a:gdLst/>
                <a:ahLst/>
                <a:cxnLst/>
                <a:rect l="l" t="t" r="r" b="b"/>
                <a:pathLst>
                  <a:path w="21600" h="21600" extrusionOk="0">
                    <a:moveTo>
                      <a:pt x="21600" y="10901"/>
                    </a:moveTo>
                    <a:lnTo>
                      <a:pt x="21396" y="12920"/>
                    </a:lnTo>
                    <a:lnTo>
                      <a:pt x="20785" y="14938"/>
                    </a:lnTo>
                    <a:lnTo>
                      <a:pt x="19766" y="16755"/>
                    </a:lnTo>
                    <a:lnTo>
                      <a:pt x="18543" y="18370"/>
                    </a:lnTo>
                    <a:lnTo>
                      <a:pt x="16913" y="19783"/>
                    </a:lnTo>
                    <a:lnTo>
                      <a:pt x="15079" y="20591"/>
                    </a:lnTo>
                    <a:lnTo>
                      <a:pt x="13042" y="21398"/>
                    </a:lnTo>
                    <a:lnTo>
                      <a:pt x="10800" y="21600"/>
                    </a:lnTo>
                    <a:lnTo>
                      <a:pt x="8558" y="21398"/>
                    </a:lnTo>
                    <a:lnTo>
                      <a:pt x="6521" y="20591"/>
                    </a:lnTo>
                    <a:lnTo>
                      <a:pt x="4687" y="19783"/>
                    </a:lnTo>
                    <a:lnTo>
                      <a:pt x="3260" y="18370"/>
                    </a:lnTo>
                    <a:lnTo>
                      <a:pt x="1834" y="16755"/>
                    </a:lnTo>
                    <a:lnTo>
                      <a:pt x="815" y="14938"/>
                    </a:lnTo>
                    <a:lnTo>
                      <a:pt x="204" y="12920"/>
                    </a:lnTo>
                    <a:lnTo>
                      <a:pt x="0" y="10901"/>
                    </a:lnTo>
                    <a:lnTo>
                      <a:pt x="204" y="8680"/>
                    </a:lnTo>
                    <a:lnTo>
                      <a:pt x="815" y="6662"/>
                    </a:lnTo>
                    <a:lnTo>
                      <a:pt x="1834" y="4845"/>
                    </a:lnTo>
                    <a:lnTo>
                      <a:pt x="3260" y="3230"/>
                    </a:lnTo>
                    <a:lnTo>
                      <a:pt x="4687" y="1817"/>
                    </a:lnTo>
                    <a:lnTo>
                      <a:pt x="6521" y="1009"/>
                    </a:lnTo>
                    <a:lnTo>
                      <a:pt x="8558" y="404"/>
                    </a:lnTo>
                    <a:lnTo>
                      <a:pt x="10800" y="0"/>
                    </a:lnTo>
                    <a:lnTo>
                      <a:pt x="13042" y="404"/>
                    </a:lnTo>
                    <a:lnTo>
                      <a:pt x="15079" y="1009"/>
                    </a:lnTo>
                    <a:lnTo>
                      <a:pt x="16913" y="1817"/>
                    </a:lnTo>
                    <a:lnTo>
                      <a:pt x="18543"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1132;p59"/>
              <p:cNvSpPr/>
              <p:nvPr/>
            </p:nvSpPr>
            <p:spPr>
              <a:xfrm rot="2700000">
                <a:off x="1085214" y="594753"/>
                <a:ext cx="518843" cy="523737"/>
              </a:xfrm>
              <a:custGeom>
                <a:avLst/>
                <a:gdLst/>
                <a:ahLst/>
                <a:cxnLst/>
                <a:rect l="l" t="t" r="r" b="b"/>
                <a:pathLst>
                  <a:path w="21600" h="21600" extrusionOk="0">
                    <a:moveTo>
                      <a:pt x="21600" y="10901"/>
                    </a:moveTo>
                    <a:lnTo>
                      <a:pt x="21396" y="12920"/>
                    </a:lnTo>
                    <a:lnTo>
                      <a:pt x="20785" y="14938"/>
                    </a:lnTo>
                    <a:lnTo>
                      <a:pt x="19766" y="16755"/>
                    </a:lnTo>
                    <a:lnTo>
                      <a:pt x="18543" y="18370"/>
                    </a:lnTo>
                    <a:lnTo>
                      <a:pt x="16913" y="19783"/>
                    </a:lnTo>
                    <a:lnTo>
                      <a:pt x="15079" y="20591"/>
                    </a:lnTo>
                    <a:lnTo>
                      <a:pt x="13042" y="21398"/>
                    </a:lnTo>
                    <a:lnTo>
                      <a:pt x="10800" y="21600"/>
                    </a:lnTo>
                    <a:lnTo>
                      <a:pt x="8762" y="21398"/>
                    </a:lnTo>
                    <a:lnTo>
                      <a:pt x="6725" y="20591"/>
                    </a:lnTo>
                    <a:lnTo>
                      <a:pt x="4891" y="19783"/>
                    </a:lnTo>
                    <a:lnTo>
                      <a:pt x="3260" y="18370"/>
                    </a:lnTo>
                    <a:lnTo>
                      <a:pt x="1834" y="16755"/>
                    </a:lnTo>
                    <a:lnTo>
                      <a:pt x="815" y="14938"/>
                    </a:lnTo>
                    <a:lnTo>
                      <a:pt x="204" y="12920"/>
                    </a:lnTo>
                    <a:lnTo>
                      <a:pt x="0" y="10901"/>
                    </a:lnTo>
                    <a:lnTo>
                      <a:pt x="204" y="8680"/>
                    </a:lnTo>
                    <a:lnTo>
                      <a:pt x="815" y="6662"/>
                    </a:lnTo>
                    <a:lnTo>
                      <a:pt x="1834" y="4845"/>
                    </a:lnTo>
                    <a:lnTo>
                      <a:pt x="3260" y="3230"/>
                    </a:lnTo>
                    <a:lnTo>
                      <a:pt x="4891" y="1817"/>
                    </a:lnTo>
                    <a:lnTo>
                      <a:pt x="6725" y="1009"/>
                    </a:lnTo>
                    <a:lnTo>
                      <a:pt x="8762" y="404"/>
                    </a:lnTo>
                    <a:lnTo>
                      <a:pt x="10800" y="0"/>
                    </a:lnTo>
                    <a:lnTo>
                      <a:pt x="13042" y="404"/>
                    </a:lnTo>
                    <a:lnTo>
                      <a:pt x="15079" y="1009"/>
                    </a:lnTo>
                    <a:lnTo>
                      <a:pt x="16913" y="1817"/>
                    </a:lnTo>
                    <a:lnTo>
                      <a:pt x="18543" y="3230"/>
                    </a:lnTo>
                    <a:lnTo>
                      <a:pt x="19766" y="4845"/>
                    </a:lnTo>
                    <a:lnTo>
                      <a:pt x="20785" y="6662"/>
                    </a:lnTo>
                    <a:lnTo>
                      <a:pt x="21396" y="8680"/>
                    </a:lnTo>
                    <a:lnTo>
                      <a:pt x="21600" y="10901"/>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1133;p59"/>
              <p:cNvSpPr/>
              <p:nvPr/>
            </p:nvSpPr>
            <p:spPr>
              <a:xfrm rot="2700000">
                <a:off x="107455" y="598930"/>
                <a:ext cx="518843" cy="518843"/>
              </a:xfrm>
              <a:custGeom>
                <a:avLst/>
                <a:gdLst/>
                <a:ahLst/>
                <a:cxnLst/>
                <a:rect l="l" t="t" r="r" b="b"/>
                <a:pathLst>
                  <a:path w="21600" h="21600" extrusionOk="0">
                    <a:moveTo>
                      <a:pt x="21600" y="10800"/>
                    </a:moveTo>
                    <a:lnTo>
                      <a:pt x="21396" y="13042"/>
                    </a:lnTo>
                    <a:lnTo>
                      <a:pt x="20785" y="14875"/>
                    </a:lnTo>
                    <a:lnTo>
                      <a:pt x="19766" y="16709"/>
                    </a:lnTo>
                    <a:lnTo>
                      <a:pt x="18543" y="18340"/>
                    </a:lnTo>
                    <a:lnTo>
                      <a:pt x="16913" y="19766"/>
                    </a:lnTo>
                    <a:lnTo>
                      <a:pt x="15079" y="20785"/>
                    </a:lnTo>
                    <a:lnTo>
                      <a:pt x="13042" y="21396"/>
                    </a:lnTo>
                    <a:lnTo>
                      <a:pt x="10800" y="21600"/>
                    </a:lnTo>
                    <a:lnTo>
                      <a:pt x="8558" y="21396"/>
                    </a:lnTo>
                    <a:lnTo>
                      <a:pt x="6521" y="20785"/>
                    </a:lnTo>
                    <a:lnTo>
                      <a:pt x="4687" y="19766"/>
                    </a:lnTo>
                    <a:lnTo>
                      <a:pt x="3260" y="18340"/>
                    </a:lnTo>
                    <a:lnTo>
                      <a:pt x="1834" y="16709"/>
                    </a:lnTo>
                    <a:lnTo>
                      <a:pt x="815" y="14875"/>
                    </a:lnTo>
                    <a:lnTo>
                      <a:pt x="204" y="13042"/>
                    </a:lnTo>
                    <a:lnTo>
                      <a:pt x="0" y="10800"/>
                    </a:lnTo>
                    <a:lnTo>
                      <a:pt x="204" y="8558"/>
                    </a:lnTo>
                    <a:lnTo>
                      <a:pt x="815" y="6521"/>
                    </a:lnTo>
                    <a:lnTo>
                      <a:pt x="1834" y="4687"/>
                    </a:lnTo>
                    <a:lnTo>
                      <a:pt x="3260" y="3057"/>
                    </a:lnTo>
                    <a:lnTo>
                      <a:pt x="4687" y="1834"/>
                    </a:lnTo>
                    <a:lnTo>
                      <a:pt x="6521" y="815"/>
                    </a:lnTo>
                    <a:lnTo>
                      <a:pt x="8558"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134;p59"/>
              <p:cNvSpPr/>
              <p:nvPr/>
            </p:nvSpPr>
            <p:spPr>
              <a:xfrm rot="2700000">
                <a:off x="595470" y="1086945"/>
                <a:ext cx="518843" cy="518843"/>
              </a:xfrm>
              <a:custGeom>
                <a:avLst/>
                <a:gdLst/>
                <a:ahLst/>
                <a:cxnLst/>
                <a:rect l="l" t="t" r="r" b="b"/>
                <a:pathLst>
                  <a:path w="21600" h="21600" extrusionOk="0">
                    <a:moveTo>
                      <a:pt x="21600" y="10800"/>
                    </a:moveTo>
                    <a:lnTo>
                      <a:pt x="21396" y="13042"/>
                    </a:lnTo>
                    <a:lnTo>
                      <a:pt x="20785" y="14875"/>
                    </a:lnTo>
                    <a:lnTo>
                      <a:pt x="19766" y="16709"/>
                    </a:lnTo>
                    <a:lnTo>
                      <a:pt x="18543" y="18340"/>
                    </a:lnTo>
                    <a:lnTo>
                      <a:pt x="16913" y="19766"/>
                    </a:lnTo>
                    <a:lnTo>
                      <a:pt x="15079" y="20785"/>
                    </a:lnTo>
                    <a:lnTo>
                      <a:pt x="13042" y="21396"/>
                    </a:lnTo>
                    <a:lnTo>
                      <a:pt x="10800" y="21600"/>
                    </a:lnTo>
                    <a:lnTo>
                      <a:pt x="8762" y="21396"/>
                    </a:lnTo>
                    <a:lnTo>
                      <a:pt x="6725" y="20785"/>
                    </a:lnTo>
                    <a:lnTo>
                      <a:pt x="4891" y="19766"/>
                    </a:lnTo>
                    <a:lnTo>
                      <a:pt x="3260" y="18340"/>
                    </a:lnTo>
                    <a:lnTo>
                      <a:pt x="1834" y="16709"/>
                    </a:lnTo>
                    <a:lnTo>
                      <a:pt x="815" y="14875"/>
                    </a:lnTo>
                    <a:lnTo>
                      <a:pt x="204" y="13042"/>
                    </a:lnTo>
                    <a:lnTo>
                      <a:pt x="0" y="10800"/>
                    </a:lnTo>
                    <a:lnTo>
                      <a:pt x="204" y="8558"/>
                    </a:lnTo>
                    <a:lnTo>
                      <a:pt x="815" y="6521"/>
                    </a:lnTo>
                    <a:lnTo>
                      <a:pt x="1834" y="4687"/>
                    </a:lnTo>
                    <a:lnTo>
                      <a:pt x="3260" y="3057"/>
                    </a:lnTo>
                    <a:lnTo>
                      <a:pt x="4891" y="1834"/>
                    </a:lnTo>
                    <a:lnTo>
                      <a:pt x="6725" y="815"/>
                    </a:lnTo>
                    <a:lnTo>
                      <a:pt x="8762" y="204"/>
                    </a:lnTo>
                    <a:lnTo>
                      <a:pt x="10800" y="0"/>
                    </a:lnTo>
                    <a:lnTo>
                      <a:pt x="13042" y="204"/>
                    </a:lnTo>
                    <a:lnTo>
                      <a:pt x="15079" y="815"/>
                    </a:lnTo>
                    <a:lnTo>
                      <a:pt x="16913" y="1834"/>
                    </a:lnTo>
                    <a:lnTo>
                      <a:pt x="18543" y="3057"/>
                    </a:lnTo>
                    <a:lnTo>
                      <a:pt x="19766" y="4687"/>
                    </a:lnTo>
                    <a:lnTo>
                      <a:pt x="20785" y="6521"/>
                    </a:lnTo>
                    <a:lnTo>
                      <a:pt x="21396" y="8558"/>
                    </a:lnTo>
                    <a:lnTo>
                      <a:pt x="21600" y="10800"/>
                    </a:lnTo>
                    <a:close/>
                  </a:path>
                </a:pathLst>
              </a:custGeom>
              <a:solidFill>
                <a:srgbClr val="FFFFFF">
                  <a:alpha val="4705"/>
                </a:srgbClr>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sp>
        <p:nvSpPr>
          <p:cNvPr id="30" name="Google Shape;1135;p59"/>
          <p:cNvSpPr txBox="1"/>
          <p:nvPr userDrawn="1"/>
        </p:nvSpPr>
        <p:spPr>
          <a:xfrm>
            <a:off x="851039" y="3717378"/>
            <a:ext cx="2932402" cy="789941"/>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FFFFFF"/>
              </a:buClr>
              <a:buSzPts val="4000"/>
              <a:buFont typeface="Open Sans"/>
              <a:buNone/>
            </a:pPr>
            <a:r>
              <a:rPr lang="en-US" sz="2400" b="1" i="0" u="none" strike="noStrike" cap="none" dirty="0">
                <a:solidFill>
                  <a:srgbClr val="FFFFFF"/>
                </a:solidFill>
                <a:latin typeface="+mj-lt"/>
                <a:ea typeface="Open Sans"/>
                <a:cs typeface="Open Sans"/>
                <a:sym typeface="Open Sans"/>
              </a:rPr>
              <a:t>Contact Us</a:t>
            </a:r>
            <a:endParaRPr sz="1100" dirty="0">
              <a:latin typeface="+mj-lt"/>
            </a:endParaRPr>
          </a:p>
        </p:txBody>
      </p:sp>
      <p:sp>
        <p:nvSpPr>
          <p:cNvPr id="31" name="Google Shape;1136;p59"/>
          <p:cNvSpPr txBox="1"/>
          <p:nvPr userDrawn="1"/>
        </p:nvSpPr>
        <p:spPr>
          <a:xfrm>
            <a:off x="1013789" y="5433433"/>
            <a:ext cx="1437774" cy="307341"/>
          </a:xfrm>
          <a:prstGeom prst="rect">
            <a:avLst/>
          </a:prstGeom>
          <a:noFill/>
          <a:ln>
            <a:noFill/>
          </a:ln>
        </p:spPr>
        <p:txBody>
          <a:bodyPr spcFirstLastPara="1" wrap="square" lIns="45700" tIns="45700" rIns="45700" bIns="457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200"/>
              <a:buFont typeface="Open Sans"/>
              <a:buNone/>
              <a:tabLst/>
              <a:defRPr/>
            </a:pPr>
            <a:r>
              <a:rPr lang="en-US" sz="1200" b="0" i="0" u="none" strike="noStrike" cap="none" dirty="0">
                <a:solidFill>
                  <a:srgbClr val="FFFFFF"/>
                </a:solidFill>
                <a:latin typeface="+mn-lt"/>
                <a:ea typeface="Open Sans"/>
                <a:cs typeface="Open Sans"/>
                <a:sym typeface="Open Sans"/>
              </a:rPr>
              <a:t>+234 (0) 908 781 2026</a:t>
            </a:r>
            <a:endParaRPr dirty="0">
              <a:latin typeface="+mn-lt"/>
            </a:endParaRPr>
          </a:p>
        </p:txBody>
      </p:sp>
      <p:sp>
        <p:nvSpPr>
          <p:cNvPr id="32" name="Google Shape;1137;p59"/>
          <p:cNvSpPr txBox="1"/>
          <p:nvPr userDrawn="1"/>
        </p:nvSpPr>
        <p:spPr>
          <a:xfrm>
            <a:off x="2671780" y="5437544"/>
            <a:ext cx="1794679"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www.norrenberger.com</a:t>
            </a:r>
            <a:endParaRPr dirty="0">
              <a:latin typeface="+mn-lt"/>
            </a:endParaRPr>
          </a:p>
        </p:txBody>
      </p:sp>
      <p:sp>
        <p:nvSpPr>
          <p:cNvPr id="33" name="Google Shape;1138;p59"/>
          <p:cNvSpPr txBox="1"/>
          <p:nvPr userDrawn="1"/>
        </p:nvSpPr>
        <p:spPr>
          <a:xfrm>
            <a:off x="1074256" y="5210705"/>
            <a:ext cx="2679104"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customerservice@norrenberger.com</a:t>
            </a:r>
            <a:endParaRPr dirty="0">
              <a:latin typeface="+mn-lt"/>
            </a:endParaRPr>
          </a:p>
        </p:txBody>
      </p:sp>
      <p:sp>
        <p:nvSpPr>
          <p:cNvPr id="34" name="Google Shape;1139;p59"/>
          <p:cNvSpPr/>
          <p:nvPr userDrawn="1"/>
        </p:nvSpPr>
        <p:spPr>
          <a:xfrm>
            <a:off x="863125" y="5281635"/>
            <a:ext cx="187491" cy="136285"/>
          </a:xfrm>
          <a:custGeom>
            <a:avLst/>
            <a:gdLst/>
            <a:ahLst/>
            <a:cxnLst/>
            <a:rect l="l" t="t" r="r" b="b"/>
            <a:pathLst>
              <a:path w="21600" h="21600" extrusionOk="0">
                <a:moveTo>
                  <a:pt x="20692" y="18978"/>
                </a:moveTo>
                <a:lnTo>
                  <a:pt x="20511" y="19103"/>
                </a:lnTo>
                <a:lnTo>
                  <a:pt x="14430" y="10738"/>
                </a:lnTo>
                <a:lnTo>
                  <a:pt x="20511" y="2372"/>
                </a:lnTo>
                <a:lnTo>
                  <a:pt x="20692" y="2747"/>
                </a:lnTo>
                <a:lnTo>
                  <a:pt x="20692" y="18978"/>
                </a:lnTo>
                <a:close/>
                <a:moveTo>
                  <a:pt x="19603" y="20227"/>
                </a:moveTo>
                <a:lnTo>
                  <a:pt x="1997" y="20227"/>
                </a:lnTo>
                <a:lnTo>
                  <a:pt x="1634" y="20102"/>
                </a:lnTo>
                <a:lnTo>
                  <a:pt x="7805" y="11736"/>
                </a:lnTo>
                <a:lnTo>
                  <a:pt x="9802" y="14483"/>
                </a:lnTo>
                <a:lnTo>
                  <a:pt x="10346" y="14733"/>
                </a:lnTo>
                <a:lnTo>
                  <a:pt x="10800" y="14858"/>
                </a:lnTo>
                <a:lnTo>
                  <a:pt x="11254" y="14733"/>
                </a:lnTo>
                <a:lnTo>
                  <a:pt x="11708" y="14483"/>
                </a:lnTo>
                <a:lnTo>
                  <a:pt x="12252" y="13984"/>
                </a:lnTo>
                <a:lnTo>
                  <a:pt x="13886" y="11736"/>
                </a:lnTo>
                <a:lnTo>
                  <a:pt x="19966" y="20102"/>
                </a:lnTo>
                <a:lnTo>
                  <a:pt x="19603" y="20227"/>
                </a:lnTo>
                <a:close/>
                <a:moveTo>
                  <a:pt x="1089" y="18978"/>
                </a:moveTo>
                <a:lnTo>
                  <a:pt x="1089" y="2372"/>
                </a:lnTo>
                <a:lnTo>
                  <a:pt x="7079" y="10738"/>
                </a:lnTo>
                <a:lnTo>
                  <a:pt x="1089" y="19103"/>
                </a:lnTo>
                <a:lnTo>
                  <a:pt x="1089" y="18978"/>
                </a:lnTo>
                <a:close/>
                <a:moveTo>
                  <a:pt x="1997" y="1249"/>
                </a:moveTo>
                <a:lnTo>
                  <a:pt x="19603" y="1249"/>
                </a:lnTo>
                <a:lnTo>
                  <a:pt x="19966" y="1498"/>
                </a:lnTo>
                <a:lnTo>
                  <a:pt x="11526" y="12985"/>
                </a:lnTo>
                <a:lnTo>
                  <a:pt x="11163" y="13360"/>
                </a:lnTo>
                <a:lnTo>
                  <a:pt x="10800" y="13484"/>
                </a:lnTo>
                <a:lnTo>
                  <a:pt x="10437" y="13360"/>
                </a:lnTo>
                <a:lnTo>
                  <a:pt x="10165" y="12985"/>
                </a:lnTo>
                <a:lnTo>
                  <a:pt x="1634" y="1498"/>
                </a:lnTo>
                <a:lnTo>
                  <a:pt x="1997" y="1249"/>
                </a:lnTo>
                <a:close/>
                <a:moveTo>
                  <a:pt x="19603" y="0"/>
                </a:moveTo>
                <a:lnTo>
                  <a:pt x="1997" y="0"/>
                </a:lnTo>
                <a:lnTo>
                  <a:pt x="1089" y="250"/>
                </a:lnTo>
                <a:lnTo>
                  <a:pt x="363" y="1249"/>
                </a:lnTo>
                <a:lnTo>
                  <a:pt x="0" y="2747"/>
                </a:lnTo>
                <a:lnTo>
                  <a:pt x="0" y="18978"/>
                </a:lnTo>
                <a:lnTo>
                  <a:pt x="363" y="20227"/>
                </a:lnTo>
                <a:lnTo>
                  <a:pt x="1089" y="21225"/>
                </a:lnTo>
                <a:lnTo>
                  <a:pt x="1997" y="21600"/>
                </a:lnTo>
                <a:lnTo>
                  <a:pt x="19603" y="21600"/>
                </a:lnTo>
                <a:lnTo>
                  <a:pt x="20692" y="21225"/>
                </a:lnTo>
                <a:lnTo>
                  <a:pt x="21237" y="20227"/>
                </a:lnTo>
                <a:lnTo>
                  <a:pt x="21600" y="18978"/>
                </a:lnTo>
                <a:lnTo>
                  <a:pt x="21600" y="2747"/>
                </a:lnTo>
                <a:lnTo>
                  <a:pt x="21237" y="1249"/>
                </a:lnTo>
                <a:lnTo>
                  <a:pt x="20692" y="250"/>
                </a:lnTo>
                <a:lnTo>
                  <a:pt x="19603" y="0"/>
                </a:lnTo>
                <a:close/>
              </a:path>
            </a:pathLst>
          </a:custGeom>
          <a:solidFill>
            <a:schemeClr val="bg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 name="Google Shape;1140;p59"/>
          <p:cNvSpPr/>
          <p:nvPr userDrawn="1"/>
        </p:nvSpPr>
        <p:spPr>
          <a:xfrm>
            <a:off x="841380" y="5522117"/>
            <a:ext cx="166754" cy="167703"/>
          </a:xfrm>
          <a:custGeom>
            <a:avLst/>
            <a:gdLst/>
            <a:ahLst/>
            <a:cxnLst/>
            <a:rect l="l" t="t" r="r" b="b"/>
            <a:pathLst>
              <a:path w="21600" h="21600" extrusionOk="0">
                <a:moveTo>
                  <a:pt x="16445" y="20502"/>
                </a:moveTo>
                <a:lnTo>
                  <a:pt x="15893" y="20502"/>
                </a:lnTo>
                <a:lnTo>
                  <a:pt x="15280" y="20380"/>
                </a:lnTo>
                <a:lnTo>
                  <a:pt x="14666" y="20136"/>
                </a:lnTo>
                <a:lnTo>
                  <a:pt x="14543" y="20136"/>
                </a:lnTo>
                <a:lnTo>
                  <a:pt x="11352" y="18244"/>
                </a:lnTo>
                <a:lnTo>
                  <a:pt x="8345" y="15864"/>
                </a:lnTo>
                <a:lnTo>
                  <a:pt x="5768" y="13302"/>
                </a:lnTo>
                <a:lnTo>
                  <a:pt x="3375" y="10312"/>
                </a:lnTo>
                <a:lnTo>
                  <a:pt x="1473" y="7139"/>
                </a:lnTo>
                <a:lnTo>
                  <a:pt x="1473" y="7017"/>
                </a:lnTo>
                <a:lnTo>
                  <a:pt x="1227" y="6407"/>
                </a:lnTo>
                <a:lnTo>
                  <a:pt x="982" y="5186"/>
                </a:lnTo>
                <a:lnTo>
                  <a:pt x="1227" y="3783"/>
                </a:lnTo>
                <a:lnTo>
                  <a:pt x="1841" y="2746"/>
                </a:lnTo>
                <a:lnTo>
                  <a:pt x="2639" y="1769"/>
                </a:lnTo>
                <a:lnTo>
                  <a:pt x="3620" y="1159"/>
                </a:lnTo>
                <a:lnTo>
                  <a:pt x="4418" y="1037"/>
                </a:lnTo>
                <a:lnTo>
                  <a:pt x="4664" y="1037"/>
                </a:lnTo>
                <a:lnTo>
                  <a:pt x="4909" y="1281"/>
                </a:lnTo>
                <a:lnTo>
                  <a:pt x="8100" y="5431"/>
                </a:lnTo>
                <a:lnTo>
                  <a:pt x="8345" y="5675"/>
                </a:lnTo>
                <a:lnTo>
                  <a:pt x="8345" y="5919"/>
                </a:lnTo>
                <a:lnTo>
                  <a:pt x="8223" y="6163"/>
                </a:lnTo>
                <a:lnTo>
                  <a:pt x="7180" y="7261"/>
                </a:lnTo>
                <a:lnTo>
                  <a:pt x="6811" y="7688"/>
                </a:lnTo>
                <a:lnTo>
                  <a:pt x="6566" y="8664"/>
                </a:lnTo>
                <a:lnTo>
                  <a:pt x="6566" y="9153"/>
                </a:lnTo>
                <a:lnTo>
                  <a:pt x="6811" y="9580"/>
                </a:lnTo>
                <a:lnTo>
                  <a:pt x="7057" y="10068"/>
                </a:lnTo>
                <a:lnTo>
                  <a:pt x="7180" y="10068"/>
                </a:lnTo>
                <a:lnTo>
                  <a:pt x="9205" y="12447"/>
                </a:lnTo>
                <a:lnTo>
                  <a:pt x="11598" y="14461"/>
                </a:lnTo>
                <a:lnTo>
                  <a:pt x="11966" y="14827"/>
                </a:lnTo>
                <a:lnTo>
                  <a:pt x="12395" y="14949"/>
                </a:lnTo>
                <a:lnTo>
                  <a:pt x="13009" y="15071"/>
                </a:lnTo>
                <a:lnTo>
                  <a:pt x="13991" y="14827"/>
                </a:lnTo>
                <a:lnTo>
                  <a:pt x="14298" y="14461"/>
                </a:lnTo>
                <a:lnTo>
                  <a:pt x="14420" y="14461"/>
                </a:lnTo>
                <a:lnTo>
                  <a:pt x="15525" y="13302"/>
                </a:lnTo>
                <a:lnTo>
                  <a:pt x="16016" y="13302"/>
                </a:lnTo>
                <a:lnTo>
                  <a:pt x="16139" y="13424"/>
                </a:lnTo>
                <a:lnTo>
                  <a:pt x="16139" y="13546"/>
                </a:lnTo>
                <a:lnTo>
                  <a:pt x="20250" y="16719"/>
                </a:lnTo>
                <a:lnTo>
                  <a:pt x="20373" y="16719"/>
                </a:lnTo>
                <a:lnTo>
                  <a:pt x="20618" y="16963"/>
                </a:lnTo>
                <a:lnTo>
                  <a:pt x="20618" y="17207"/>
                </a:lnTo>
                <a:lnTo>
                  <a:pt x="20373" y="18122"/>
                </a:lnTo>
                <a:lnTo>
                  <a:pt x="19820" y="18976"/>
                </a:lnTo>
                <a:lnTo>
                  <a:pt x="18961" y="19831"/>
                </a:lnTo>
                <a:lnTo>
                  <a:pt x="17795" y="20380"/>
                </a:lnTo>
                <a:lnTo>
                  <a:pt x="16445" y="20502"/>
                </a:lnTo>
                <a:close/>
                <a:moveTo>
                  <a:pt x="21600" y="17207"/>
                </a:moveTo>
                <a:lnTo>
                  <a:pt x="21600" y="16719"/>
                </a:lnTo>
                <a:lnTo>
                  <a:pt x="21477" y="16353"/>
                </a:lnTo>
                <a:lnTo>
                  <a:pt x="21232" y="16108"/>
                </a:lnTo>
                <a:lnTo>
                  <a:pt x="20864" y="15864"/>
                </a:lnTo>
                <a:lnTo>
                  <a:pt x="16814" y="12692"/>
                </a:lnTo>
                <a:lnTo>
                  <a:pt x="16445" y="12447"/>
                </a:lnTo>
                <a:lnTo>
                  <a:pt x="16139" y="12325"/>
                </a:lnTo>
                <a:lnTo>
                  <a:pt x="15770" y="12203"/>
                </a:lnTo>
                <a:lnTo>
                  <a:pt x="15280" y="12325"/>
                </a:lnTo>
                <a:lnTo>
                  <a:pt x="14789" y="12569"/>
                </a:lnTo>
                <a:lnTo>
                  <a:pt x="13745" y="13729"/>
                </a:lnTo>
                <a:lnTo>
                  <a:pt x="13255" y="13973"/>
                </a:lnTo>
                <a:lnTo>
                  <a:pt x="12641" y="13973"/>
                </a:lnTo>
                <a:lnTo>
                  <a:pt x="12395" y="13851"/>
                </a:lnTo>
                <a:lnTo>
                  <a:pt x="12150" y="13607"/>
                </a:lnTo>
                <a:lnTo>
                  <a:pt x="9941" y="11715"/>
                </a:lnTo>
                <a:lnTo>
                  <a:pt x="7916" y="9458"/>
                </a:lnTo>
                <a:lnTo>
                  <a:pt x="7977" y="9458"/>
                </a:lnTo>
                <a:lnTo>
                  <a:pt x="7793" y="9275"/>
                </a:lnTo>
                <a:lnTo>
                  <a:pt x="7670" y="9031"/>
                </a:lnTo>
                <a:lnTo>
                  <a:pt x="7548" y="8664"/>
                </a:lnTo>
                <a:lnTo>
                  <a:pt x="7916" y="7932"/>
                </a:lnTo>
                <a:lnTo>
                  <a:pt x="9082" y="6773"/>
                </a:lnTo>
                <a:lnTo>
                  <a:pt x="9327" y="6407"/>
                </a:lnTo>
                <a:lnTo>
                  <a:pt x="9327" y="5553"/>
                </a:lnTo>
                <a:lnTo>
                  <a:pt x="9205" y="5186"/>
                </a:lnTo>
                <a:lnTo>
                  <a:pt x="8959" y="4881"/>
                </a:lnTo>
                <a:lnTo>
                  <a:pt x="5768" y="732"/>
                </a:lnTo>
                <a:lnTo>
                  <a:pt x="5523" y="488"/>
                </a:lnTo>
                <a:lnTo>
                  <a:pt x="5155" y="244"/>
                </a:lnTo>
                <a:lnTo>
                  <a:pt x="4418" y="0"/>
                </a:lnTo>
                <a:lnTo>
                  <a:pt x="3252" y="366"/>
                </a:lnTo>
                <a:lnTo>
                  <a:pt x="2025" y="1037"/>
                </a:lnTo>
                <a:lnTo>
                  <a:pt x="982" y="2136"/>
                </a:lnTo>
                <a:lnTo>
                  <a:pt x="245" y="3539"/>
                </a:lnTo>
                <a:lnTo>
                  <a:pt x="0" y="5186"/>
                </a:lnTo>
                <a:lnTo>
                  <a:pt x="123" y="6285"/>
                </a:lnTo>
                <a:lnTo>
                  <a:pt x="491" y="7322"/>
                </a:lnTo>
                <a:lnTo>
                  <a:pt x="2516" y="10800"/>
                </a:lnTo>
                <a:lnTo>
                  <a:pt x="4909" y="13851"/>
                </a:lnTo>
                <a:lnTo>
                  <a:pt x="7793" y="16719"/>
                </a:lnTo>
                <a:lnTo>
                  <a:pt x="10861" y="19098"/>
                </a:lnTo>
                <a:lnTo>
                  <a:pt x="14175" y="21112"/>
                </a:lnTo>
                <a:lnTo>
                  <a:pt x="14298" y="21112"/>
                </a:lnTo>
                <a:lnTo>
                  <a:pt x="15280" y="21478"/>
                </a:lnTo>
                <a:lnTo>
                  <a:pt x="16445" y="21600"/>
                </a:lnTo>
                <a:lnTo>
                  <a:pt x="18164" y="21234"/>
                </a:lnTo>
                <a:lnTo>
                  <a:pt x="19575" y="20502"/>
                </a:lnTo>
                <a:lnTo>
                  <a:pt x="20618" y="19586"/>
                </a:lnTo>
                <a:lnTo>
                  <a:pt x="21355" y="18366"/>
                </a:lnTo>
                <a:lnTo>
                  <a:pt x="21600" y="17207"/>
                </a:lnTo>
                <a:close/>
              </a:path>
            </a:pathLst>
          </a:custGeom>
          <a:solidFill>
            <a:schemeClr val="bg1"/>
          </a:solid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 name="Rectangle 40"/>
          <p:cNvSpPr/>
          <p:nvPr userDrawn="1"/>
        </p:nvSpPr>
        <p:spPr>
          <a:xfrm>
            <a:off x="46139" y="0"/>
            <a:ext cx="2567032" cy="780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a:extLst>
              <a:ext uri="{FF2B5EF4-FFF2-40B4-BE49-F238E27FC236}">
                <a16:creationId xmlns:a16="http://schemas.microsoft.com/office/drawing/2014/main" id="{29BEC40C-A85B-45EF-AC27-3698E9ECDDF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3464" y="2853180"/>
            <a:ext cx="2200319" cy="603220"/>
          </a:xfrm>
          <a:prstGeom prst="rect">
            <a:avLst/>
          </a:prstGeom>
        </p:spPr>
      </p:pic>
      <p:sp>
        <p:nvSpPr>
          <p:cNvPr id="38" name="Google Shape;1138;p59">
            <a:extLst>
              <a:ext uri="{FF2B5EF4-FFF2-40B4-BE49-F238E27FC236}">
                <a16:creationId xmlns:a16="http://schemas.microsoft.com/office/drawing/2014/main" id="{D35F964F-9386-44DD-B97C-D918D9B90457}"/>
              </a:ext>
            </a:extLst>
          </p:cNvPr>
          <p:cNvSpPr txBox="1"/>
          <p:nvPr userDrawn="1"/>
        </p:nvSpPr>
        <p:spPr>
          <a:xfrm>
            <a:off x="4963019" y="5424539"/>
            <a:ext cx="125789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200" b="0" i="0" u="none" strike="noStrike" cap="none" dirty="0">
                <a:solidFill>
                  <a:srgbClr val="FFFFFF"/>
                </a:solidFill>
                <a:latin typeface="+mn-lt"/>
                <a:ea typeface="Open Sans"/>
                <a:cs typeface="Open Sans"/>
                <a:sym typeface="Open Sans"/>
              </a:rPr>
              <a:t>@norrenberger</a:t>
            </a:r>
            <a:endParaRPr dirty="0">
              <a:latin typeface="+mn-lt"/>
            </a:endParaRPr>
          </a:p>
        </p:txBody>
      </p:sp>
      <p:sp>
        <p:nvSpPr>
          <p:cNvPr id="2" name="TextBox 1">
            <a:extLst>
              <a:ext uri="{FF2B5EF4-FFF2-40B4-BE49-F238E27FC236}">
                <a16:creationId xmlns:a16="http://schemas.microsoft.com/office/drawing/2014/main" id="{16585BC9-A124-4CA6-9996-BB7B05219170}"/>
              </a:ext>
            </a:extLst>
          </p:cNvPr>
          <p:cNvSpPr txBox="1"/>
          <p:nvPr userDrawn="1"/>
        </p:nvSpPr>
        <p:spPr>
          <a:xfrm>
            <a:off x="1025073" y="4444019"/>
            <a:ext cx="4029384" cy="830997"/>
          </a:xfrm>
          <a:prstGeom prst="rect">
            <a:avLst/>
          </a:prstGeom>
          <a:noFill/>
        </p:spPr>
        <p:txBody>
          <a:bodyPr wrap="square" rtlCol="0">
            <a:spAutoFit/>
          </a:bodyPr>
          <a:lstStyle/>
          <a:p>
            <a:r>
              <a:rPr lang="en-US" sz="1200" b="1" dirty="0">
                <a:solidFill>
                  <a:schemeClr val="bg1"/>
                </a:solidFill>
              </a:rPr>
              <a:t>Head Office: </a:t>
            </a:r>
            <a:r>
              <a:rPr lang="en-US" sz="1200" b="0" dirty="0">
                <a:solidFill>
                  <a:schemeClr val="bg1"/>
                </a:solidFill>
              </a:rPr>
              <a:t>No. 11 Volta Street, Off  Thames Street, Ministers Hill, Maitama, Abuja, Nigeria.</a:t>
            </a:r>
          </a:p>
          <a:p>
            <a:r>
              <a:rPr lang="en-US" sz="1200" b="1" dirty="0">
                <a:solidFill>
                  <a:schemeClr val="bg1"/>
                </a:solidFill>
              </a:rPr>
              <a:t>Lagos Office: </a:t>
            </a:r>
            <a:r>
              <a:rPr lang="en-GB" sz="1200" b="0" i="0" u="none" strike="noStrike" baseline="0" dirty="0">
                <a:solidFill>
                  <a:schemeClr val="bg1"/>
                </a:solidFill>
                <a:latin typeface="+mj-lt"/>
              </a:rPr>
              <a:t>FF </a:t>
            </a:r>
            <a:r>
              <a:rPr lang="en-GB" sz="1200" b="0" i="0" u="none" strike="noStrike" baseline="0" dirty="0" err="1">
                <a:solidFill>
                  <a:schemeClr val="bg1"/>
                </a:solidFill>
                <a:latin typeface="+mj-lt"/>
              </a:rPr>
              <a:t>Millenium</a:t>
            </a:r>
            <a:r>
              <a:rPr lang="en-GB" sz="1200" b="0" i="0" u="none" strike="noStrike" baseline="0" dirty="0">
                <a:solidFill>
                  <a:schemeClr val="bg1"/>
                </a:solidFill>
                <a:latin typeface="+mj-lt"/>
              </a:rPr>
              <a:t> Towers, </a:t>
            </a:r>
            <a:r>
              <a:rPr lang="en-GB" sz="1200" b="0" i="0" u="none" strike="noStrike" baseline="0" dirty="0" err="1">
                <a:solidFill>
                  <a:schemeClr val="bg1"/>
                </a:solidFill>
                <a:latin typeface="+mj-lt"/>
              </a:rPr>
              <a:t>Ligali</a:t>
            </a:r>
            <a:r>
              <a:rPr lang="en-GB" sz="1200" b="0" i="0" u="none" strike="noStrike" baseline="0" dirty="0">
                <a:solidFill>
                  <a:schemeClr val="bg1"/>
                </a:solidFill>
                <a:latin typeface="+mj-lt"/>
              </a:rPr>
              <a:t> </a:t>
            </a:r>
            <a:r>
              <a:rPr lang="en-GB" sz="1200" b="0" i="0" u="none" strike="noStrike" baseline="0" dirty="0" err="1">
                <a:solidFill>
                  <a:schemeClr val="bg1"/>
                </a:solidFill>
                <a:latin typeface="+mj-lt"/>
              </a:rPr>
              <a:t>Ayorinde</a:t>
            </a:r>
            <a:r>
              <a:rPr lang="en-GB" sz="1200" b="0" i="0" u="none" strike="noStrike" baseline="0" dirty="0">
                <a:solidFill>
                  <a:schemeClr val="bg1"/>
                </a:solidFill>
                <a:latin typeface="+mj-lt"/>
              </a:rPr>
              <a:t> Street, Victoria Island, Lagos, Nigeria.</a:t>
            </a:r>
            <a:endParaRPr lang="en-US" sz="1200" b="1" dirty="0">
              <a:solidFill>
                <a:schemeClr val="bg1"/>
              </a:solidFill>
              <a:latin typeface="+mj-lt"/>
            </a:endParaRPr>
          </a:p>
        </p:txBody>
      </p:sp>
      <p:pic>
        <p:nvPicPr>
          <p:cNvPr id="40" name="Graphic 39">
            <a:extLst>
              <a:ext uri="{FF2B5EF4-FFF2-40B4-BE49-F238E27FC236}">
                <a16:creationId xmlns:a16="http://schemas.microsoft.com/office/drawing/2014/main" id="{BEB1B5DB-E64D-4418-A942-5394CA5C3CD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49217" y="5502994"/>
            <a:ext cx="616507" cy="146787"/>
          </a:xfrm>
          <a:prstGeom prst="rect">
            <a:avLst/>
          </a:prstGeom>
        </p:spPr>
      </p:pic>
      <p:sp>
        <p:nvSpPr>
          <p:cNvPr id="42" name="Google Shape;1141;p59">
            <a:extLst>
              <a:ext uri="{FF2B5EF4-FFF2-40B4-BE49-F238E27FC236}">
                <a16:creationId xmlns:a16="http://schemas.microsoft.com/office/drawing/2014/main" id="{673A68DD-98A4-498C-8DB1-F068BE554E54}"/>
              </a:ext>
            </a:extLst>
          </p:cNvPr>
          <p:cNvSpPr/>
          <p:nvPr userDrawn="1"/>
        </p:nvSpPr>
        <p:spPr>
          <a:xfrm>
            <a:off x="2517526" y="5534934"/>
            <a:ext cx="119947" cy="119947"/>
          </a:xfrm>
          <a:custGeom>
            <a:avLst/>
            <a:gdLst/>
            <a:ahLst/>
            <a:cxnLst/>
            <a:rect l="l" t="t" r="r" b="b"/>
            <a:pathLst>
              <a:path w="21600" h="21600" extrusionOk="0">
                <a:moveTo>
                  <a:pt x="13124" y="20449"/>
                </a:moveTo>
                <a:lnTo>
                  <a:pt x="13434" y="20117"/>
                </a:lnTo>
                <a:lnTo>
                  <a:pt x="14009" y="19320"/>
                </a:lnTo>
                <a:lnTo>
                  <a:pt x="14275" y="18834"/>
                </a:lnTo>
                <a:lnTo>
                  <a:pt x="14518" y="18325"/>
                </a:lnTo>
                <a:lnTo>
                  <a:pt x="14739" y="17793"/>
                </a:lnTo>
                <a:lnTo>
                  <a:pt x="14961" y="17240"/>
                </a:lnTo>
                <a:lnTo>
                  <a:pt x="15182" y="16643"/>
                </a:lnTo>
                <a:lnTo>
                  <a:pt x="15868" y="16864"/>
                </a:lnTo>
                <a:lnTo>
                  <a:pt x="16554" y="17130"/>
                </a:lnTo>
                <a:lnTo>
                  <a:pt x="17218" y="17417"/>
                </a:lnTo>
                <a:lnTo>
                  <a:pt x="17882" y="17749"/>
                </a:lnTo>
                <a:lnTo>
                  <a:pt x="17395" y="18236"/>
                </a:lnTo>
                <a:lnTo>
                  <a:pt x="16842" y="18657"/>
                </a:lnTo>
                <a:lnTo>
                  <a:pt x="16576" y="18878"/>
                </a:lnTo>
                <a:lnTo>
                  <a:pt x="16289" y="19077"/>
                </a:lnTo>
                <a:lnTo>
                  <a:pt x="16001" y="19254"/>
                </a:lnTo>
                <a:lnTo>
                  <a:pt x="15691" y="19431"/>
                </a:lnTo>
                <a:lnTo>
                  <a:pt x="15403" y="19586"/>
                </a:lnTo>
                <a:lnTo>
                  <a:pt x="15093" y="19763"/>
                </a:lnTo>
                <a:lnTo>
                  <a:pt x="14761" y="19918"/>
                </a:lnTo>
                <a:lnTo>
                  <a:pt x="14452" y="20029"/>
                </a:lnTo>
                <a:lnTo>
                  <a:pt x="14120" y="20161"/>
                </a:lnTo>
                <a:lnTo>
                  <a:pt x="13788" y="20272"/>
                </a:lnTo>
                <a:lnTo>
                  <a:pt x="13124" y="20449"/>
                </a:lnTo>
                <a:close/>
                <a:moveTo>
                  <a:pt x="3718" y="17749"/>
                </a:moveTo>
                <a:lnTo>
                  <a:pt x="4360" y="17439"/>
                </a:lnTo>
                <a:lnTo>
                  <a:pt x="5046" y="17130"/>
                </a:lnTo>
                <a:lnTo>
                  <a:pt x="5710" y="16864"/>
                </a:lnTo>
                <a:lnTo>
                  <a:pt x="6396" y="16643"/>
                </a:lnTo>
                <a:lnTo>
                  <a:pt x="6617" y="17240"/>
                </a:lnTo>
                <a:lnTo>
                  <a:pt x="6839" y="17793"/>
                </a:lnTo>
                <a:lnTo>
                  <a:pt x="7038" y="18325"/>
                </a:lnTo>
                <a:lnTo>
                  <a:pt x="7303" y="18834"/>
                </a:lnTo>
                <a:lnTo>
                  <a:pt x="7569" y="19276"/>
                </a:lnTo>
                <a:lnTo>
                  <a:pt x="7857" y="19719"/>
                </a:lnTo>
                <a:lnTo>
                  <a:pt x="8144" y="20095"/>
                </a:lnTo>
                <a:lnTo>
                  <a:pt x="8454" y="20449"/>
                </a:lnTo>
                <a:lnTo>
                  <a:pt x="7790" y="20272"/>
                </a:lnTo>
                <a:lnTo>
                  <a:pt x="7458" y="20139"/>
                </a:lnTo>
                <a:lnTo>
                  <a:pt x="7126" y="20029"/>
                </a:lnTo>
                <a:lnTo>
                  <a:pt x="6816" y="19874"/>
                </a:lnTo>
                <a:lnTo>
                  <a:pt x="6484" y="19741"/>
                </a:lnTo>
                <a:lnTo>
                  <a:pt x="5865" y="19431"/>
                </a:lnTo>
                <a:lnTo>
                  <a:pt x="5289" y="19077"/>
                </a:lnTo>
                <a:lnTo>
                  <a:pt x="4227" y="18236"/>
                </a:lnTo>
                <a:lnTo>
                  <a:pt x="3718" y="17749"/>
                </a:lnTo>
                <a:close/>
                <a:moveTo>
                  <a:pt x="8454" y="1151"/>
                </a:moveTo>
                <a:lnTo>
                  <a:pt x="8144" y="1505"/>
                </a:lnTo>
                <a:lnTo>
                  <a:pt x="7857" y="1881"/>
                </a:lnTo>
                <a:lnTo>
                  <a:pt x="7569" y="2324"/>
                </a:lnTo>
                <a:lnTo>
                  <a:pt x="7303" y="2766"/>
                </a:lnTo>
                <a:lnTo>
                  <a:pt x="7060" y="3275"/>
                </a:lnTo>
                <a:lnTo>
                  <a:pt x="6839" y="3807"/>
                </a:lnTo>
                <a:lnTo>
                  <a:pt x="6617" y="4382"/>
                </a:lnTo>
                <a:lnTo>
                  <a:pt x="6396" y="4980"/>
                </a:lnTo>
                <a:lnTo>
                  <a:pt x="5710" y="4736"/>
                </a:lnTo>
                <a:lnTo>
                  <a:pt x="5046" y="4470"/>
                </a:lnTo>
                <a:lnTo>
                  <a:pt x="4360" y="4161"/>
                </a:lnTo>
                <a:lnTo>
                  <a:pt x="3718" y="3851"/>
                </a:lnTo>
                <a:lnTo>
                  <a:pt x="4227" y="3364"/>
                </a:lnTo>
                <a:lnTo>
                  <a:pt x="5289" y="2523"/>
                </a:lnTo>
                <a:lnTo>
                  <a:pt x="5865" y="2169"/>
                </a:lnTo>
                <a:lnTo>
                  <a:pt x="6484" y="1859"/>
                </a:lnTo>
                <a:lnTo>
                  <a:pt x="6816" y="1726"/>
                </a:lnTo>
                <a:lnTo>
                  <a:pt x="7126" y="1571"/>
                </a:lnTo>
                <a:lnTo>
                  <a:pt x="7458" y="1461"/>
                </a:lnTo>
                <a:lnTo>
                  <a:pt x="7790" y="1328"/>
                </a:lnTo>
                <a:lnTo>
                  <a:pt x="8454" y="1151"/>
                </a:lnTo>
                <a:close/>
                <a:moveTo>
                  <a:pt x="17882" y="3851"/>
                </a:moveTo>
                <a:lnTo>
                  <a:pt x="17218" y="4183"/>
                </a:lnTo>
                <a:lnTo>
                  <a:pt x="16554" y="4470"/>
                </a:lnTo>
                <a:lnTo>
                  <a:pt x="15868" y="4736"/>
                </a:lnTo>
                <a:lnTo>
                  <a:pt x="15182" y="4980"/>
                </a:lnTo>
                <a:lnTo>
                  <a:pt x="14961" y="4382"/>
                </a:lnTo>
                <a:lnTo>
                  <a:pt x="14739" y="3807"/>
                </a:lnTo>
                <a:lnTo>
                  <a:pt x="14518" y="3275"/>
                </a:lnTo>
                <a:lnTo>
                  <a:pt x="14275" y="2766"/>
                </a:lnTo>
                <a:lnTo>
                  <a:pt x="14009" y="2324"/>
                </a:lnTo>
                <a:lnTo>
                  <a:pt x="13721" y="1881"/>
                </a:lnTo>
                <a:lnTo>
                  <a:pt x="13434" y="1483"/>
                </a:lnTo>
                <a:lnTo>
                  <a:pt x="13124" y="1151"/>
                </a:lnTo>
                <a:lnTo>
                  <a:pt x="13788" y="1328"/>
                </a:lnTo>
                <a:lnTo>
                  <a:pt x="14120" y="1461"/>
                </a:lnTo>
                <a:lnTo>
                  <a:pt x="14452" y="1571"/>
                </a:lnTo>
                <a:lnTo>
                  <a:pt x="14761" y="1704"/>
                </a:lnTo>
                <a:lnTo>
                  <a:pt x="15093" y="1837"/>
                </a:lnTo>
                <a:lnTo>
                  <a:pt x="15403" y="2014"/>
                </a:lnTo>
                <a:lnTo>
                  <a:pt x="15691" y="2169"/>
                </a:lnTo>
                <a:lnTo>
                  <a:pt x="16289" y="2523"/>
                </a:lnTo>
                <a:lnTo>
                  <a:pt x="16842" y="2943"/>
                </a:lnTo>
                <a:lnTo>
                  <a:pt x="17373" y="3364"/>
                </a:lnTo>
                <a:lnTo>
                  <a:pt x="17882" y="3851"/>
                </a:lnTo>
                <a:close/>
                <a:moveTo>
                  <a:pt x="15979" y="10380"/>
                </a:moveTo>
                <a:lnTo>
                  <a:pt x="15957" y="9760"/>
                </a:lnTo>
                <a:lnTo>
                  <a:pt x="15934" y="9162"/>
                </a:lnTo>
                <a:lnTo>
                  <a:pt x="15890" y="8565"/>
                </a:lnTo>
                <a:lnTo>
                  <a:pt x="15824" y="7989"/>
                </a:lnTo>
                <a:lnTo>
                  <a:pt x="15713" y="7414"/>
                </a:lnTo>
                <a:lnTo>
                  <a:pt x="15625" y="6861"/>
                </a:lnTo>
                <a:lnTo>
                  <a:pt x="15536" y="6330"/>
                </a:lnTo>
                <a:lnTo>
                  <a:pt x="15403" y="5798"/>
                </a:lnTo>
                <a:lnTo>
                  <a:pt x="16200" y="5533"/>
                </a:lnTo>
                <a:lnTo>
                  <a:pt x="16997" y="5223"/>
                </a:lnTo>
                <a:lnTo>
                  <a:pt x="17727" y="4869"/>
                </a:lnTo>
                <a:lnTo>
                  <a:pt x="18480" y="4493"/>
                </a:lnTo>
                <a:lnTo>
                  <a:pt x="18701" y="4802"/>
                </a:lnTo>
                <a:lnTo>
                  <a:pt x="18944" y="5134"/>
                </a:lnTo>
                <a:lnTo>
                  <a:pt x="19166" y="5444"/>
                </a:lnTo>
                <a:lnTo>
                  <a:pt x="19387" y="5776"/>
                </a:lnTo>
                <a:lnTo>
                  <a:pt x="19741" y="6484"/>
                </a:lnTo>
                <a:lnTo>
                  <a:pt x="19896" y="6839"/>
                </a:lnTo>
                <a:lnTo>
                  <a:pt x="20073" y="7215"/>
                </a:lnTo>
                <a:lnTo>
                  <a:pt x="20184" y="7569"/>
                </a:lnTo>
                <a:lnTo>
                  <a:pt x="20316" y="7967"/>
                </a:lnTo>
                <a:lnTo>
                  <a:pt x="20427" y="8343"/>
                </a:lnTo>
                <a:lnTo>
                  <a:pt x="20538" y="8742"/>
                </a:lnTo>
                <a:lnTo>
                  <a:pt x="20604" y="9162"/>
                </a:lnTo>
                <a:lnTo>
                  <a:pt x="20693" y="9959"/>
                </a:lnTo>
                <a:lnTo>
                  <a:pt x="20715" y="10380"/>
                </a:lnTo>
                <a:lnTo>
                  <a:pt x="15979" y="10380"/>
                </a:lnTo>
                <a:close/>
                <a:moveTo>
                  <a:pt x="15979" y="11220"/>
                </a:moveTo>
                <a:lnTo>
                  <a:pt x="20715" y="11220"/>
                </a:lnTo>
                <a:lnTo>
                  <a:pt x="20693" y="11641"/>
                </a:lnTo>
                <a:lnTo>
                  <a:pt x="20604" y="12482"/>
                </a:lnTo>
                <a:lnTo>
                  <a:pt x="20538" y="12858"/>
                </a:lnTo>
                <a:lnTo>
                  <a:pt x="20316" y="13655"/>
                </a:lnTo>
                <a:lnTo>
                  <a:pt x="20184" y="14031"/>
                </a:lnTo>
                <a:lnTo>
                  <a:pt x="20073" y="14385"/>
                </a:lnTo>
                <a:lnTo>
                  <a:pt x="19896" y="14761"/>
                </a:lnTo>
                <a:lnTo>
                  <a:pt x="19741" y="15138"/>
                </a:lnTo>
                <a:lnTo>
                  <a:pt x="19564" y="15470"/>
                </a:lnTo>
                <a:lnTo>
                  <a:pt x="19387" y="15824"/>
                </a:lnTo>
                <a:lnTo>
                  <a:pt x="19166" y="16156"/>
                </a:lnTo>
                <a:lnTo>
                  <a:pt x="18944" y="16466"/>
                </a:lnTo>
                <a:lnTo>
                  <a:pt x="18701" y="16798"/>
                </a:lnTo>
                <a:lnTo>
                  <a:pt x="18480" y="17107"/>
                </a:lnTo>
                <a:lnTo>
                  <a:pt x="17727" y="16731"/>
                </a:lnTo>
                <a:lnTo>
                  <a:pt x="16997" y="16377"/>
                </a:lnTo>
                <a:lnTo>
                  <a:pt x="16200" y="16067"/>
                </a:lnTo>
                <a:lnTo>
                  <a:pt x="15403" y="15802"/>
                </a:lnTo>
                <a:lnTo>
                  <a:pt x="15536" y="15270"/>
                </a:lnTo>
                <a:lnTo>
                  <a:pt x="15625" y="14739"/>
                </a:lnTo>
                <a:lnTo>
                  <a:pt x="15713" y="14186"/>
                </a:lnTo>
                <a:lnTo>
                  <a:pt x="15824" y="13611"/>
                </a:lnTo>
                <a:lnTo>
                  <a:pt x="15890" y="13057"/>
                </a:lnTo>
                <a:lnTo>
                  <a:pt x="15934" y="12460"/>
                </a:lnTo>
                <a:lnTo>
                  <a:pt x="15957" y="11862"/>
                </a:lnTo>
                <a:lnTo>
                  <a:pt x="15979" y="11220"/>
                </a:lnTo>
                <a:close/>
                <a:moveTo>
                  <a:pt x="11220" y="15138"/>
                </a:moveTo>
                <a:lnTo>
                  <a:pt x="11220" y="11220"/>
                </a:lnTo>
                <a:lnTo>
                  <a:pt x="15116" y="11220"/>
                </a:lnTo>
                <a:lnTo>
                  <a:pt x="15093" y="11818"/>
                </a:lnTo>
                <a:lnTo>
                  <a:pt x="15005" y="12969"/>
                </a:lnTo>
                <a:lnTo>
                  <a:pt x="14961" y="13522"/>
                </a:lnTo>
                <a:lnTo>
                  <a:pt x="14894" y="14075"/>
                </a:lnTo>
                <a:lnTo>
                  <a:pt x="14673" y="15093"/>
                </a:lnTo>
                <a:lnTo>
                  <a:pt x="14584" y="15580"/>
                </a:lnTo>
                <a:lnTo>
                  <a:pt x="13766" y="15403"/>
                </a:lnTo>
                <a:lnTo>
                  <a:pt x="12925" y="15270"/>
                </a:lnTo>
                <a:lnTo>
                  <a:pt x="12084" y="15182"/>
                </a:lnTo>
                <a:lnTo>
                  <a:pt x="11220" y="15138"/>
                </a:lnTo>
                <a:close/>
                <a:moveTo>
                  <a:pt x="11220" y="20670"/>
                </a:moveTo>
                <a:lnTo>
                  <a:pt x="11220" y="15979"/>
                </a:lnTo>
                <a:lnTo>
                  <a:pt x="12017" y="16045"/>
                </a:lnTo>
                <a:lnTo>
                  <a:pt x="12814" y="16134"/>
                </a:lnTo>
                <a:lnTo>
                  <a:pt x="13566" y="16244"/>
                </a:lnTo>
                <a:lnTo>
                  <a:pt x="14341" y="16421"/>
                </a:lnTo>
                <a:lnTo>
                  <a:pt x="14031" y="17262"/>
                </a:lnTo>
                <a:lnTo>
                  <a:pt x="13854" y="17661"/>
                </a:lnTo>
                <a:lnTo>
                  <a:pt x="13699" y="18037"/>
                </a:lnTo>
                <a:lnTo>
                  <a:pt x="13522" y="18369"/>
                </a:lnTo>
                <a:lnTo>
                  <a:pt x="13323" y="18723"/>
                </a:lnTo>
                <a:lnTo>
                  <a:pt x="13146" y="19033"/>
                </a:lnTo>
                <a:lnTo>
                  <a:pt x="12925" y="19320"/>
                </a:lnTo>
                <a:lnTo>
                  <a:pt x="12526" y="19807"/>
                </a:lnTo>
                <a:lnTo>
                  <a:pt x="12305" y="20029"/>
                </a:lnTo>
                <a:lnTo>
                  <a:pt x="12106" y="20184"/>
                </a:lnTo>
                <a:lnTo>
                  <a:pt x="11907" y="20361"/>
                </a:lnTo>
                <a:lnTo>
                  <a:pt x="11663" y="20471"/>
                </a:lnTo>
                <a:lnTo>
                  <a:pt x="11442" y="20604"/>
                </a:lnTo>
                <a:lnTo>
                  <a:pt x="11220" y="20670"/>
                </a:lnTo>
                <a:close/>
                <a:moveTo>
                  <a:pt x="10357" y="15979"/>
                </a:moveTo>
                <a:lnTo>
                  <a:pt x="10357" y="20670"/>
                </a:lnTo>
                <a:lnTo>
                  <a:pt x="10158" y="20604"/>
                </a:lnTo>
                <a:lnTo>
                  <a:pt x="9937" y="20516"/>
                </a:lnTo>
                <a:lnTo>
                  <a:pt x="9693" y="20383"/>
                </a:lnTo>
                <a:lnTo>
                  <a:pt x="9472" y="20228"/>
                </a:lnTo>
                <a:lnTo>
                  <a:pt x="9273" y="20029"/>
                </a:lnTo>
                <a:lnTo>
                  <a:pt x="9052" y="19830"/>
                </a:lnTo>
                <a:lnTo>
                  <a:pt x="8653" y="19343"/>
                </a:lnTo>
                <a:lnTo>
                  <a:pt x="8454" y="19055"/>
                </a:lnTo>
                <a:lnTo>
                  <a:pt x="8255" y="18745"/>
                </a:lnTo>
                <a:lnTo>
                  <a:pt x="8078" y="18391"/>
                </a:lnTo>
                <a:lnTo>
                  <a:pt x="7879" y="18037"/>
                </a:lnTo>
                <a:lnTo>
                  <a:pt x="7724" y="17683"/>
                </a:lnTo>
                <a:lnTo>
                  <a:pt x="7547" y="17284"/>
                </a:lnTo>
                <a:lnTo>
                  <a:pt x="7414" y="16842"/>
                </a:lnTo>
                <a:lnTo>
                  <a:pt x="7237" y="16421"/>
                </a:lnTo>
                <a:lnTo>
                  <a:pt x="8011" y="16244"/>
                </a:lnTo>
                <a:lnTo>
                  <a:pt x="8786" y="16134"/>
                </a:lnTo>
                <a:lnTo>
                  <a:pt x="9583" y="16045"/>
                </a:lnTo>
                <a:lnTo>
                  <a:pt x="10357" y="15979"/>
                </a:lnTo>
                <a:close/>
                <a:moveTo>
                  <a:pt x="6440" y="11220"/>
                </a:moveTo>
                <a:lnTo>
                  <a:pt x="10357" y="11220"/>
                </a:lnTo>
                <a:lnTo>
                  <a:pt x="10357" y="15138"/>
                </a:lnTo>
                <a:lnTo>
                  <a:pt x="9516" y="15182"/>
                </a:lnTo>
                <a:lnTo>
                  <a:pt x="8675" y="15270"/>
                </a:lnTo>
                <a:lnTo>
                  <a:pt x="7834" y="15403"/>
                </a:lnTo>
                <a:lnTo>
                  <a:pt x="7016" y="15580"/>
                </a:lnTo>
                <a:lnTo>
                  <a:pt x="6905" y="15093"/>
                </a:lnTo>
                <a:lnTo>
                  <a:pt x="6772" y="14607"/>
                </a:lnTo>
                <a:lnTo>
                  <a:pt x="6706" y="14075"/>
                </a:lnTo>
                <a:lnTo>
                  <a:pt x="6617" y="13522"/>
                </a:lnTo>
                <a:lnTo>
                  <a:pt x="6573" y="12969"/>
                </a:lnTo>
                <a:lnTo>
                  <a:pt x="6529" y="12393"/>
                </a:lnTo>
                <a:lnTo>
                  <a:pt x="6462" y="11818"/>
                </a:lnTo>
                <a:lnTo>
                  <a:pt x="6440" y="11220"/>
                </a:lnTo>
                <a:close/>
                <a:moveTo>
                  <a:pt x="5577" y="11220"/>
                </a:moveTo>
                <a:lnTo>
                  <a:pt x="5599" y="11862"/>
                </a:lnTo>
                <a:lnTo>
                  <a:pt x="5688" y="13057"/>
                </a:lnTo>
                <a:lnTo>
                  <a:pt x="5754" y="13611"/>
                </a:lnTo>
                <a:lnTo>
                  <a:pt x="5843" y="14186"/>
                </a:lnTo>
                <a:lnTo>
                  <a:pt x="5953" y="14739"/>
                </a:lnTo>
                <a:lnTo>
                  <a:pt x="6042" y="15293"/>
                </a:lnTo>
                <a:lnTo>
                  <a:pt x="6175" y="15824"/>
                </a:lnTo>
                <a:lnTo>
                  <a:pt x="5378" y="16089"/>
                </a:lnTo>
                <a:lnTo>
                  <a:pt x="4603" y="16377"/>
                </a:lnTo>
                <a:lnTo>
                  <a:pt x="3873" y="16731"/>
                </a:lnTo>
                <a:lnTo>
                  <a:pt x="3120" y="17107"/>
                </a:lnTo>
                <a:lnTo>
                  <a:pt x="2877" y="16798"/>
                </a:lnTo>
                <a:lnTo>
                  <a:pt x="2656" y="16466"/>
                </a:lnTo>
                <a:lnTo>
                  <a:pt x="2434" y="16156"/>
                </a:lnTo>
                <a:lnTo>
                  <a:pt x="2213" y="15824"/>
                </a:lnTo>
                <a:lnTo>
                  <a:pt x="2014" y="15470"/>
                </a:lnTo>
                <a:lnTo>
                  <a:pt x="1859" y="15138"/>
                </a:lnTo>
                <a:lnTo>
                  <a:pt x="1682" y="14761"/>
                </a:lnTo>
                <a:lnTo>
                  <a:pt x="1549" y="14385"/>
                </a:lnTo>
                <a:lnTo>
                  <a:pt x="1394" y="14031"/>
                </a:lnTo>
                <a:lnTo>
                  <a:pt x="1284" y="13655"/>
                </a:lnTo>
                <a:lnTo>
                  <a:pt x="1062" y="12858"/>
                </a:lnTo>
                <a:lnTo>
                  <a:pt x="996" y="12482"/>
                </a:lnTo>
                <a:lnTo>
                  <a:pt x="907" y="11641"/>
                </a:lnTo>
                <a:lnTo>
                  <a:pt x="885" y="11220"/>
                </a:lnTo>
                <a:lnTo>
                  <a:pt x="5577" y="11220"/>
                </a:lnTo>
                <a:close/>
                <a:moveTo>
                  <a:pt x="5577" y="10380"/>
                </a:moveTo>
                <a:lnTo>
                  <a:pt x="885" y="10380"/>
                </a:lnTo>
                <a:lnTo>
                  <a:pt x="907" y="9959"/>
                </a:lnTo>
                <a:lnTo>
                  <a:pt x="996" y="9162"/>
                </a:lnTo>
                <a:lnTo>
                  <a:pt x="1062" y="8742"/>
                </a:lnTo>
                <a:lnTo>
                  <a:pt x="1173" y="8366"/>
                </a:lnTo>
                <a:lnTo>
                  <a:pt x="1394" y="7569"/>
                </a:lnTo>
                <a:lnTo>
                  <a:pt x="1549" y="7215"/>
                </a:lnTo>
                <a:lnTo>
                  <a:pt x="1682" y="6839"/>
                </a:lnTo>
                <a:lnTo>
                  <a:pt x="1859" y="6484"/>
                </a:lnTo>
                <a:lnTo>
                  <a:pt x="2014" y="6130"/>
                </a:lnTo>
                <a:lnTo>
                  <a:pt x="2213" y="5776"/>
                </a:lnTo>
                <a:lnTo>
                  <a:pt x="2434" y="5444"/>
                </a:lnTo>
                <a:lnTo>
                  <a:pt x="2656" y="5134"/>
                </a:lnTo>
                <a:lnTo>
                  <a:pt x="2877" y="4802"/>
                </a:lnTo>
                <a:lnTo>
                  <a:pt x="3120" y="4515"/>
                </a:lnTo>
                <a:lnTo>
                  <a:pt x="3873" y="4869"/>
                </a:lnTo>
                <a:lnTo>
                  <a:pt x="4603" y="5223"/>
                </a:lnTo>
                <a:lnTo>
                  <a:pt x="5378" y="5511"/>
                </a:lnTo>
                <a:lnTo>
                  <a:pt x="6175" y="5776"/>
                </a:lnTo>
                <a:lnTo>
                  <a:pt x="6042" y="6307"/>
                </a:lnTo>
                <a:lnTo>
                  <a:pt x="5953" y="6861"/>
                </a:lnTo>
                <a:lnTo>
                  <a:pt x="5843" y="7414"/>
                </a:lnTo>
                <a:lnTo>
                  <a:pt x="5754" y="7989"/>
                </a:lnTo>
                <a:lnTo>
                  <a:pt x="5688" y="8565"/>
                </a:lnTo>
                <a:lnTo>
                  <a:pt x="5599" y="9760"/>
                </a:lnTo>
                <a:lnTo>
                  <a:pt x="5577" y="10380"/>
                </a:lnTo>
                <a:close/>
                <a:moveTo>
                  <a:pt x="10357" y="6484"/>
                </a:moveTo>
                <a:lnTo>
                  <a:pt x="10357" y="10380"/>
                </a:lnTo>
                <a:lnTo>
                  <a:pt x="6440" y="10380"/>
                </a:lnTo>
                <a:lnTo>
                  <a:pt x="6462" y="9782"/>
                </a:lnTo>
                <a:lnTo>
                  <a:pt x="6529" y="9207"/>
                </a:lnTo>
                <a:lnTo>
                  <a:pt x="6573" y="8631"/>
                </a:lnTo>
                <a:lnTo>
                  <a:pt x="6617" y="8078"/>
                </a:lnTo>
                <a:lnTo>
                  <a:pt x="6706" y="7525"/>
                </a:lnTo>
                <a:lnTo>
                  <a:pt x="6772" y="6993"/>
                </a:lnTo>
                <a:lnTo>
                  <a:pt x="6905" y="6507"/>
                </a:lnTo>
                <a:lnTo>
                  <a:pt x="7016" y="6020"/>
                </a:lnTo>
                <a:lnTo>
                  <a:pt x="7834" y="6197"/>
                </a:lnTo>
                <a:lnTo>
                  <a:pt x="8675" y="6330"/>
                </a:lnTo>
                <a:lnTo>
                  <a:pt x="9516" y="6418"/>
                </a:lnTo>
                <a:lnTo>
                  <a:pt x="10357" y="6484"/>
                </a:lnTo>
                <a:close/>
                <a:moveTo>
                  <a:pt x="10357" y="930"/>
                </a:moveTo>
                <a:lnTo>
                  <a:pt x="10357" y="5621"/>
                </a:lnTo>
                <a:lnTo>
                  <a:pt x="9583" y="5577"/>
                </a:lnTo>
                <a:lnTo>
                  <a:pt x="8786" y="5466"/>
                </a:lnTo>
                <a:lnTo>
                  <a:pt x="8011" y="5356"/>
                </a:lnTo>
                <a:lnTo>
                  <a:pt x="7237" y="5179"/>
                </a:lnTo>
                <a:lnTo>
                  <a:pt x="7414" y="4758"/>
                </a:lnTo>
                <a:lnTo>
                  <a:pt x="7547" y="4316"/>
                </a:lnTo>
                <a:lnTo>
                  <a:pt x="7724" y="3939"/>
                </a:lnTo>
                <a:lnTo>
                  <a:pt x="7879" y="3563"/>
                </a:lnTo>
                <a:lnTo>
                  <a:pt x="8078" y="3209"/>
                </a:lnTo>
                <a:lnTo>
                  <a:pt x="8255" y="2855"/>
                </a:lnTo>
                <a:lnTo>
                  <a:pt x="8454" y="2545"/>
                </a:lnTo>
                <a:lnTo>
                  <a:pt x="8653" y="2257"/>
                </a:lnTo>
                <a:lnTo>
                  <a:pt x="8852" y="2014"/>
                </a:lnTo>
                <a:lnTo>
                  <a:pt x="9074" y="1770"/>
                </a:lnTo>
                <a:lnTo>
                  <a:pt x="9273" y="1571"/>
                </a:lnTo>
                <a:lnTo>
                  <a:pt x="9472" y="1394"/>
                </a:lnTo>
                <a:lnTo>
                  <a:pt x="9693" y="1239"/>
                </a:lnTo>
                <a:lnTo>
                  <a:pt x="9937" y="1107"/>
                </a:lnTo>
                <a:lnTo>
                  <a:pt x="10158" y="996"/>
                </a:lnTo>
                <a:lnTo>
                  <a:pt x="10357" y="930"/>
                </a:lnTo>
                <a:close/>
                <a:moveTo>
                  <a:pt x="11220" y="5621"/>
                </a:moveTo>
                <a:lnTo>
                  <a:pt x="11220" y="930"/>
                </a:lnTo>
                <a:lnTo>
                  <a:pt x="11442" y="996"/>
                </a:lnTo>
                <a:lnTo>
                  <a:pt x="11663" y="1129"/>
                </a:lnTo>
                <a:lnTo>
                  <a:pt x="11907" y="1239"/>
                </a:lnTo>
                <a:lnTo>
                  <a:pt x="12305" y="1593"/>
                </a:lnTo>
                <a:lnTo>
                  <a:pt x="12526" y="1793"/>
                </a:lnTo>
                <a:lnTo>
                  <a:pt x="12725" y="2036"/>
                </a:lnTo>
                <a:lnTo>
                  <a:pt x="12925" y="2302"/>
                </a:lnTo>
                <a:lnTo>
                  <a:pt x="13146" y="2589"/>
                </a:lnTo>
                <a:lnTo>
                  <a:pt x="13323" y="2899"/>
                </a:lnTo>
                <a:lnTo>
                  <a:pt x="13522" y="3231"/>
                </a:lnTo>
                <a:lnTo>
                  <a:pt x="13699" y="3563"/>
                </a:lnTo>
                <a:lnTo>
                  <a:pt x="13854" y="3939"/>
                </a:lnTo>
                <a:lnTo>
                  <a:pt x="14031" y="4338"/>
                </a:lnTo>
                <a:lnTo>
                  <a:pt x="14341" y="5179"/>
                </a:lnTo>
                <a:lnTo>
                  <a:pt x="13566" y="5356"/>
                </a:lnTo>
                <a:lnTo>
                  <a:pt x="12814" y="5466"/>
                </a:lnTo>
                <a:lnTo>
                  <a:pt x="12017" y="5577"/>
                </a:lnTo>
                <a:lnTo>
                  <a:pt x="11220" y="5621"/>
                </a:lnTo>
                <a:close/>
                <a:moveTo>
                  <a:pt x="11220" y="6484"/>
                </a:moveTo>
                <a:lnTo>
                  <a:pt x="12084" y="6418"/>
                </a:lnTo>
                <a:lnTo>
                  <a:pt x="12925" y="6330"/>
                </a:lnTo>
                <a:lnTo>
                  <a:pt x="13766" y="6197"/>
                </a:lnTo>
                <a:lnTo>
                  <a:pt x="14584" y="6020"/>
                </a:lnTo>
                <a:lnTo>
                  <a:pt x="14673" y="6507"/>
                </a:lnTo>
                <a:lnTo>
                  <a:pt x="14784" y="7016"/>
                </a:lnTo>
                <a:lnTo>
                  <a:pt x="14872" y="7525"/>
                </a:lnTo>
                <a:lnTo>
                  <a:pt x="14961" y="8078"/>
                </a:lnTo>
                <a:lnTo>
                  <a:pt x="15005" y="8631"/>
                </a:lnTo>
                <a:lnTo>
                  <a:pt x="15093" y="9782"/>
                </a:lnTo>
                <a:lnTo>
                  <a:pt x="15116" y="10380"/>
                </a:lnTo>
                <a:lnTo>
                  <a:pt x="11220" y="10380"/>
                </a:lnTo>
                <a:lnTo>
                  <a:pt x="11220" y="6484"/>
                </a:lnTo>
                <a:close/>
                <a:moveTo>
                  <a:pt x="10800" y="0"/>
                </a:moveTo>
                <a:lnTo>
                  <a:pt x="10778" y="0"/>
                </a:lnTo>
                <a:lnTo>
                  <a:pt x="10225" y="22"/>
                </a:lnTo>
                <a:lnTo>
                  <a:pt x="9671" y="66"/>
                </a:lnTo>
                <a:lnTo>
                  <a:pt x="9118" y="133"/>
                </a:lnTo>
                <a:lnTo>
                  <a:pt x="8609" y="243"/>
                </a:lnTo>
                <a:lnTo>
                  <a:pt x="8078" y="354"/>
                </a:lnTo>
                <a:lnTo>
                  <a:pt x="7060" y="664"/>
                </a:lnTo>
                <a:lnTo>
                  <a:pt x="6595" y="863"/>
                </a:lnTo>
                <a:lnTo>
                  <a:pt x="6108" y="1062"/>
                </a:lnTo>
                <a:lnTo>
                  <a:pt x="5643" y="1306"/>
                </a:lnTo>
                <a:lnTo>
                  <a:pt x="5179" y="1571"/>
                </a:lnTo>
                <a:lnTo>
                  <a:pt x="4758" y="1859"/>
                </a:lnTo>
                <a:lnTo>
                  <a:pt x="4316" y="2147"/>
                </a:lnTo>
                <a:lnTo>
                  <a:pt x="3917" y="2479"/>
                </a:lnTo>
                <a:lnTo>
                  <a:pt x="3541" y="2811"/>
                </a:lnTo>
                <a:lnTo>
                  <a:pt x="3143" y="3187"/>
                </a:lnTo>
                <a:lnTo>
                  <a:pt x="2789" y="3563"/>
                </a:lnTo>
                <a:lnTo>
                  <a:pt x="2457" y="3939"/>
                </a:lnTo>
                <a:lnTo>
                  <a:pt x="2147" y="4338"/>
                </a:lnTo>
                <a:lnTo>
                  <a:pt x="1837" y="4780"/>
                </a:lnTo>
                <a:lnTo>
                  <a:pt x="1571" y="5201"/>
                </a:lnTo>
                <a:lnTo>
                  <a:pt x="1306" y="5666"/>
                </a:lnTo>
                <a:lnTo>
                  <a:pt x="1062" y="6108"/>
                </a:lnTo>
                <a:lnTo>
                  <a:pt x="863" y="6595"/>
                </a:lnTo>
                <a:lnTo>
                  <a:pt x="664" y="7104"/>
                </a:lnTo>
                <a:lnTo>
                  <a:pt x="487" y="7591"/>
                </a:lnTo>
                <a:lnTo>
                  <a:pt x="332" y="8100"/>
                </a:lnTo>
                <a:lnTo>
                  <a:pt x="199" y="8631"/>
                </a:lnTo>
                <a:lnTo>
                  <a:pt x="66" y="9693"/>
                </a:lnTo>
                <a:lnTo>
                  <a:pt x="22" y="10247"/>
                </a:lnTo>
                <a:lnTo>
                  <a:pt x="0" y="10800"/>
                </a:lnTo>
                <a:lnTo>
                  <a:pt x="22" y="11353"/>
                </a:lnTo>
                <a:lnTo>
                  <a:pt x="66" y="11907"/>
                </a:lnTo>
                <a:lnTo>
                  <a:pt x="133" y="12460"/>
                </a:lnTo>
                <a:lnTo>
                  <a:pt x="199" y="12969"/>
                </a:lnTo>
                <a:lnTo>
                  <a:pt x="332" y="13500"/>
                </a:lnTo>
                <a:lnTo>
                  <a:pt x="487" y="14009"/>
                </a:lnTo>
                <a:lnTo>
                  <a:pt x="664" y="14496"/>
                </a:lnTo>
                <a:lnTo>
                  <a:pt x="863" y="15005"/>
                </a:lnTo>
                <a:lnTo>
                  <a:pt x="1062" y="15492"/>
                </a:lnTo>
                <a:lnTo>
                  <a:pt x="1306" y="15934"/>
                </a:lnTo>
                <a:lnTo>
                  <a:pt x="1571" y="16399"/>
                </a:lnTo>
                <a:lnTo>
                  <a:pt x="1837" y="16820"/>
                </a:lnTo>
                <a:lnTo>
                  <a:pt x="2147" y="17262"/>
                </a:lnTo>
                <a:lnTo>
                  <a:pt x="2457" y="17661"/>
                </a:lnTo>
                <a:lnTo>
                  <a:pt x="2789" y="18037"/>
                </a:lnTo>
                <a:lnTo>
                  <a:pt x="3143" y="18435"/>
                </a:lnTo>
                <a:lnTo>
                  <a:pt x="3541" y="18789"/>
                </a:lnTo>
                <a:lnTo>
                  <a:pt x="3917" y="19121"/>
                </a:lnTo>
                <a:lnTo>
                  <a:pt x="4316" y="19453"/>
                </a:lnTo>
                <a:lnTo>
                  <a:pt x="4758" y="19741"/>
                </a:lnTo>
                <a:lnTo>
                  <a:pt x="5179" y="20029"/>
                </a:lnTo>
                <a:lnTo>
                  <a:pt x="5643" y="20294"/>
                </a:lnTo>
                <a:lnTo>
                  <a:pt x="6108" y="20538"/>
                </a:lnTo>
                <a:lnTo>
                  <a:pt x="6595" y="20737"/>
                </a:lnTo>
                <a:lnTo>
                  <a:pt x="7060" y="20936"/>
                </a:lnTo>
                <a:lnTo>
                  <a:pt x="7569" y="21113"/>
                </a:lnTo>
                <a:lnTo>
                  <a:pt x="8078" y="21246"/>
                </a:lnTo>
                <a:lnTo>
                  <a:pt x="8609" y="21357"/>
                </a:lnTo>
                <a:lnTo>
                  <a:pt x="9118" y="21467"/>
                </a:lnTo>
                <a:lnTo>
                  <a:pt x="9671" y="21534"/>
                </a:lnTo>
                <a:lnTo>
                  <a:pt x="10225" y="21578"/>
                </a:lnTo>
                <a:lnTo>
                  <a:pt x="10778" y="21600"/>
                </a:lnTo>
                <a:lnTo>
                  <a:pt x="10800" y="21600"/>
                </a:lnTo>
                <a:lnTo>
                  <a:pt x="11907" y="21556"/>
                </a:lnTo>
                <a:lnTo>
                  <a:pt x="12438" y="21489"/>
                </a:lnTo>
                <a:lnTo>
                  <a:pt x="13500" y="21268"/>
                </a:lnTo>
                <a:lnTo>
                  <a:pt x="14009" y="21135"/>
                </a:lnTo>
                <a:lnTo>
                  <a:pt x="14496" y="20936"/>
                </a:lnTo>
                <a:lnTo>
                  <a:pt x="15005" y="20737"/>
                </a:lnTo>
                <a:lnTo>
                  <a:pt x="15492" y="20538"/>
                </a:lnTo>
                <a:lnTo>
                  <a:pt x="15934" y="20294"/>
                </a:lnTo>
                <a:lnTo>
                  <a:pt x="16399" y="20029"/>
                </a:lnTo>
                <a:lnTo>
                  <a:pt x="16842" y="19763"/>
                </a:lnTo>
                <a:lnTo>
                  <a:pt x="17262" y="19453"/>
                </a:lnTo>
                <a:lnTo>
                  <a:pt x="17661" y="19143"/>
                </a:lnTo>
                <a:lnTo>
                  <a:pt x="18059" y="18789"/>
                </a:lnTo>
                <a:lnTo>
                  <a:pt x="18457" y="18457"/>
                </a:lnTo>
                <a:lnTo>
                  <a:pt x="18789" y="18059"/>
                </a:lnTo>
                <a:lnTo>
                  <a:pt x="19143" y="17661"/>
                </a:lnTo>
                <a:lnTo>
                  <a:pt x="19453" y="17262"/>
                </a:lnTo>
                <a:lnTo>
                  <a:pt x="19763" y="16842"/>
                </a:lnTo>
                <a:lnTo>
                  <a:pt x="20029" y="16399"/>
                </a:lnTo>
                <a:lnTo>
                  <a:pt x="20294" y="15934"/>
                </a:lnTo>
                <a:lnTo>
                  <a:pt x="20538" y="15492"/>
                </a:lnTo>
                <a:lnTo>
                  <a:pt x="20737" y="15005"/>
                </a:lnTo>
                <a:lnTo>
                  <a:pt x="20936" y="14496"/>
                </a:lnTo>
                <a:lnTo>
                  <a:pt x="21135" y="14009"/>
                </a:lnTo>
                <a:lnTo>
                  <a:pt x="21268" y="13500"/>
                </a:lnTo>
                <a:lnTo>
                  <a:pt x="21379" y="12969"/>
                </a:lnTo>
                <a:lnTo>
                  <a:pt x="21489" y="12460"/>
                </a:lnTo>
                <a:lnTo>
                  <a:pt x="21556" y="11907"/>
                </a:lnTo>
                <a:lnTo>
                  <a:pt x="21600" y="10800"/>
                </a:lnTo>
                <a:lnTo>
                  <a:pt x="21556" y="9693"/>
                </a:lnTo>
                <a:lnTo>
                  <a:pt x="21489" y="9162"/>
                </a:lnTo>
                <a:lnTo>
                  <a:pt x="21268" y="8100"/>
                </a:lnTo>
                <a:lnTo>
                  <a:pt x="21135" y="7591"/>
                </a:lnTo>
                <a:lnTo>
                  <a:pt x="20936" y="7104"/>
                </a:lnTo>
                <a:lnTo>
                  <a:pt x="20737" y="6595"/>
                </a:lnTo>
                <a:lnTo>
                  <a:pt x="20538" y="6108"/>
                </a:lnTo>
                <a:lnTo>
                  <a:pt x="20294" y="5666"/>
                </a:lnTo>
                <a:lnTo>
                  <a:pt x="20029" y="5201"/>
                </a:lnTo>
                <a:lnTo>
                  <a:pt x="19763" y="4780"/>
                </a:lnTo>
                <a:lnTo>
                  <a:pt x="19453" y="4338"/>
                </a:lnTo>
                <a:lnTo>
                  <a:pt x="19143" y="3939"/>
                </a:lnTo>
                <a:lnTo>
                  <a:pt x="18789" y="3541"/>
                </a:lnTo>
                <a:lnTo>
                  <a:pt x="18457" y="3187"/>
                </a:lnTo>
                <a:lnTo>
                  <a:pt x="18059" y="2811"/>
                </a:lnTo>
                <a:lnTo>
                  <a:pt x="17661" y="2457"/>
                </a:lnTo>
                <a:lnTo>
                  <a:pt x="17262" y="2147"/>
                </a:lnTo>
                <a:lnTo>
                  <a:pt x="16842" y="1837"/>
                </a:lnTo>
                <a:lnTo>
                  <a:pt x="16399" y="1571"/>
                </a:lnTo>
                <a:lnTo>
                  <a:pt x="15934" y="1306"/>
                </a:lnTo>
                <a:lnTo>
                  <a:pt x="15492" y="1062"/>
                </a:lnTo>
                <a:lnTo>
                  <a:pt x="15005" y="863"/>
                </a:lnTo>
                <a:lnTo>
                  <a:pt x="14496" y="664"/>
                </a:lnTo>
                <a:lnTo>
                  <a:pt x="14009" y="509"/>
                </a:lnTo>
                <a:lnTo>
                  <a:pt x="13500" y="354"/>
                </a:lnTo>
                <a:lnTo>
                  <a:pt x="12438" y="133"/>
                </a:lnTo>
                <a:lnTo>
                  <a:pt x="11907" y="66"/>
                </a:lnTo>
                <a:lnTo>
                  <a:pt x="11353" y="22"/>
                </a:lnTo>
                <a:lnTo>
                  <a:pt x="10800" y="0"/>
                </a:lnTo>
                <a:close/>
              </a:path>
            </a:pathLst>
          </a:custGeom>
          <a:solidFill>
            <a:schemeClr val="bg1"/>
          </a:solidFill>
          <a:ln w="3175">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3" name="Graphic 42" descr="Marker">
            <a:extLst>
              <a:ext uri="{FF2B5EF4-FFF2-40B4-BE49-F238E27FC236}">
                <a16:creationId xmlns:a16="http://schemas.microsoft.com/office/drawing/2014/main" id="{C91C0C58-620A-41C1-A6AD-1477E65FFBB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25380" y="4489057"/>
            <a:ext cx="264900" cy="264900"/>
          </a:xfrm>
          <a:prstGeom prst="rect">
            <a:avLst/>
          </a:prstGeom>
        </p:spPr>
      </p:pic>
    </p:spTree>
    <p:extLst>
      <p:ext uri="{BB962C8B-B14F-4D97-AF65-F5344CB8AC3E}">
        <p14:creationId xmlns:p14="http://schemas.microsoft.com/office/powerpoint/2010/main" val="423759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42BD59-33DC-4ED6-A055-CC017507EB7B}" type="datetimeFigureOut">
              <a:rPr lang="en-US" smtClean="0">
                <a:solidFill>
                  <a:prstClr val="black">
                    <a:tint val="75000"/>
                  </a:prstClr>
                </a:solidFill>
              </a:rPr>
              <a:pPr/>
              <a:t>10/9/2023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903887-50C4-4BF5-92E6-BC00216F1C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86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63216"/>
            <a:ext cx="5181600" cy="4620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363216"/>
            <a:ext cx="5181600" cy="46208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9BF57E4-71EA-41BE-9DD8-409869B82B0D}" type="datetime1">
              <a:rPr lang="en-GB" smtClean="0"/>
              <a:t>09/10/2023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ECE082DE-8E2A-4186-9421-9D2318CE722A}" type="slidenum">
              <a:rPr lang="en-GB" smtClean="0"/>
              <a:t>‹#›</a:t>
            </a:fld>
            <a:endParaRPr lang="en-GB"/>
          </a:p>
        </p:txBody>
      </p:sp>
      <p:sp>
        <p:nvSpPr>
          <p:cNvPr id="11" name="Rectangle 10"/>
          <p:cNvSpPr/>
          <p:nvPr userDrawn="1"/>
        </p:nvSpPr>
        <p:spPr>
          <a:xfrm>
            <a:off x="1971411" y="136168"/>
            <a:ext cx="10220588"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971412" y="201337"/>
            <a:ext cx="10220588"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title"/>
          </p:nvPr>
        </p:nvSpPr>
        <p:spPr>
          <a:xfrm>
            <a:off x="1971412" y="199080"/>
            <a:ext cx="10037427"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254987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18ED-119B-4193-B824-CC202EEC5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71D739-2A6D-47AC-B577-39E6A4FAF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1D62AF-683A-48B8-BBC6-FFAAA93257C4}"/>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E6BAC126-C01F-4E2B-A864-CD0C2D9EF8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B03AF-C4CE-47EF-9D48-F7E5E5B0F2EF}"/>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4260643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FB8E-E176-4163-ABBC-6CE73D0C4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BEAC1-4C8A-40A2-BE02-C7F6B3A5F4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E1871-A1BD-463E-9EA8-6A8C0D769092}"/>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633A9C18-C352-45E9-BB15-CD4F4FA49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8F286-6C56-4990-9F66-1F42EE103C9C}"/>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898217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Custom Pictu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9ADB8C-109C-74E6-E5B1-F02523AFB9F1}"/>
              </a:ext>
            </a:extLst>
          </p:cNvPr>
          <p:cNvSpPr/>
          <p:nvPr userDrawn="1"/>
        </p:nvSpPr>
        <p:spPr>
          <a:xfrm>
            <a:off x="7181850" y="6334481"/>
            <a:ext cx="3267075" cy="237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Date Placeholder 3">
            <a:extLst>
              <a:ext uri="{FF2B5EF4-FFF2-40B4-BE49-F238E27FC236}">
                <a16:creationId xmlns:a16="http://schemas.microsoft.com/office/drawing/2014/main" id="{2C833D4C-FB24-4FC8-A24D-12550C499B39}"/>
              </a:ext>
            </a:extLst>
          </p:cNvPr>
          <p:cNvSpPr>
            <a:spLocks noGrp="1"/>
          </p:cNvSpPr>
          <p:nvPr>
            <p:ph type="dt" sz="half" idx="10"/>
          </p:nvPr>
        </p:nvSpPr>
        <p:spPr>
          <a:xfrm>
            <a:off x="8326732" y="6386890"/>
            <a:ext cx="2743200" cy="365125"/>
          </a:xfrm>
          <a:prstGeom prst="rect">
            <a:avLst/>
          </a:prstGeom>
        </p:spPr>
        <p:txBody>
          <a:bodyPr/>
          <a:lstStyle/>
          <a:p>
            <a:fld id="{7E5E094D-F107-4685-8B91-5C07DA1BA39D}" type="datetime1">
              <a:rPr lang="en-GB" smtClean="0"/>
              <a:t>09/10/2023</a:t>
            </a:fld>
            <a:endParaRPr lang="en-GB"/>
          </a:p>
        </p:txBody>
      </p:sp>
      <p:sp>
        <p:nvSpPr>
          <p:cNvPr id="39" name="Title 1">
            <a:extLst>
              <a:ext uri="{FF2B5EF4-FFF2-40B4-BE49-F238E27FC236}">
                <a16:creationId xmlns:a16="http://schemas.microsoft.com/office/drawing/2014/main" id="{8F43D102-753C-45CC-B7AD-47B2A50F2F0E}"/>
              </a:ext>
            </a:extLst>
          </p:cNvPr>
          <p:cNvSpPr>
            <a:spLocks noGrp="1"/>
          </p:cNvSpPr>
          <p:nvPr>
            <p:ph type="ctrTitle"/>
          </p:nvPr>
        </p:nvSpPr>
        <p:spPr>
          <a:xfrm>
            <a:off x="738820" y="2067597"/>
            <a:ext cx="5589409" cy="1508125"/>
          </a:xfrm>
        </p:spPr>
        <p:txBody>
          <a:bodyPr anchor="b">
            <a:normAutofit/>
          </a:bodyPr>
          <a:lstStyle>
            <a:lvl1pPr algn="l">
              <a:defRPr sz="4400" b="1"/>
            </a:lvl1pPr>
          </a:lstStyle>
          <a:p>
            <a:r>
              <a:rPr lang="en-US" dirty="0"/>
              <a:t>Click to edit Master title style</a:t>
            </a:r>
            <a:endParaRPr lang="en-GB" dirty="0"/>
          </a:p>
        </p:txBody>
      </p:sp>
      <p:sp>
        <p:nvSpPr>
          <p:cNvPr id="40" name="Subtitle 2">
            <a:extLst>
              <a:ext uri="{FF2B5EF4-FFF2-40B4-BE49-F238E27FC236}">
                <a16:creationId xmlns:a16="http://schemas.microsoft.com/office/drawing/2014/main" id="{E9189DD2-20CA-4323-9775-30FA3AAAE916}"/>
              </a:ext>
            </a:extLst>
          </p:cNvPr>
          <p:cNvSpPr>
            <a:spLocks noGrp="1"/>
          </p:cNvSpPr>
          <p:nvPr>
            <p:ph type="subTitle" idx="1"/>
          </p:nvPr>
        </p:nvSpPr>
        <p:spPr>
          <a:xfrm>
            <a:off x="747241" y="3888656"/>
            <a:ext cx="4667140" cy="103759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43" name="Straight Connector 42">
            <a:extLst>
              <a:ext uri="{FF2B5EF4-FFF2-40B4-BE49-F238E27FC236}">
                <a16:creationId xmlns:a16="http://schemas.microsoft.com/office/drawing/2014/main" id="{CE2A406E-0C57-4A3A-8A7F-7F99F47DE86F}"/>
              </a:ext>
            </a:extLst>
          </p:cNvPr>
          <p:cNvCxnSpPr/>
          <p:nvPr userDrawn="1"/>
        </p:nvCxnSpPr>
        <p:spPr>
          <a:xfrm>
            <a:off x="738820" y="3706980"/>
            <a:ext cx="607502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FAEAFF7-134D-4C30-A1BE-C83623779DF3}"/>
              </a:ext>
            </a:extLst>
          </p:cNvPr>
          <p:cNvSpPr/>
          <p:nvPr userDrawn="1"/>
        </p:nvSpPr>
        <p:spPr>
          <a:xfrm>
            <a:off x="101600" y="127000"/>
            <a:ext cx="1913467" cy="663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C2BA69A7-21E6-409D-99C7-496E1BEC89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051" y="280559"/>
            <a:ext cx="2132612" cy="584658"/>
          </a:xfrm>
          <a:prstGeom prst="rect">
            <a:avLst/>
          </a:prstGeom>
        </p:spPr>
      </p:pic>
      <p:sp>
        <p:nvSpPr>
          <p:cNvPr id="3" name="Rectangle 2">
            <a:extLst>
              <a:ext uri="{FF2B5EF4-FFF2-40B4-BE49-F238E27FC236}">
                <a16:creationId xmlns:a16="http://schemas.microsoft.com/office/drawing/2014/main" id="{89ECAD1D-A262-4AEB-B6DB-F1A38DF1FEA2}"/>
              </a:ext>
            </a:extLst>
          </p:cNvPr>
          <p:cNvSpPr/>
          <p:nvPr userDrawn="1"/>
        </p:nvSpPr>
        <p:spPr>
          <a:xfrm>
            <a:off x="466542" y="6112933"/>
            <a:ext cx="4427191" cy="584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B2B9AC-FE56-4040-A279-CE0290404FF6}"/>
              </a:ext>
            </a:extLst>
          </p:cNvPr>
          <p:cNvSpPr txBox="1"/>
          <p:nvPr userDrawn="1"/>
        </p:nvSpPr>
        <p:spPr>
          <a:xfrm>
            <a:off x="673350" y="6029473"/>
            <a:ext cx="4937631" cy="438582"/>
          </a:xfrm>
          <a:prstGeom prst="rect">
            <a:avLst/>
          </a:prstGeom>
          <a:noFill/>
        </p:spPr>
        <p:txBody>
          <a:bodyPr wrap="square" rtlCol="0">
            <a:spAutoFit/>
          </a:bodyPr>
          <a:lstStyle/>
          <a:p>
            <a:pPr algn="l"/>
            <a:r>
              <a:rPr lang="en-US" sz="1200" b="1" dirty="0">
                <a:solidFill>
                  <a:srgbClr val="EE8512"/>
                </a:solidFill>
              </a:rPr>
              <a:t>©2023 Norrenberger</a:t>
            </a:r>
          </a:p>
          <a:p>
            <a:pPr algn="l"/>
            <a:r>
              <a:rPr lang="en-US" sz="1050" b="0" dirty="0">
                <a:solidFill>
                  <a:schemeClr val="bg2">
                    <a:lumMod val="25000"/>
                  </a:schemeClr>
                </a:solidFill>
              </a:rPr>
              <a:t>Norrenberger is regulated by the Securities and Exchange Commission (SEC)</a:t>
            </a:r>
          </a:p>
        </p:txBody>
      </p:sp>
      <p:sp>
        <p:nvSpPr>
          <p:cNvPr id="5" name="Google Shape;1138;p59">
            <a:extLst>
              <a:ext uri="{FF2B5EF4-FFF2-40B4-BE49-F238E27FC236}">
                <a16:creationId xmlns:a16="http://schemas.microsoft.com/office/drawing/2014/main" id="{4F2030E8-971C-4C80-AC8B-00F70F39121E}"/>
              </a:ext>
            </a:extLst>
          </p:cNvPr>
          <p:cNvSpPr txBox="1"/>
          <p:nvPr userDrawn="1"/>
        </p:nvSpPr>
        <p:spPr>
          <a:xfrm>
            <a:off x="684923" y="6384594"/>
            <a:ext cx="4603768" cy="307341"/>
          </a:xfrm>
          <a:prstGeom prst="rect">
            <a:avLst/>
          </a:prstGeom>
          <a:noFill/>
          <a:ln>
            <a:noFill/>
          </a:ln>
        </p:spPr>
        <p:txBody>
          <a:bodyPr spcFirstLastPara="1" wrap="square" lIns="45700" tIns="45700" rIns="45700" bIns="45700" anchor="t" anchorCtr="0">
            <a:noAutofit/>
          </a:bodyPr>
          <a:lstStyle/>
          <a:p>
            <a:r>
              <a:rPr lang="en-GB" sz="1050" i="1" dirty="0">
                <a:solidFill>
                  <a:schemeClr val="accent3"/>
                </a:solidFill>
                <a:ea typeface="Calibri" panose="020F0502020204030204" pitchFamily="34" charset="0"/>
              </a:rPr>
              <a:t>*Strictly private and confidential, for discussion purposes only</a:t>
            </a:r>
            <a:endParaRPr lang="en-GB" sz="700" i="1" dirty="0">
              <a:solidFill>
                <a:schemeClr val="accent3"/>
              </a:solidFill>
            </a:endParaRPr>
          </a:p>
        </p:txBody>
      </p:sp>
      <p:pic>
        <p:nvPicPr>
          <p:cNvPr id="7" name="Picture 6" descr="A picture containing text&#10;&#10;Description automatically generated">
            <a:extLst>
              <a:ext uri="{FF2B5EF4-FFF2-40B4-BE49-F238E27FC236}">
                <a16:creationId xmlns:a16="http://schemas.microsoft.com/office/drawing/2014/main" id="{505870E1-0A1D-6892-26E6-C2A6F1EA6EE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722" r="5384" b="8448"/>
          <a:stretch/>
        </p:blipFill>
        <p:spPr>
          <a:xfrm>
            <a:off x="6328229" y="0"/>
            <a:ext cx="5863771" cy="6840977"/>
          </a:xfrm>
          <a:prstGeom prst="rect">
            <a:avLst/>
          </a:prstGeom>
        </p:spPr>
      </p:pic>
    </p:spTree>
    <p:extLst>
      <p:ext uri="{BB962C8B-B14F-4D97-AF65-F5344CB8AC3E}">
        <p14:creationId xmlns:p14="http://schemas.microsoft.com/office/powerpoint/2010/main" val="4256210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EC0D-6C17-43B9-9B5E-E4CDA26EE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7C6743-645C-482D-B983-362069F00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235C9-0AD7-424A-A43A-83CC6E154CEB}"/>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BCC6EF1A-71CA-4B1B-93E2-9AE09781D4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728AA-5176-4FF0-BFB3-8AC2A01EFF90}"/>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112527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D3794-217D-4725-8F64-91F22FA94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1F6AA0-44FB-4604-966F-E4003377CD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AD9A72-86D5-46B1-B073-B272C4ECD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77BD45-7ECF-4124-BF3D-787DD5E7F099}"/>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6" name="Footer Placeholder 5">
            <a:extLst>
              <a:ext uri="{FF2B5EF4-FFF2-40B4-BE49-F238E27FC236}">
                <a16:creationId xmlns:a16="http://schemas.microsoft.com/office/drawing/2014/main" id="{2AAF2666-FD86-428A-BD4C-D41AEECB7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DF932-5B42-4836-BE0C-290CEF25E487}"/>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367656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276B6-6350-459D-9436-AC65DB5E73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9844F-496A-47BC-86EE-D54E5D872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0A3E62-A1CB-48CD-A1ED-113B52C778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CEC00D-3C00-4848-8E35-C568EBF09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AF7F0E-0A26-4DDD-8691-0EEA397191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36A60A-0C34-4015-979F-4D12DA870D15}"/>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8" name="Footer Placeholder 7">
            <a:extLst>
              <a:ext uri="{FF2B5EF4-FFF2-40B4-BE49-F238E27FC236}">
                <a16:creationId xmlns:a16="http://schemas.microsoft.com/office/drawing/2014/main" id="{E77233A3-BF70-4612-80B9-B896FDAA2D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BF493D-E3CF-41FA-A322-B3A349A55727}"/>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936011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4D1B-002A-40E1-A23B-24C51FE8D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BF0768-84C4-4CDA-9B47-3D95141DB3D5}"/>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4" name="Footer Placeholder 3">
            <a:extLst>
              <a:ext uri="{FF2B5EF4-FFF2-40B4-BE49-F238E27FC236}">
                <a16:creationId xmlns:a16="http://schemas.microsoft.com/office/drawing/2014/main" id="{823D87F9-5959-4EEB-811F-885564A2E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9C8F20-3943-4E9E-A40B-74D364DC7D62}"/>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69733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0D7478-1056-4ADD-B8E4-4C04E13C43E3}"/>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3" name="Footer Placeholder 2">
            <a:extLst>
              <a:ext uri="{FF2B5EF4-FFF2-40B4-BE49-F238E27FC236}">
                <a16:creationId xmlns:a16="http://schemas.microsoft.com/office/drawing/2014/main" id="{4C6B3C01-1A99-4109-9C2F-66E032071E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66E6FD-0E8B-4742-909A-2ABCF2102396}"/>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68789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576FB-7923-4EBB-AE15-672B30C4C7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CAE601-F7CC-40AC-B28B-C8226868A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010428-522A-4340-AF3F-AD51B0A14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84404F-E98F-4D45-B4C2-FDF13A21FB2F}"/>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6" name="Footer Placeholder 5">
            <a:extLst>
              <a:ext uri="{FF2B5EF4-FFF2-40B4-BE49-F238E27FC236}">
                <a16:creationId xmlns:a16="http://schemas.microsoft.com/office/drawing/2014/main" id="{A0C83F34-2A5E-4889-A457-65A9F4C0E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506064-DE53-44F4-895F-EC27C0165DA5}"/>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439839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33E9-7E63-498D-B9C6-8EE8C9FC9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0A028-186B-4BB5-AAF4-63D66BC587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944385-0EC6-4392-8F3F-6588CBFA4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562DB-034C-474D-90C0-FC4742CE91B0}"/>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6" name="Footer Placeholder 5">
            <a:extLst>
              <a:ext uri="{FF2B5EF4-FFF2-40B4-BE49-F238E27FC236}">
                <a16:creationId xmlns:a16="http://schemas.microsoft.com/office/drawing/2014/main" id="{4BA83F6D-1D43-4354-9FCB-DC27E643C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D2C5B5-C69D-4229-9B58-EC59DF9D47CB}"/>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3129185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17E50-6648-43D3-A5A7-6F66D5D60A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35861-2311-444A-BFF4-DC6BE04EC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73585-F19A-4F8D-A99D-EAD04AE16EA5}"/>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BAC189BE-D627-4849-87E8-AB2835245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EA350-41B3-4645-9ABA-352C0A884E2D}"/>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1550140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88F73-9493-4229-9E61-6716DCC36C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411550-B48B-451D-8F91-DD6EBEE26C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B4CD43-433F-4D59-AD35-672E87F40EDB}"/>
              </a:ext>
            </a:extLst>
          </p:cNvPr>
          <p:cNvSpPr>
            <a:spLocks noGrp="1"/>
          </p:cNvSpPr>
          <p:nvPr>
            <p:ph type="dt" sz="half" idx="10"/>
          </p:nvPr>
        </p:nvSpPr>
        <p:spPr/>
        <p:txBody>
          <a:body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2E4496F1-D887-4302-B3F6-6713AF24EF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60ECC-873F-4B19-BB60-6999F36E617F}"/>
              </a:ext>
            </a:extLst>
          </p:cNvPr>
          <p:cNvSpPr>
            <a:spLocks noGrp="1"/>
          </p:cNvSpPr>
          <p:nvPr>
            <p:ph type="sldNum" sz="quarter" idx="12"/>
          </p:nvPr>
        </p:nvSpPr>
        <p:spPr/>
        <p:txBody>
          <a:bodyPr/>
          <a:lstStyle/>
          <a:p>
            <a:fld id="{9CB23BA2-61B0-4864-BD63-5EB31FC5690C}" type="slidenum">
              <a:rPr lang="en-US" smtClean="0"/>
              <a:t>‹#›</a:t>
            </a:fld>
            <a:endParaRPr lang="en-US"/>
          </a:p>
        </p:txBody>
      </p:sp>
    </p:spTree>
    <p:extLst>
      <p:ext uri="{BB962C8B-B14F-4D97-AF65-F5344CB8AC3E}">
        <p14:creationId xmlns:p14="http://schemas.microsoft.com/office/powerpoint/2010/main" val="2443643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80BA56-8676-4B6D-BCA2-0B5EA4563D1B}" type="datetime1">
              <a:rPr lang="en-GB" smtClean="0"/>
              <a:t>09/10/2023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CE082DE-8E2A-4186-9421-9D2318CE722A}" type="slidenum">
              <a:rPr lang="en-GB" smtClean="0"/>
              <a:t>‹#›</a:t>
            </a:fld>
            <a:endParaRPr lang="en-GB"/>
          </a:p>
        </p:txBody>
      </p:sp>
      <p:sp>
        <p:nvSpPr>
          <p:cNvPr id="9" name="Rectangle 8"/>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5954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004969" y="136168"/>
            <a:ext cx="10187030" cy="438478"/>
          </a:xfrm>
          <a:prstGeom prst="rect">
            <a:avLst/>
          </a:prstGeom>
          <a:solidFill>
            <a:srgbClr val="F16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399237" y="889233"/>
            <a:ext cx="10812648" cy="52137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802E6086-FEF5-4EAF-9B3F-581F83E2CDA5}" type="datetime1">
              <a:rPr lang="en-GB" smtClean="0"/>
              <a:t>09/10/2023</a:t>
            </a:fld>
            <a:endParaRPr lang="en-GB" dirty="0"/>
          </a:p>
        </p:txBody>
      </p:sp>
      <p:sp>
        <p:nvSpPr>
          <p:cNvPr id="6" name="Slide Number Placeholder 5"/>
          <p:cNvSpPr>
            <a:spLocks noGrp="1"/>
          </p:cNvSpPr>
          <p:nvPr>
            <p:ph type="sldNum" sz="quarter" idx="12"/>
          </p:nvPr>
        </p:nvSpPr>
        <p:spPr>
          <a:xfrm>
            <a:off x="11752277" y="6488188"/>
            <a:ext cx="439723" cy="365125"/>
          </a:xfrm>
        </p:spPr>
        <p:txBody>
          <a:bodyPr/>
          <a:lstStyle/>
          <a:p>
            <a:fld id="{ECE082DE-8E2A-4186-9421-9D2318CE722A}" type="slidenum">
              <a:rPr lang="en-GB" smtClean="0"/>
              <a:t>‹#›</a:t>
            </a:fld>
            <a:endParaRPr lang="en-GB"/>
          </a:p>
        </p:txBody>
      </p:sp>
      <p:sp>
        <p:nvSpPr>
          <p:cNvPr id="7" name="Rectangle 6"/>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62517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38A0EA0-40BB-54AC-15A0-116BA34D2D96}"/>
              </a:ext>
            </a:extLst>
          </p:cNvPr>
          <p:cNvSpPr/>
          <p:nvPr userDrawn="1"/>
        </p:nvSpPr>
        <p:spPr>
          <a:xfrm rot="10800000">
            <a:off x="574718" y="776412"/>
            <a:ext cx="5456606" cy="5877317"/>
          </a:xfrm>
          <a:custGeom>
            <a:avLst/>
            <a:gdLst>
              <a:gd name="connsiteX0" fmla="*/ 0 w 2009372"/>
              <a:gd name="connsiteY0" fmla="*/ 0 h 2796493"/>
              <a:gd name="connsiteX1" fmla="*/ 2009372 w 2009372"/>
              <a:gd name="connsiteY1" fmla="*/ 0 h 2796493"/>
              <a:gd name="connsiteX2" fmla="*/ 2009372 w 2009372"/>
              <a:gd name="connsiteY2" fmla="*/ 2796493 h 2796493"/>
              <a:gd name="connsiteX3" fmla="*/ 0 w 2009372"/>
              <a:gd name="connsiteY3" fmla="*/ 2796493 h 2796493"/>
            </a:gdLst>
            <a:ahLst/>
            <a:cxnLst>
              <a:cxn ang="0">
                <a:pos x="connsiteX0" y="connsiteY0"/>
              </a:cxn>
              <a:cxn ang="0">
                <a:pos x="connsiteX1" y="connsiteY1"/>
              </a:cxn>
              <a:cxn ang="0">
                <a:pos x="connsiteX2" y="connsiteY2"/>
              </a:cxn>
              <a:cxn ang="0">
                <a:pos x="connsiteX3" y="connsiteY3"/>
              </a:cxn>
            </a:cxnLst>
            <a:rect l="l" t="t" r="r" b="b"/>
            <a:pathLst>
              <a:path w="2009372" h="2796493">
                <a:moveTo>
                  <a:pt x="0" y="0"/>
                </a:moveTo>
                <a:lnTo>
                  <a:pt x="2009372" y="0"/>
                </a:lnTo>
                <a:lnTo>
                  <a:pt x="2009372" y="2796493"/>
                </a:lnTo>
                <a:lnTo>
                  <a:pt x="0" y="2796493"/>
                </a:lnTo>
                <a:close/>
              </a:path>
            </a:pathLst>
          </a:custGeom>
          <a:solidFill>
            <a:schemeClr val="accent5"/>
          </a:solidFill>
          <a:ln w="4602" cap="flat">
            <a:noFill/>
            <a:prstDash val="solid"/>
            <a:miter/>
          </a:ln>
        </p:spPr>
        <p:txBody>
          <a:bodyPr rtlCol="0" anchor="ctr"/>
          <a:lstStyle/>
          <a:p>
            <a:endParaRPr lang="en-US" sz="900" b="0" i="0" dirty="0">
              <a:latin typeface="Be Vietnam Pro Light" pitchFamily="2" charset="77"/>
            </a:endParaRPr>
          </a:p>
        </p:txBody>
      </p:sp>
      <p:sp>
        <p:nvSpPr>
          <p:cNvPr id="3" name="Freeform 2">
            <a:extLst>
              <a:ext uri="{FF2B5EF4-FFF2-40B4-BE49-F238E27FC236}">
                <a16:creationId xmlns:a16="http://schemas.microsoft.com/office/drawing/2014/main" id="{C8865DF9-9E99-06DF-7933-69F6403897BC}"/>
              </a:ext>
            </a:extLst>
          </p:cNvPr>
          <p:cNvSpPr/>
          <p:nvPr userDrawn="1"/>
        </p:nvSpPr>
        <p:spPr>
          <a:xfrm rot="10800000">
            <a:off x="759042" y="949515"/>
            <a:ext cx="5085033" cy="5516903"/>
          </a:xfrm>
          <a:custGeom>
            <a:avLst/>
            <a:gdLst>
              <a:gd name="connsiteX0" fmla="*/ 0 w 1847033"/>
              <a:gd name="connsiteY0" fmla="*/ 0 h 2634058"/>
              <a:gd name="connsiteX1" fmla="*/ 1847034 w 1847033"/>
              <a:gd name="connsiteY1" fmla="*/ 0 h 2634058"/>
              <a:gd name="connsiteX2" fmla="*/ 1847034 w 1847033"/>
              <a:gd name="connsiteY2" fmla="*/ 2634059 h 2634058"/>
              <a:gd name="connsiteX3" fmla="*/ 0 w 1847033"/>
              <a:gd name="connsiteY3" fmla="*/ 2634059 h 2634058"/>
            </a:gdLst>
            <a:ahLst/>
            <a:cxnLst>
              <a:cxn ang="0">
                <a:pos x="connsiteX0" y="connsiteY0"/>
              </a:cxn>
              <a:cxn ang="0">
                <a:pos x="connsiteX1" y="connsiteY1"/>
              </a:cxn>
              <a:cxn ang="0">
                <a:pos x="connsiteX2" y="connsiteY2"/>
              </a:cxn>
              <a:cxn ang="0">
                <a:pos x="connsiteX3" y="connsiteY3"/>
              </a:cxn>
            </a:cxnLst>
            <a:rect l="l" t="t" r="r" b="b"/>
            <a:pathLst>
              <a:path w="1847033" h="2634058">
                <a:moveTo>
                  <a:pt x="0" y="0"/>
                </a:moveTo>
                <a:lnTo>
                  <a:pt x="1847034" y="0"/>
                </a:lnTo>
                <a:lnTo>
                  <a:pt x="1847034" y="2634059"/>
                </a:lnTo>
                <a:lnTo>
                  <a:pt x="0" y="2634059"/>
                </a:lnTo>
                <a:close/>
              </a:path>
            </a:pathLst>
          </a:custGeom>
          <a:solidFill>
            <a:schemeClr val="bg2">
              <a:lumMod val="95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4" name="Freeform 3">
            <a:extLst>
              <a:ext uri="{FF2B5EF4-FFF2-40B4-BE49-F238E27FC236}">
                <a16:creationId xmlns:a16="http://schemas.microsoft.com/office/drawing/2014/main" id="{2ECF8CBA-639E-ABF9-E00E-6F1A2177FF41}"/>
              </a:ext>
            </a:extLst>
          </p:cNvPr>
          <p:cNvSpPr/>
          <p:nvPr userDrawn="1"/>
        </p:nvSpPr>
        <p:spPr>
          <a:xfrm rot="10800000">
            <a:off x="6160674" y="776411"/>
            <a:ext cx="5456606" cy="5877319"/>
          </a:xfrm>
          <a:custGeom>
            <a:avLst/>
            <a:gdLst>
              <a:gd name="connsiteX0" fmla="*/ 0 w 2009372"/>
              <a:gd name="connsiteY0" fmla="*/ 0 h 2796493"/>
              <a:gd name="connsiteX1" fmla="*/ 2009372 w 2009372"/>
              <a:gd name="connsiteY1" fmla="*/ 0 h 2796493"/>
              <a:gd name="connsiteX2" fmla="*/ 2009372 w 2009372"/>
              <a:gd name="connsiteY2" fmla="*/ 2796493 h 2796493"/>
              <a:gd name="connsiteX3" fmla="*/ 0 w 2009372"/>
              <a:gd name="connsiteY3" fmla="*/ 2796493 h 2796493"/>
            </a:gdLst>
            <a:ahLst/>
            <a:cxnLst>
              <a:cxn ang="0">
                <a:pos x="connsiteX0" y="connsiteY0"/>
              </a:cxn>
              <a:cxn ang="0">
                <a:pos x="connsiteX1" y="connsiteY1"/>
              </a:cxn>
              <a:cxn ang="0">
                <a:pos x="connsiteX2" y="connsiteY2"/>
              </a:cxn>
              <a:cxn ang="0">
                <a:pos x="connsiteX3" y="connsiteY3"/>
              </a:cxn>
            </a:cxnLst>
            <a:rect l="l" t="t" r="r" b="b"/>
            <a:pathLst>
              <a:path w="2009372" h="2796493">
                <a:moveTo>
                  <a:pt x="0" y="0"/>
                </a:moveTo>
                <a:lnTo>
                  <a:pt x="2009372" y="0"/>
                </a:lnTo>
                <a:lnTo>
                  <a:pt x="2009372" y="2796493"/>
                </a:lnTo>
                <a:lnTo>
                  <a:pt x="0" y="2796493"/>
                </a:lnTo>
                <a:close/>
              </a:path>
            </a:pathLst>
          </a:custGeom>
          <a:solidFill>
            <a:schemeClr val="accent5"/>
          </a:solidFill>
          <a:ln w="4602" cap="flat">
            <a:noFill/>
            <a:prstDash val="solid"/>
            <a:miter/>
          </a:ln>
        </p:spPr>
        <p:txBody>
          <a:bodyPr rtlCol="0" anchor="ctr"/>
          <a:lstStyle/>
          <a:p>
            <a:endParaRPr lang="en-US" sz="900" b="0" i="0" dirty="0">
              <a:latin typeface="Be Vietnam Pro Light" pitchFamily="2" charset="77"/>
            </a:endParaRPr>
          </a:p>
        </p:txBody>
      </p:sp>
      <p:sp>
        <p:nvSpPr>
          <p:cNvPr id="5" name="Freeform 4">
            <a:extLst>
              <a:ext uri="{FF2B5EF4-FFF2-40B4-BE49-F238E27FC236}">
                <a16:creationId xmlns:a16="http://schemas.microsoft.com/office/drawing/2014/main" id="{A6A5272E-431D-49DC-488D-7732F0F9BCCB}"/>
              </a:ext>
            </a:extLst>
          </p:cNvPr>
          <p:cNvSpPr/>
          <p:nvPr userDrawn="1"/>
        </p:nvSpPr>
        <p:spPr>
          <a:xfrm rot="10800000">
            <a:off x="6347918" y="949515"/>
            <a:ext cx="5085033" cy="5516904"/>
          </a:xfrm>
          <a:custGeom>
            <a:avLst/>
            <a:gdLst>
              <a:gd name="connsiteX0" fmla="*/ 0 w 1847033"/>
              <a:gd name="connsiteY0" fmla="*/ 0 h 2634058"/>
              <a:gd name="connsiteX1" fmla="*/ 1847034 w 1847033"/>
              <a:gd name="connsiteY1" fmla="*/ 0 h 2634058"/>
              <a:gd name="connsiteX2" fmla="*/ 1847034 w 1847033"/>
              <a:gd name="connsiteY2" fmla="*/ 2634059 h 2634058"/>
              <a:gd name="connsiteX3" fmla="*/ 0 w 1847033"/>
              <a:gd name="connsiteY3" fmla="*/ 2634059 h 2634058"/>
            </a:gdLst>
            <a:ahLst/>
            <a:cxnLst>
              <a:cxn ang="0">
                <a:pos x="connsiteX0" y="connsiteY0"/>
              </a:cxn>
              <a:cxn ang="0">
                <a:pos x="connsiteX1" y="connsiteY1"/>
              </a:cxn>
              <a:cxn ang="0">
                <a:pos x="connsiteX2" y="connsiteY2"/>
              </a:cxn>
              <a:cxn ang="0">
                <a:pos x="connsiteX3" y="connsiteY3"/>
              </a:cxn>
            </a:cxnLst>
            <a:rect l="l" t="t" r="r" b="b"/>
            <a:pathLst>
              <a:path w="1847033" h="2634058">
                <a:moveTo>
                  <a:pt x="0" y="0"/>
                </a:moveTo>
                <a:lnTo>
                  <a:pt x="1847034" y="0"/>
                </a:lnTo>
                <a:lnTo>
                  <a:pt x="1847034" y="2634059"/>
                </a:lnTo>
                <a:lnTo>
                  <a:pt x="0" y="2634059"/>
                </a:lnTo>
                <a:close/>
              </a:path>
            </a:pathLst>
          </a:custGeom>
          <a:solidFill>
            <a:schemeClr val="bg2">
              <a:lumMod val="95000"/>
            </a:schemeClr>
          </a:solidFill>
          <a:ln w="4602" cap="flat">
            <a:noFill/>
            <a:prstDash val="solid"/>
            <a:miter/>
          </a:ln>
        </p:spPr>
        <p:txBody>
          <a:bodyPr rtlCol="0" anchor="ctr"/>
          <a:lstStyle/>
          <a:p>
            <a:pPr lvl="0"/>
            <a:endParaRPr lang="en-US" sz="900" b="0" i="0" dirty="0">
              <a:latin typeface="Be Vietnam Pro Light" pitchFamily="2" charset="77"/>
            </a:endParaRPr>
          </a:p>
        </p:txBody>
      </p:sp>
      <p:sp>
        <p:nvSpPr>
          <p:cNvPr id="14" name="Freeform 13">
            <a:extLst>
              <a:ext uri="{FF2B5EF4-FFF2-40B4-BE49-F238E27FC236}">
                <a16:creationId xmlns:a16="http://schemas.microsoft.com/office/drawing/2014/main" id="{E7D99F43-0945-D487-7BA1-05509836D659}"/>
              </a:ext>
            </a:extLst>
          </p:cNvPr>
          <p:cNvSpPr/>
          <p:nvPr userDrawn="1"/>
        </p:nvSpPr>
        <p:spPr>
          <a:xfrm>
            <a:off x="6514981" y="6028621"/>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5"/>
                  <a:pt x="17784" y="0"/>
                  <a:pt x="39721" y="0"/>
                </a:cubicBezTo>
                <a:cubicBezTo>
                  <a:pt x="61659"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15" name="Freeform 14">
            <a:extLst>
              <a:ext uri="{FF2B5EF4-FFF2-40B4-BE49-F238E27FC236}">
                <a16:creationId xmlns:a16="http://schemas.microsoft.com/office/drawing/2014/main" id="{84BB1CC8-620E-7DA5-DD33-D3FD1D6BE910}"/>
              </a:ext>
            </a:extLst>
          </p:cNvPr>
          <p:cNvSpPr/>
          <p:nvPr userDrawn="1"/>
        </p:nvSpPr>
        <p:spPr>
          <a:xfrm>
            <a:off x="6514981" y="5430558"/>
            <a:ext cx="183263" cy="183323"/>
          </a:xfrm>
          <a:custGeom>
            <a:avLst/>
            <a:gdLst>
              <a:gd name="connsiteX0" fmla="*/ 79442 w 79442"/>
              <a:gd name="connsiteY0" fmla="*/ 39745 h 79489"/>
              <a:gd name="connsiteX1" fmla="*/ 39721 w 79442"/>
              <a:gd name="connsiteY1" fmla="*/ 79490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90"/>
                  <a:pt x="39721" y="79490"/>
                </a:cubicBezTo>
                <a:cubicBezTo>
                  <a:pt x="17784" y="79490"/>
                  <a:pt x="0" y="61695"/>
                  <a:pt x="0" y="39745"/>
                </a:cubicBezTo>
                <a:cubicBezTo>
                  <a:pt x="0" y="17795"/>
                  <a:pt x="17784" y="0"/>
                  <a:pt x="39721" y="0"/>
                </a:cubicBezTo>
                <a:cubicBezTo>
                  <a:pt x="61659"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16" name="Freeform 15">
            <a:extLst>
              <a:ext uri="{FF2B5EF4-FFF2-40B4-BE49-F238E27FC236}">
                <a16:creationId xmlns:a16="http://schemas.microsoft.com/office/drawing/2014/main" id="{12668EA2-9F2A-433B-6003-1A001085899C}"/>
              </a:ext>
            </a:extLst>
          </p:cNvPr>
          <p:cNvSpPr/>
          <p:nvPr userDrawn="1"/>
        </p:nvSpPr>
        <p:spPr>
          <a:xfrm>
            <a:off x="6514981" y="4832495"/>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9"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17" name="Freeform 16">
            <a:extLst>
              <a:ext uri="{FF2B5EF4-FFF2-40B4-BE49-F238E27FC236}">
                <a16:creationId xmlns:a16="http://schemas.microsoft.com/office/drawing/2014/main" id="{0A8E319D-368E-A01A-838E-F9413704ACFC}"/>
              </a:ext>
            </a:extLst>
          </p:cNvPr>
          <p:cNvSpPr/>
          <p:nvPr userDrawn="1"/>
        </p:nvSpPr>
        <p:spPr>
          <a:xfrm>
            <a:off x="6514981" y="4234433"/>
            <a:ext cx="183263" cy="183323"/>
          </a:xfrm>
          <a:custGeom>
            <a:avLst/>
            <a:gdLst>
              <a:gd name="connsiteX0" fmla="*/ 79442 w 79442"/>
              <a:gd name="connsiteY0" fmla="*/ 39745 h 79489"/>
              <a:gd name="connsiteX1" fmla="*/ 39721 w 79442"/>
              <a:gd name="connsiteY1" fmla="*/ 79490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90"/>
                  <a:pt x="39721" y="79490"/>
                </a:cubicBezTo>
                <a:cubicBezTo>
                  <a:pt x="17784" y="79490"/>
                  <a:pt x="0" y="61695"/>
                  <a:pt x="0" y="39745"/>
                </a:cubicBezTo>
                <a:cubicBezTo>
                  <a:pt x="0" y="17795"/>
                  <a:pt x="17784" y="0"/>
                  <a:pt x="39721" y="0"/>
                </a:cubicBezTo>
                <a:cubicBezTo>
                  <a:pt x="61659"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18" name="Freeform 17">
            <a:extLst>
              <a:ext uri="{FF2B5EF4-FFF2-40B4-BE49-F238E27FC236}">
                <a16:creationId xmlns:a16="http://schemas.microsoft.com/office/drawing/2014/main" id="{C96F21F1-E508-CCB8-60F9-1AFF7E180A3E}"/>
              </a:ext>
            </a:extLst>
          </p:cNvPr>
          <p:cNvSpPr/>
          <p:nvPr userDrawn="1"/>
        </p:nvSpPr>
        <p:spPr>
          <a:xfrm>
            <a:off x="6514981" y="3636370"/>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9"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19" name="Freeform 18">
            <a:extLst>
              <a:ext uri="{FF2B5EF4-FFF2-40B4-BE49-F238E27FC236}">
                <a16:creationId xmlns:a16="http://schemas.microsoft.com/office/drawing/2014/main" id="{2B13421E-F2B8-041A-E0D7-F298687891C1}"/>
              </a:ext>
            </a:extLst>
          </p:cNvPr>
          <p:cNvSpPr/>
          <p:nvPr userDrawn="1"/>
        </p:nvSpPr>
        <p:spPr>
          <a:xfrm>
            <a:off x="6514981" y="3038308"/>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9"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0" name="Freeform 19">
            <a:extLst>
              <a:ext uri="{FF2B5EF4-FFF2-40B4-BE49-F238E27FC236}">
                <a16:creationId xmlns:a16="http://schemas.microsoft.com/office/drawing/2014/main" id="{245C9D0A-E306-31E6-CC15-83BEFCEBA6F6}"/>
              </a:ext>
            </a:extLst>
          </p:cNvPr>
          <p:cNvSpPr/>
          <p:nvPr userDrawn="1"/>
        </p:nvSpPr>
        <p:spPr>
          <a:xfrm>
            <a:off x="6514981" y="2440244"/>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9"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1" name="Freeform 20">
            <a:extLst>
              <a:ext uri="{FF2B5EF4-FFF2-40B4-BE49-F238E27FC236}">
                <a16:creationId xmlns:a16="http://schemas.microsoft.com/office/drawing/2014/main" id="{0CFF755D-E30A-99E7-1633-765C8E712E68}"/>
              </a:ext>
            </a:extLst>
          </p:cNvPr>
          <p:cNvSpPr/>
          <p:nvPr userDrawn="1"/>
        </p:nvSpPr>
        <p:spPr>
          <a:xfrm>
            <a:off x="6514981" y="1842182"/>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9" y="0"/>
                  <a:pt x="79442" y="17795"/>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2" name="Freeform 21">
            <a:extLst>
              <a:ext uri="{FF2B5EF4-FFF2-40B4-BE49-F238E27FC236}">
                <a16:creationId xmlns:a16="http://schemas.microsoft.com/office/drawing/2014/main" id="{7EEE51A8-7E07-4239-B291-166AD1924ADD}"/>
              </a:ext>
            </a:extLst>
          </p:cNvPr>
          <p:cNvSpPr/>
          <p:nvPr userDrawn="1"/>
        </p:nvSpPr>
        <p:spPr>
          <a:xfrm>
            <a:off x="6514981" y="1244119"/>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9" y="0"/>
                  <a:pt x="79442" y="17795"/>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4" name="Freeform 23">
            <a:extLst>
              <a:ext uri="{FF2B5EF4-FFF2-40B4-BE49-F238E27FC236}">
                <a16:creationId xmlns:a16="http://schemas.microsoft.com/office/drawing/2014/main" id="{BF5CB40E-76E7-E5E1-5FE3-37F50451CF46}"/>
              </a:ext>
            </a:extLst>
          </p:cNvPr>
          <p:cNvSpPr/>
          <p:nvPr userDrawn="1"/>
        </p:nvSpPr>
        <p:spPr>
          <a:xfrm>
            <a:off x="5493754" y="6028621"/>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5"/>
                  <a:pt x="17784" y="0"/>
                  <a:pt x="39721" y="0"/>
                </a:cubicBezTo>
                <a:cubicBezTo>
                  <a:pt x="61658"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5" name="Freeform 24">
            <a:extLst>
              <a:ext uri="{FF2B5EF4-FFF2-40B4-BE49-F238E27FC236}">
                <a16:creationId xmlns:a16="http://schemas.microsoft.com/office/drawing/2014/main" id="{37A8EE8F-6BDC-B9E3-BE2B-8B455879D630}"/>
              </a:ext>
            </a:extLst>
          </p:cNvPr>
          <p:cNvSpPr/>
          <p:nvPr userDrawn="1"/>
        </p:nvSpPr>
        <p:spPr>
          <a:xfrm>
            <a:off x="5493754" y="5430558"/>
            <a:ext cx="183263" cy="183323"/>
          </a:xfrm>
          <a:custGeom>
            <a:avLst/>
            <a:gdLst>
              <a:gd name="connsiteX0" fmla="*/ 79442 w 79442"/>
              <a:gd name="connsiteY0" fmla="*/ 39745 h 79489"/>
              <a:gd name="connsiteX1" fmla="*/ 39721 w 79442"/>
              <a:gd name="connsiteY1" fmla="*/ 79490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90"/>
                  <a:pt x="39721" y="79490"/>
                </a:cubicBezTo>
                <a:cubicBezTo>
                  <a:pt x="17784" y="79490"/>
                  <a:pt x="0" y="61695"/>
                  <a:pt x="0" y="39745"/>
                </a:cubicBezTo>
                <a:cubicBezTo>
                  <a:pt x="0" y="17795"/>
                  <a:pt x="17784" y="0"/>
                  <a:pt x="39721" y="0"/>
                </a:cubicBezTo>
                <a:cubicBezTo>
                  <a:pt x="61658"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6" name="Freeform 25">
            <a:extLst>
              <a:ext uri="{FF2B5EF4-FFF2-40B4-BE49-F238E27FC236}">
                <a16:creationId xmlns:a16="http://schemas.microsoft.com/office/drawing/2014/main" id="{70E590C7-06E0-CFB6-577E-37B3C52ABFF7}"/>
              </a:ext>
            </a:extLst>
          </p:cNvPr>
          <p:cNvSpPr/>
          <p:nvPr userDrawn="1"/>
        </p:nvSpPr>
        <p:spPr>
          <a:xfrm>
            <a:off x="5493754" y="4832495"/>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8"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7" name="Freeform 26">
            <a:extLst>
              <a:ext uri="{FF2B5EF4-FFF2-40B4-BE49-F238E27FC236}">
                <a16:creationId xmlns:a16="http://schemas.microsoft.com/office/drawing/2014/main" id="{29FF8417-52C1-D90D-20F2-496E805409FA}"/>
              </a:ext>
            </a:extLst>
          </p:cNvPr>
          <p:cNvSpPr/>
          <p:nvPr userDrawn="1"/>
        </p:nvSpPr>
        <p:spPr>
          <a:xfrm>
            <a:off x="5493754" y="4234433"/>
            <a:ext cx="183263" cy="183323"/>
          </a:xfrm>
          <a:custGeom>
            <a:avLst/>
            <a:gdLst>
              <a:gd name="connsiteX0" fmla="*/ 79442 w 79442"/>
              <a:gd name="connsiteY0" fmla="*/ 39745 h 79489"/>
              <a:gd name="connsiteX1" fmla="*/ 39721 w 79442"/>
              <a:gd name="connsiteY1" fmla="*/ 79490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90"/>
                  <a:pt x="39721" y="79490"/>
                </a:cubicBezTo>
                <a:cubicBezTo>
                  <a:pt x="17784" y="79490"/>
                  <a:pt x="0" y="61695"/>
                  <a:pt x="0" y="39745"/>
                </a:cubicBezTo>
                <a:cubicBezTo>
                  <a:pt x="0" y="17795"/>
                  <a:pt x="17784" y="0"/>
                  <a:pt x="39721" y="0"/>
                </a:cubicBezTo>
                <a:cubicBezTo>
                  <a:pt x="61658" y="0"/>
                  <a:pt x="79442" y="17794"/>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8" name="Freeform 27">
            <a:extLst>
              <a:ext uri="{FF2B5EF4-FFF2-40B4-BE49-F238E27FC236}">
                <a16:creationId xmlns:a16="http://schemas.microsoft.com/office/drawing/2014/main" id="{F2439ADE-2E1C-744D-ADCB-AB1E826D731E}"/>
              </a:ext>
            </a:extLst>
          </p:cNvPr>
          <p:cNvSpPr/>
          <p:nvPr userDrawn="1"/>
        </p:nvSpPr>
        <p:spPr>
          <a:xfrm>
            <a:off x="5493754" y="3636370"/>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8"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29" name="Freeform 28">
            <a:extLst>
              <a:ext uri="{FF2B5EF4-FFF2-40B4-BE49-F238E27FC236}">
                <a16:creationId xmlns:a16="http://schemas.microsoft.com/office/drawing/2014/main" id="{E7094B11-18F5-F963-DF48-771619C0D5BC}"/>
              </a:ext>
            </a:extLst>
          </p:cNvPr>
          <p:cNvSpPr/>
          <p:nvPr userDrawn="1"/>
        </p:nvSpPr>
        <p:spPr>
          <a:xfrm>
            <a:off x="5493754" y="3038308"/>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8"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30" name="Freeform 29">
            <a:extLst>
              <a:ext uri="{FF2B5EF4-FFF2-40B4-BE49-F238E27FC236}">
                <a16:creationId xmlns:a16="http://schemas.microsoft.com/office/drawing/2014/main" id="{C549372B-103A-D15D-6E65-C018D8A41461}"/>
              </a:ext>
            </a:extLst>
          </p:cNvPr>
          <p:cNvSpPr/>
          <p:nvPr userDrawn="1"/>
        </p:nvSpPr>
        <p:spPr>
          <a:xfrm>
            <a:off x="5493754" y="2440244"/>
            <a:ext cx="183263" cy="183323"/>
          </a:xfrm>
          <a:custGeom>
            <a:avLst/>
            <a:gdLst>
              <a:gd name="connsiteX0" fmla="*/ 79442 w 79442"/>
              <a:gd name="connsiteY0" fmla="*/ 39744 h 79489"/>
              <a:gd name="connsiteX1" fmla="*/ 39721 w 79442"/>
              <a:gd name="connsiteY1" fmla="*/ 79489 h 79489"/>
              <a:gd name="connsiteX2" fmla="*/ 0 w 79442"/>
              <a:gd name="connsiteY2" fmla="*/ 39744 h 79489"/>
              <a:gd name="connsiteX3" fmla="*/ 39721 w 79442"/>
              <a:gd name="connsiteY3" fmla="*/ 0 h 79489"/>
              <a:gd name="connsiteX4" fmla="*/ 79442 w 79442"/>
              <a:gd name="connsiteY4" fmla="*/ 39744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4"/>
                </a:moveTo>
                <a:cubicBezTo>
                  <a:pt x="79442" y="61695"/>
                  <a:pt x="61658" y="79489"/>
                  <a:pt x="39721" y="79489"/>
                </a:cubicBezTo>
                <a:cubicBezTo>
                  <a:pt x="17784" y="79489"/>
                  <a:pt x="0" y="61695"/>
                  <a:pt x="0" y="39744"/>
                </a:cubicBezTo>
                <a:cubicBezTo>
                  <a:pt x="0" y="17794"/>
                  <a:pt x="17784" y="0"/>
                  <a:pt x="39721" y="0"/>
                </a:cubicBezTo>
                <a:cubicBezTo>
                  <a:pt x="61658" y="0"/>
                  <a:pt x="79442" y="17794"/>
                  <a:pt x="79442" y="39744"/>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31" name="Freeform 30">
            <a:extLst>
              <a:ext uri="{FF2B5EF4-FFF2-40B4-BE49-F238E27FC236}">
                <a16:creationId xmlns:a16="http://schemas.microsoft.com/office/drawing/2014/main" id="{D27B3C29-5FF6-8F03-34B1-5D422AB2CB54}"/>
              </a:ext>
            </a:extLst>
          </p:cNvPr>
          <p:cNvSpPr/>
          <p:nvPr userDrawn="1"/>
        </p:nvSpPr>
        <p:spPr>
          <a:xfrm>
            <a:off x="5493754" y="1842182"/>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8" y="0"/>
                  <a:pt x="79442" y="17795"/>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32" name="Freeform 31">
            <a:extLst>
              <a:ext uri="{FF2B5EF4-FFF2-40B4-BE49-F238E27FC236}">
                <a16:creationId xmlns:a16="http://schemas.microsoft.com/office/drawing/2014/main" id="{DA0F9D04-90BA-9ED5-9502-01F1711CE83F}"/>
              </a:ext>
            </a:extLst>
          </p:cNvPr>
          <p:cNvSpPr/>
          <p:nvPr userDrawn="1"/>
        </p:nvSpPr>
        <p:spPr>
          <a:xfrm>
            <a:off x="5493754" y="1244119"/>
            <a:ext cx="183263" cy="183323"/>
          </a:xfrm>
          <a:custGeom>
            <a:avLst/>
            <a:gdLst>
              <a:gd name="connsiteX0" fmla="*/ 79442 w 79442"/>
              <a:gd name="connsiteY0" fmla="*/ 39745 h 79489"/>
              <a:gd name="connsiteX1" fmla="*/ 39721 w 79442"/>
              <a:gd name="connsiteY1" fmla="*/ 79489 h 79489"/>
              <a:gd name="connsiteX2" fmla="*/ 0 w 79442"/>
              <a:gd name="connsiteY2" fmla="*/ 39745 h 79489"/>
              <a:gd name="connsiteX3" fmla="*/ 39721 w 79442"/>
              <a:gd name="connsiteY3" fmla="*/ 0 h 79489"/>
              <a:gd name="connsiteX4" fmla="*/ 79442 w 79442"/>
              <a:gd name="connsiteY4" fmla="*/ 39745 h 7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42" h="79489">
                <a:moveTo>
                  <a:pt x="79442" y="39745"/>
                </a:moveTo>
                <a:cubicBezTo>
                  <a:pt x="79442" y="61695"/>
                  <a:pt x="61658" y="79489"/>
                  <a:pt x="39721" y="79489"/>
                </a:cubicBezTo>
                <a:cubicBezTo>
                  <a:pt x="17784" y="79489"/>
                  <a:pt x="0" y="61695"/>
                  <a:pt x="0" y="39745"/>
                </a:cubicBezTo>
                <a:cubicBezTo>
                  <a:pt x="0" y="17794"/>
                  <a:pt x="17784" y="0"/>
                  <a:pt x="39721" y="0"/>
                </a:cubicBezTo>
                <a:cubicBezTo>
                  <a:pt x="61658" y="0"/>
                  <a:pt x="79442" y="17795"/>
                  <a:pt x="79442" y="39745"/>
                </a:cubicBezTo>
                <a:close/>
              </a:path>
            </a:pathLst>
          </a:custGeom>
          <a:solidFill>
            <a:srgbClr val="1D1D1B">
              <a:alpha val="20000"/>
            </a:srgbClr>
          </a:solidFill>
          <a:ln w="4602" cap="flat">
            <a:noFill/>
            <a:prstDash val="solid"/>
            <a:miter/>
          </a:ln>
        </p:spPr>
        <p:txBody>
          <a:bodyPr rtlCol="0" anchor="ctr"/>
          <a:lstStyle/>
          <a:p>
            <a:endParaRPr lang="en-US" sz="900" b="0" i="0" dirty="0">
              <a:latin typeface="Be Vietnam Pro Light" pitchFamily="2" charset="77"/>
            </a:endParaRPr>
          </a:p>
        </p:txBody>
      </p:sp>
      <p:sp>
        <p:nvSpPr>
          <p:cNvPr id="34" name="Freeform 33">
            <a:extLst>
              <a:ext uri="{FF2B5EF4-FFF2-40B4-BE49-F238E27FC236}">
                <a16:creationId xmlns:a16="http://schemas.microsoft.com/office/drawing/2014/main" id="{0750A035-C5F4-7DBD-D929-64BE0DE3AB82}"/>
              </a:ext>
            </a:extLst>
          </p:cNvPr>
          <p:cNvSpPr/>
          <p:nvPr userDrawn="1"/>
        </p:nvSpPr>
        <p:spPr>
          <a:xfrm>
            <a:off x="5588607" y="6081586"/>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35" name="Freeform 34">
            <a:extLst>
              <a:ext uri="{FF2B5EF4-FFF2-40B4-BE49-F238E27FC236}">
                <a16:creationId xmlns:a16="http://schemas.microsoft.com/office/drawing/2014/main" id="{3BF991F8-3BDA-8D03-FC28-616EEDAE6CCF}"/>
              </a:ext>
            </a:extLst>
          </p:cNvPr>
          <p:cNvSpPr/>
          <p:nvPr userDrawn="1"/>
        </p:nvSpPr>
        <p:spPr>
          <a:xfrm>
            <a:off x="5588607" y="5483523"/>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36" name="Freeform 35">
            <a:extLst>
              <a:ext uri="{FF2B5EF4-FFF2-40B4-BE49-F238E27FC236}">
                <a16:creationId xmlns:a16="http://schemas.microsoft.com/office/drawing/2014/main" id="{2C2E3271-D60D-0612-BB82-15846E76A77E}"/>
              </a:ext>
            </a:extLst>
          </p:cNvPr>
          <p:cNvSpPr/>
          <p:nvPr userDrawn="1"/>
        </p:nvSpPr>
        <p:spPr>
          <a:xfrm>
            <a:off x="5588607" y="4885461"/>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37" name="Freeform 36">
            <a:extLst>
              <a:ext uri="{FF2B5EF4-FFF2-40B4-BE49-F238E27FC236}">
                <a16:creationId xmlns:a16="http://schemas.microsoft.com/office/drawing/2014/main" id="{4FB01848-1005-805E-1F8B-444FB7D88F90}"/>
              </a:ext>
            </a:extLst>
          </p:cNvPr>
          <p:cNvSpPr/>
          <p:nvPr userDrawn="1"/>
        </p:nvSpPr>
        <p:spPr>
          <a:xfrm>
            <a:off x="5588607" y="4287397"/>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38" name="Freeform 37">
            <a:extLst>
              <a:ext uri="{FF2B5EF4-FFF2-40B4-BE49-F238E27FC236}">
                <a16:creationId xmlns:a16="http://schemas.microsoft.com/office/drawing/2014/main" id="{20E24F2A-3937-20DC-A7E2-533C5A2CA71E}"/>
              </a:ext>
            </a:extLst>
          </p:cNvPr>
          <p:cNvSpPr/>
          <p:nvPr userDrawn="1"/>
        </p:nvSpPr>
        <p:spPr>
          <a:xfrm>
            <a:off x="5588607" y="3689335"/>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39" name="Freeform 38">
            <a:extLst>
              <a:ext uri="{FF2B5EF4-FFF2-40B4-BE49-F238E27FC236}">
                <a16:creationId xmlns:a16="http://schemas.microsoft.com/office/drawing/2014/main" id="{5F08E3D5-D287-BA57-553E-BDDF6346C6D9}"/>
              </a:ext>
            </a:extLst>
          </p:cNvPr>
          <p:cNvSpPr/>
          <p:nvPr userDrawn="1"/>
        </p:nvSpPr>
        <p:spPr>
          <a:xfrm>
            <a:off x="5588607" y="3091272"/>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3"/>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40" name="Freeform 39">
            <a:extLst>
              <a:ext uri="{FF2B5EF4-FFF2-40B4-BE49-F238E27FC236}">
                <a16:creationId xmlns:a16="http://schemas.microsoft.com/office/drawing/2014/main" id="{72B77470-44CF-9E14-6947-76B77DE6CD18}"/>
              </a:ext>
            </a:extLst>
          </p:cNvPr>
          <p:cNvSpPr/>
          <p:nvPr userDrawn="1"/>
        </p:nvSpPr>
        <p:spPr>
          <a:xfrm>
            <a:off x="5588607" y="2493210"/>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41" name="Freeform 40">
            <a:extLst>
              <a:ext uri="{FF2B5EF4-FFF2-40B4-BE49-F238E27FC236}">
                <a16:creationId xmlns:a16="http://schemas.microsoft.com/office/drawing/2014/main" id="{1A2B2545-496C-5BB5-8D5E-D85934D42CA2}"/>
              </a:ext>
            </a:extLst>
          </p:cNvPr>
          <p:cNvSpPr/>
          <p:nvPr userDrawn="1"/>
        </p:nvSpPr>
        <p:spPr>
          <a:xfrm>
            <a:off x="5588607" y="1895146"/>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42" name="Freeform 41">
            <a:extLst>
              <a:ext uri="{FF2B5EF4-FFF2-40B4-BE49-F238E27FC236}">
                <a16:creationId xmlns:a16="http://schemas.microsoft.com/office/drawing/2014/main" id="{55BE4806-70DE-E463-2B39-7E3A0677EA09}"/>
              </a:ext>
            </a:extLst>
          </p:cNvPr>
          <p:cNvSpPr/>
          <p:nvPr userDrawn="1"/>
        </p:nvSpPr>
        <p:spPr>
          <a:xfrm>
            <a:off x="5588607" y="1297084"/>
            <a:ext cx="1018004" cy="77392"/>
          </a:xfrm>
          <a:custGeom>
            <a:avLst/>
            <a:gdLst>
              <a:gd name="connsiteX0" fmla="*/ 424524 w 441292"/>
              <a:gd name="connsiteY0" fmla="*/ 0 h 33557"/>
              <a:gd name="connsiteX1" fmla="*/ 441293 w 441292"/>
              <a:gd name="connsiteY1" fmla="*/ 16779 h 33557"/>
              <a:gd name="connsiteX2" fmla="*/ 441293 w 441292"/>
              <a:gd name="connsiteY2" fmla="*/ 16779 h 33557"/>
              <a:gd name="connsiteX3" fmla="*/ 424524 w 441292"/>
              <a:gd name="connsiteY3" fmla="*/ 33558 h 33557"/>
              <a:gd name="connsiteX4" fmla="*/ 16769 w 441292"/>
              <a:gd name="connsiteY4" fmla="*/ 33558 h 33557"/>
              <a:gd name="connsiteX5" fmla="*/ 0 w 441292"/>
              <a:gd name="connsiteY5" fmla="*/ 16779 h 33557"/>
              <a:gd name="connsiteX6" fmla="*/ 0 w 441292"/>
              <a:gd name="connsiteY6" fmla="*/ 16779 h 33557"/>
              <a:gd name="connsiteX7" fmla="*/ 16769 w 441292"/>
              <a:gd name="connsiteY7" fmla="*/ 0 h 3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292" h="33557">
                <a:moveTo>
                  <a:pt x="424524" y="0"/>
                </a:moveTo>
                <a:cubicBezTo>
                  <a:pt x="433785" y="0"/>
                  <a:pt x="441293" y="7512"/>
                  <a:pt x="441293" y="16779"/>
                </a:cubicBezTo>
                <a:lnTo>
                  <a:pt x="441293" y="16779"/>
                </a:lnTo>
                <a:cubicBezTo>
                  <a:pt x="441293" y="26046"/>
                  <a:pt x="433785" y="33558"/>
                  <a:pt x="424524" y="33558"/>
                </a:cubicBezTo>
                <a:lnTo>
                  <a:pt x="16769" y="33558"/>
                </a:lnTo>
                <a:cubicBezTo>
                  <a:pt x="7508" y="33558"/>
                  <a:pt x="0" y="26046"/>
                  <a:pt x="0" y="16779"/>
                </a:cubicBezTo>
                <a:lnTo>
                  <a:pt x="0" y="16779"/>
                </a:lnTo>
                <a:cubicBezTo>
                  <a:pt x="0" y="7512"/>
                  <a:pt x="7508" y="0"/>
                  <a:pt x="16769" y="0"/>
                </a:cubicBezTo>
                <a:close/>
              </a:path>
            </a:pathLst>
          </a:custGeom>
          <a:solidFill>
            <a:schemeClr val="tx2">
              <a:lumMod val="90000"/>
              <a:lumOff val="10000"/>
            </a:schemeClr>
          </a:solidFill>
          <a:ln w="4602" cap="flat">
            <a:noFill/>
            <a:prstDash val="solid"/>
            <a:miter/>
          </a:ln>
        </p:spPr>
        <p:txBody>
          <a:bodyPr rtlCol="0" anchor="ctr"/>
          <a:lstStyle/>
          <a:p>
            <a:endParaRPr lang="en-US" sz="900" b="0" i="0" dirty="0">
              <a:latin typeface="Be Vietnam Pro Light" pitchFamily="2" charset="77"/>
            </a:endParaRPr>
          </a:p>
        </p:txBody>
      </p:sp>
      <p:sp>
        <p:nvSpPr>
          <p:cNvPr id="6" name="Freeform 5">
            <a:extLst>
              <a:ext uri="{FF2B5EF4-FFF2-40B4-BE49-F238E27FC236}">
                <a16:creationId xmlns:a16="http://schemas.microsoft.com/office/drawing/2014/main" id="{EFF7A3CB-C4FB-4144-1995-3502C1B4650D}"/>
              </a:ext>
            </a:extLst>
          </p:cNvPr>
          <p:cNvSpPr/>
          <p:nvPr userDrawn="1"/>
        </p:nvSpPr>
        <p:spPr>
          <a:xfrm>
            <a:off x="11431389" y="776411"/>
            <a:ext cx="425663" cy="365789"/>
          </a:xfrm>
          <a:custGeom>
            <a:avLst/>
            <a:gdLst>
              <a:gd name="connsiteX0" fmla="*/ 0 w 184520"/>
              <a:gd name="connsiteY0" fmla="*/ 0 h 243605"/>
              <a:gd name="connsiteX1" fmla="*/ 184520 w 184520"/>
              <a:gd name="connsiteY1" fmla="*/ 0 h 243605"/>
              <a:gd name="connsiteX2" fmla="*/ 184520 w 184520"/>
              <a:gd name="connsiteY2" fmla="*/ 243605 h 243605"/>
              <a:gd name="connsiteX3" fmla="*/ 0 w 184520"/>
              <a:gd name="connsiteY3" fmla="*/ 243605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5"/>
                </a:lnTo>
                <a:lnTo>
                  <a:pt x="0" y="243605"/>
                </a:lnTo>
                <a:close/>
              </a:path>
            </a:pathLst>
          </a:custGeom>
          <a:solidFill>
            <a:schemeClr val="accent1"/>
          </a:solidFill>
          <a:ln w="4602" cap="flat">
            <a:noFill/>
            <a:prstDash val="solid"/>
            <a:miter/>
          </a:ln>
        </p:spPr>
        <p:txBody>
          <a:bodyPr rtlCol="0" anchor="ctr"/>
          <a:lstStyle/>
          <a:p>
            <a:endParaRPr lang="en-US" sz="900" b="0" i="0" dirty="0">
              <a:latin typeface="Be Vietnam Pro Light" pitchFamily="2" charset="77"/>
            </a:endParaRPr>
          </a:p>
        </p:txBody>
      </p:sp>
      <p:sp>
        <p:nvSpPr>
          <p:cNvPr id="7" name="Freeform 6">
            <a:extLst>
              <a:ext uri="{FF2B5EF4-FFF2-40B4-BE49-F238E27FC236}">
                <a16:creationId xmlns:a16="http://schemas.microsoft.com/office/drawing/2014/main" id="{06A0D2E1-05E7-4C5C-CEE1-F180830E70C9}"/>
              </a:ext>
            </a:extLst>
          </p:cNvPr>
          <p:cNvSpPr/>
          <p:nvPr userDrawn="1"/>
        </p:nvSpPr>
        <p:spPr>
          <a:xfrm>
            <a:off x="11431389" y="2781276"/>
            <a:ext cx="425663" cy="561819"/>
          </a:xfrm>
          <a:custGeom>
            <a:avLst/>
            <a:gdLst>
              <a:gd name="connsiteX0" fmla="*/ 0 w 184520"/>
              <a:gd name="connsiteY0" fmla="*/ 0 h 243605"/>
              <a:gd name="connsiteX1" fmla="*/ 184520 w 184520"/>
              <a:gd name="connsiteY1" fmla="*/ 0 h 243605"/>
              <a:gd name="connsiteX2" fmla="*/ 184520 w 184520"/>
              <a:gd name="connsiteY2" fmla="*/ 243606 h 243605"/>
              <a:gd name="connsiteX3" fmla="*/ 0 w 184520"/>
              <a:gd name="connsiteY3" fmla="*/ 243606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6"/>
                </a:lnTo>
                <a:lnTo>
                  <a:pt x="0" y="243606"/>
                </a:lnTo>
                <a:close/>
              </a:path>
            </a:pathLst>
          </a:custGeom>
          <a:solidFill>
            <a:schemeClr val="accent4"/>
          </a:solidFill>
          <a:ln w="4602" cap="flat">
            <a:noFill/>
            <a:prstDash val="solid"/>
            <a:miter/>
          </a:ln>
        </p:spPr>
        <p:txBody>
          <a:bodyPr rtlCol="0" anchor="ctr"/>
          <a:lstStyle/>
          <a:p>
            <a:endParaRPr lang="en-US" sz="900" b="0" i="0" dirty="0">
              <a:latin typeface="Be Vietnam Pro Light" pitchFamily="2" charset="77"/>
            </a:endParaRPr>
          </a:p>
        </p:txBody>
      </p:sp>
      <p:sp>
        <p:nvSpPr>
          <p:cNvPr id="8" name="Freeform 7">
            <a:extLst>
              <a:ext uri="{FF2B5EF4-FFF2-40B4-BE49-F238E27FC236}">
                <a16:creationId xmlns:a16="http://schemas.microsoft.com/office/drawing/2014/main" id="{CA864C16-A9CD-2912-088B-CF2E336B5D72}"/>
              </a:ext>
            </a:extLst>
          </p:cNvPr>
          <p:cNvSpPr/>
          <p:nvPr userDrawn="1"/>
        </p:nvSpPr>
        <p:spPr>
          <a:xfrm>
            <a:off x="11431389" y="4982170"/>
            <a:ext cx="425663" cy="561819"/>
          </a:xfrm>
          <a:custGeom>
            <a:avLst/>
            <a:gdLst>
              <a:gd name="connsiteX0" fmla="*/ 0 w 184520"/>
              <a:gd name="connsiteY0" fmla="*/ 0 h 243605"/>
              <a:gd name="connsiteX1" fmla="*/ 184520 w 184520"/>
              <a:gd name="connsiteY1" fmla="*/ 0 h 243605"/>
              <a:gd name="connsiteX2" fmla="*/ 184520 w 184520"/>
              <a:gd name="connsiteY2" fmla="*/ 243606 h 243605"/>
              <a:gd name="connsiteX3" fmla="*/ 0 w 184520"/>
              <a:gd name="connsiteY3" fmla="*/ 243606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6"/>
                </a:lnTo>
                <a:lnTo>
                  <a:pt x="0" y="243606"/>
                </a:lnTo>
                <a:close/>
              </a:path>
            </a:pathLst>
          </a:custGeom>
          <a:solidFill>
            <a:schemeClr val="accent3"/>
          </a:solidFill>
          <a:ln w="4602" cap="flat">
            <a:noFill/>
            <a:prstDash val="solid"/>
            <a:miter/>
          </a:ln>
        </p:spPr>
        <p:txBody>
          <a:bodyPr rtlCol="0" anchor="ctr"/>
          <a:lstStyle/>
          <a:p>
            <a:endParaRPr lang="en-US" sz="900" b="0" i="0" dirty="0">
              <a:latin typeface="Be Vietnam Pro Light" pitchFamily="2" charset="77"/>
            </a:endParaRPr>
          </a:p>
        </p:txBody>
      </p:sp>
      <p:sp>
        <p:nvSpPr>
          <p:cNvPr id="9" name="Freeform 8">
            <a:extLst>
              <a:ext uri="{FF2B5EF4-FFF2-40B4-BE49-F238E27FC236}">
                <a16:creationId xmlns:a16="http://schemas.microsoft.com/office/drawing/2014/main" id="{782EF886-08C2-36F3-A2D1-59373864BDBD}"/>
              </a:ext>
            </a:extLst>
          </p:cNvPr>
          <p:cNvSpPr/>
          <p:nvPr userDrawn="1"/>
        </p:nvSpPr>
        <p:spPr>
          <a:xfrm>
            <a:off x="11431389" y="2047644"/>
            <a:ext cx="425663" cy="561819"/>
          </a:xfrm>
          <a:custGeom>
            <a:avLst/>
            <a:gdLst>
              <a:gd name="connsiteX0" fmla="*/ 0 w 184520"/>
              <a:gd name="connsiteY0" fmla="*/ 0 h 243605"/>
              <a:gd name="connsiteX1" fmla="*/ 184520 w 184520"/>
              <a:gd name="connsiteY1" fmla="*/ 0 h 243605"/>
              <a:gd name="connsiteX2" fmla="*/ 184520 w 184520"/>
              <a:gd name="connsiteY2" fmla="*/ 243605 h 243605"/>
              <a:gd name="connsiteX3" fmla="*/ 0 w 184520"/>
              <a:gd name="connsiteY3" fmla="*/ 243605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5"/>
                </a:lnTo>
                <a:lnTo>
                  <a:pt x="0" y="243605"/>
                </a:lnTo>
                <a:close/>
              </a:path>
            </a:pathLst>
          </a:custGeom>
          <a:solidFill>
            <a:schemeClr val="accent3"/>
          </a:solidFill>
          <a:ln w="4602" cap="flat">
            <a:noFill/>
            <a:prstDash val="solid"/>
            <a:miter/>
          </a:ln>
        </p:spPr>
        <p:txBody>
          <a:bodyPr rtlCol="0" anchor="ctr"/>
          <a:lstStyle/>
          <a:p>
            <a:endParaRPr lang="en-US" sz="900" b="0" i="0" dirty="0">
              <a:latin typeface="Be Vietnam Pro Light" pitchFamily="2" charset="77"/>
            </a:endParaRPr>
          </a:p>
        </p:txBody>
      </p:sp>
      <p:sp>
        <p:nvSpPr>
          <p:cNvPr id="10" name="Freeform 9">
            <a:extLst>
              <a:ext uri="{FF2B5EF4-FFF2-40B4-BE49-F238E27FC236}">
                <a16:creationId xmlns:a16="http://schemas.microsoft.com/office/drawing/2014/main" id="{5B316736-CD58-F4F0-F3AD-300EEB33E594}"/>
              </a:ext>
            </a:extLst>
          </p:cNvPr>
          <p:cNvSpPr/>
          <p:nvPr userDrawn="1"/>
        </p:nvSpPr>
        <p:spPr>
          <a:xfrm>
            <a:off x="11431389" y="1314013"/>
            <a:ext cx="425663" cy="561819"/>
          </a:xfrm>
          <a:custGeom>
            <a:avLst/>
            <a:gdLst>
              <a:gd name="connsiteX0" fmla="*/ 0 w 184520"/>
              <a:gd name="connsiteY0" fmla="*/ 0 h 243605"/>
              <a:gd name="connsiteX1" fmla="*/ 184520 w 184520"/>
              <a:gd name="connsiteY1" fmla="*/ 0 h 243605"/>
              <a:gd name="connsiteX2" fmla="*/ 184520 w 184520"/>
              <a:gd name="connsiteY2" fmla="*/ 243605 h 243605"/>
              <a:gd name="connsiteX3" fmla="*/ 0 w 184520"/>
              <a:gd name="connsiteY3" fmla="*/ 243605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5"/>
                </a:lnTo>
                <a:lnTo>
                  <a:pt x="0" y="243605"/>
                </a:lnTo>
                <a:close/>
              </a:path>
            </a:pathLst>
          </a:custGeom>
          <a:solidFill>
            <a:schemeClr val="accent2"/>
          </a:solidFill>
          <a:ln w="4602" cap="flat">
            <a:noFill/>
            <a:prstDash val="solid"/>
            <a:miter/>
          </a:ln>
        </p:spPr>
        <p:txBody>
          <a:bodyPr rtlCol="0" anchor="ctr"/>
          <a:lstStyle/>
          <a:p>
            <a:endParaRPr lang="en-US" sz="900" b="0" i="0" dirty="0">
              <a:latin typeface="Be Vietnam Pro Light" pitchFamily="2" charset="77"/>
            </a:endParaRPr>
          </a:p>
        </p:txBody>
      </p:sp>
      <p:sp>
        <p:nvSpPr>
          <p:cNvPr id="11" name="Freeform 10">
            <a:extLst>
              <a:ext uri="{FF2B5EF4-FFF2-40B4-BE49-F238E27FC236}">
                <a16:creationId xmlns:a16="http://schemas.microsoft.com/office/drawing/2014/main" id="{A00F7FA4-202D-328A-6DC3-B72D5EB4533D}"/>
              </a:ext>
            </a:extLst>
          </p:cNvPr>
          <p:cNvSpPr/>
          <p:nvPr userDrawn="1"/>
        </p:nvSpPr>
        <p:spPr>
          <a:xfrm>
            <a:off x="11431389" y="4248539"/>
            <a:ext cx="425663" cy="561819"/>
          </a:xfrm>
          <a:custGeom>
            <a:avLst/>
            <a:gdLst>
              <a:gd name="connsiteX0" fmla="*/ 0 w 184520"/>
              <a:gd name="connsiteY0" fmla="*/ 0 h 243605"/>
              <a:gd name="connsiteX1" fmla="*/ 184520 w 184520"/>
              <a:gd name="connsiteY1" fmla="*/ 0 h 243605"/>
              <a:gd name="connsiteX2" fmla="*/ 184520 w 184520"/>
              <a:gd name="connsiteY2" fmla="*/ 243606 h 243605"/>
              <a:gd name="connsiteX3" fmla="*/ 0 w 184520"/>
              <a:gd name="connsiteY3" fmla="*/ 243606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6"/>
                </a:lnTo>
                <a:lnTo>
                  <a:pt x="0" y="243606"/>
                </a:lnTo>
                <a:close/>
              </a:path>
            </a:pathLst>
          </a:custGeom>
          <a:solidFill>
            <a:schemeClr val="accent2"/>
          </a:solidFill>
          <a:ln w="4602" cap="flat">
            <a:noFill/>
            <a:prstDash val="solid"/>
            <a:miter/>
          </a:ln>
        </p:spPr>
        <p:txBody>
          <a:bodyPr rtlCol="0" anchor="ctr"/>
          <a:lstStyle/>
          <a:p>
            <a:endParaRPr lang="en-US" sz="900" b="0" i="0" dirty="0">
              <a:latin typeface="Be Vietnam Pro Light" pitchFamily="2" charset="77"/>
            </a:endParaRPr>
          </a:p>
        </p:txBody>
      </p:sp>
      <p:sp>
        <p:nvSpPr>
          <p:cNvPr id="12" name="Freeform 11">
            <a:extLst>
              <a:ext uri="{FF2B5EF4-FFF2-40B4-BE49-F238E27FC236}">
                <a16:creationId xmlns:a16="http://schemas.microsoft.com/office/drawing/2014/main" id="{DD0C6445-C5C1-1017-7FCC-AAB991813762}"/>
              </a:ext>
            </a:extLst>
          </p:cNvPr>
          <p:cNvSpPr/>
          <p:nvPr userDrawn="1"/>
        </p:nvSpPr>
        <p:spPr>
          <a:xfrm>
            <a:off x="11431389" y="5715801"/>
            <a:ext cx="425663" cy="561819"/>
          </a:xfrm>
          <a:custGeom>
            <a:avLst/>
            <a:gdLst>
              <a:gd name="connsiteX0" fmla="*/ 0 w 184520"/>
              <a:gd name="connsiteY0" fmla="*/ 0 h 243605"/>
              <a:gd name="connsiteX1" fmla="*/ 184520 w 184520"/>
              <a:gd name="connsiteY1" fmla="*/ 0 h 243605"/>
              <a:gd name="connsiteX2" fmla="*/ 184520 w 184520"/>
              <a:gd name="connsiteY2" fmla="*/ 243606 h 243605"/>
              <a:gd name="connsiteX3" fmla="*/ 0 w 184520"/>
              <a:gd name="connsiteY3" fmla="*/ 243606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6"/>
                </a:lnTo>
                <a:lnTo>
                  <a:pt x="0" y="243606"/>
                </a:lnTo>
                <a:close/>
              </a:path>
            </a:pathLst>
          </a:custGeom>
          <a:solidFill>
            <a:schemeClr val="accent4"/>
          </a:solidFill>
          <a:ln w="4602" cap="flat">
            <a:noFill/>
            <a:prstDash val="solid"/>
            <a:miter/>
          </a:ln>
        </p:spPr>
        <p:txBody>
          <a:bodyPr rtlCol="0" anchor="ctr"/>
          <a:lstStyle/>
          <a:p>
            <a:endParaRPr lang="en-US" sz="900" b="0" i="0" dirty="0">
              <a:latin typeface="Be Vietnam Pro Light" pitchFamily="2" charset="77"/>
            </a:endParaRPr>
          </a:p>
        </p:txBody>
      </p:sp>
      <p:sp>
        <p:nvSpPr>
          <p:cNvPr id="13" name="Freeform 12">
            <a:extLst>
              <a:ext uri="{FF2B5EF4-FFF2-40B4-BE49-F238E27FC236}">
                <a16:creationId xmlns:a16="http://schemas.microsoft.com/office/drawing/2014/main" id="{3022BEC8-4CE2-45CB-20A5-F54432786AA6}"/>
              </a:ext>
            </a:extLst>
          </p:cNvPr>
          <p:cNvSpPr/>
          <p:nvPr userDrawn="1"/>
        </p:nvSpPr>
        <p:spPr>
          <a:xfrm>
            <a:off x="11431389" y="3514907"/>
            <a:ext cx="425663" cy="561819"/>
          </a:xfrm>
          <a:custGeom>
            <a:avLst/>
            <a:gdLst>
              <a:gd name="connsiteX0" fmla="*/ 0 w 184520"/>
              <a:gd name="connsiteY0" fmla="*/ 0 h 243605"/>
              <a:gd name="connsiteX1" fmla="*/ 184520 w 184520"/>
              <a:gd name="connsiteY1" fmla="*/ 0 h 243605"/>
              <a:gd name="connsiteX2" fmla="*/ 184520 w 184520"/>
              <a:gd name="connsiteY2" fmla="*/ 243605 h 243605"/>
              <a:gd name="connsiteX3" fmla="*/ 0 w 184520"/>
              <a:gd name="connsiteY3" fmla="*/ 243605 h 243605"/>
            </a:gdLst>
            <a:ahLst/>
            <a:cxnLst>
              <a:cxn ang="0">
                <a:pos x="connsiteX0" y="connsiteY0"/>
              </a:cxn>
              <a:cxn ang="0">
                <a:pos x="connsiteX1" y="connsiteY1"/>
              </a:cxn>
              <a:cxn ang="0">
                <a:pos x="connsiteX2" y="connsiteY2"/>
              </a:cxn>
              <a:cxn ang="0">
                <a:pos x="connsiteX3" y="connsiteY3"/>
              </a:cxn>
            </a:cxnLst>
            <a:rect l="l" t="t" r="r" b="b"/>
            <a:pathLst>
              <a:path w="184520" h="243605">
                <a:moveTo>
                  <a:pt x="0" y="0"/>
                </a:moveTo>
                <a:lnTo>
                  <a:pt x="184520" y="0"/>
                </a:lnTo>
                <a:lnTo>
                  <a:pt x="184520" y="243605"/>
                </a:lnTo>
                <a:lnTo>
                  <a:pt x="0" y="243605"/>
                </a:lnTo>
                <a:close/>
              </a:path>
            </a:pathLst>
          </a:custGeom>
          <a:solidFill>
            <a:schemeClr val="accent1"/>
          </a:solidFill>
          <a:ln w="4602" cap="flat">
            <a:noFill/>
            <a:prstDash val="solid"/>
            <a:miter/>
          </a:ln>
        </p:spPr>
        <p:txBody>
          <a:bodyPr rtlCol="0" anchor="ctr"/>
          <a:lstStyle/>
          <a:p>
            <a:endParaRPr lang="en-US" sz="900" b="0" i="0" dirty="0">
              <a:latin typeface="Be Vietnam Pro Light" pitchFamily="2" charset="77"/>
            </a:endParaRPr>
          </a:p>
        </p:txBody>
      </p:sp>
      <p:sp>
        <p:nvSpPr>
          <p:cNvPr id="44" name="Rectangle 43">
            <a:extLst>
              <a:ext uri="{FF2B5EF4-FFF2-40B4-BE49-F238E27FC236}">
                <a16:creationId xmlns:a16="http://schemas.microsoft.com/office/drawing/2014/main" id="{34AA66D4-FA61-D1EC-52DF-91B802F5BFE8}"/>
              </a:ext>
            </a:extLst>
          </p:cNvPr>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E2BB8778-0F68-7D09-5871-E0DE3F6C3AC1}"/>
              </a:ext>
            </a:extLst>
          </p:cNvPr>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7103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831850" y="1709738"/>
            <a:ext cx="10515600" cy="2852737"/>
          </a:xfrm>
        </p:spPr>
        <p:txBody>
          <a:bodyPr anchor="b">
            <a:normAutofit/>
          </a:bodyPr>
          <a:lstStyle>
            <a:lvl1pPr>
              <a:defRPr sz="5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7064373" y="6322829"/>
            <a:ext cx="4261404" cy="365125"/>
          </a:xfrm>
          <a:prstGeom prst="rect">
            <a:avLst/>
          </a:prstGeom>
        </p:spPr>
        <p:txBody>
          <a:bodyPr/>
          <a:lstStyle/>
          <a:p>
            <a:fld id="{DD9AFE38-F9C0-4839-A135-D785DBB4CD69}" type="datetime1">
              <a:rPr lang="en-GB" smtClean="0"/>
              <a:t>09/10/2023</a:t>
            </a:fld>
            <a:endParaRPr lang="en-GB"/>
          </a:p>
        </p:txBody>
      </p:sp>
      <p:sp>
        <p:nvSpPr>
          <p:cNvPr id="6" name="Slide Number Placeholder 5"/>
          <p:cNvSpPr>
            <a:spLocks noGrp="1"/>
          </p:cNvSpPr>
          <p:nvPr>
            <p:ph type="sldNum" sz="quarter" idx="12"/>
          </p:nvPr>
        </p:nvSpPr>
        <p:spPr/>
        <p:txBody>
          <a:bodyPr/>
          <a:lstStyle/>
          <a:p>
            <a:fld id="{ECE082DE-8E2A-4186-9421-9D2318CE722A}" type="slidenum">
              <a:rPr lang="en-GB" smtClean="0"/>
              <a:t>‹#›</a:t>
            </a:fld>
            <a:endParaRPr lang="en-GB"/>
          </a:p>
        </p:txBody>
      </p:sp>
      <p:sp>
        <p:nvSpPr>
          <p:cNvPr id="10" name="Rectangle 9"/>
          <p:cNvSpPr/>
          <p:nvPr userDrawn="1"/>
        </p:nvSpPr>
        <p:spPr>
          <a:xfrm>
            <a:off x="0" y="1"/>
            <a:ext cx="12192000" cy="1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D1718133-4EF7-4641-B572-2DBB2DFBFC01}"/>
              </a:ext>
            </a:extLst>
          </p:cNvPr>
          <p:cNvPicPr>
            <a:picLocks noChangeAspect="1"/>
          </p:cNvPicPr>
          <p:nvPr userDrawn="1"/>
        </p:nvPicPr>
        <p:blipFill>
          <a:blip r:embed="rId2" cstate="print">
            <a:biLevel thresh="25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591434" y="1130176"/>
            <a:ext cx="1827430" cy="500992"/>
          </a:xfrm>
          <a:prstGeom prst="rect">
            <a:avLst/>
          </a:prstGeom>
        </p:spPr>
      </p:pic>
      <p:pic>
        <p:nvPicPr>
          <p:cNvPr id="5" name="Picture 4" descr="A picture containing shape&#10;&#10;Description automatically generated">
            <a:extLst>
              <a:ext uri="{FF2B5EF4-FFF2-40B4-BE49-F238E27FC236}">
                <a16:creationId xmlns:a16="http://schemas.microsoft.com/office/drawing/2014/main" id="{6F5B51B3-8105-E485-CD75-52AE3C86F76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6813"/>
          <a:stretch/>
        </p:blipFill>
        <p:spPr>
          <a:xfrm flipH="1" flipV="1">
            <a:off x="11247696" y="6176962"/>
            <a:ext cx="1010416" cy="761003"/>
          </a:xfrm>
          <a:prstGeom prst="rect">
            <a:avLst/>
          </a:prstGeom>
        </p:spPr>
      </p:pic>
      <p:sp>
        <p:nvSpPr>
          <p:cNvPr id="7" name="Google Shape;1138;p59">
            <a:extLst>
              <a:ext uri="{FF2B5EF4-FFF2-40B4-BE49-F238E27FC236}">
                <a16:creationId xmlns:a16="http://schemas.microsoft.com/office/drawing/2014/main" id="{BA841409-FF1B-FD02-631E-C20966FEC11B}"/>
              </a:ext>
            </a:extLst>
          </p:cNvPr>
          <p:cNvSpPr txBox="1"/>
          <p:nvPr userDrawn="1"/>
        </p:nvSpPr>
        <p:spPr>
          <a:xfrm>
            <a:off x="5430058" y="6492875"/>
            <a:ext cx="1331884" cy="199060"/>
          </a:xfrm>
          <a:prstGeom prst="rect">
            <a:avLst/>
          </a:prstGeom>
          <a:noFill/>
          <a:ln>
            <a:noFill/>
          </a:ln>
        </p:spPr>
        <p:txBody>
          <a:bodyPr spcFirstLastPara="1" wrap="square" lIns="45700" tIns="45700" rIns="45700" bIns="45700" anchor="t" anchorCtr="0">
            <a:noAutofit/>
          </a:bodyPr>
          <a:lstStyle/>
          <a:p>
            <a:r>
              <a:rPr lang="en-GB" sz="1000" i="0" dirty="0">
                <a:solidFill>
                  <a:schemeClr val="bg1"/>
                </a:solidFill>
                <a:ea typeface="Calibri" panose="020F0502020204030204" pitchFamily="34" charset="0"/>
              </a:rPr>
              <a:t>© 2023 </a:t>
            </a:r>
            <a:r>
              <a:rPr lang="en-GB" sz="1000" b="1" i="0" dirty="0">
                <a:solidFill>
                  <a:schemeClr val="bg1"/>
                </a:solidFill>
                <a:latin typeface="Corbel" panose="020B0503020204020204" pitchFamily="34" charset="0"/>
                <a:ea typeface="Calibri" panose="020F0502020204030204" pitchFamily="34" charset="0"/>
              </a:rPr>
              <a:t>Norrenberger</a:t>
            </a:r>
            <a:endParaRPr lang="en-GB" sz="600" b="1" i="0" dirty="0">
              <a:solidFill>
                <a:schemeClr val="bg1"/>
              </a:solidFill>
              <a:latin typeface="Corbel" panose="020B0503020204020204" pitchFamily="34" charset="0"/>
            </a:endParaRPr>
          </a:p>
        </p:txBody>
      </p:sp>
    </p:spTree>
    <p:extLst>
      <p:ext uri="{BB962C8B-B14F-4D97-AF65-F5344CB8AC3E}">
        <p14:creationId xmlns:p14="http://schemas.microsoft.com/office/powerpoint/2010/main" val="319161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971412" y="199080"/>
            <a:ext cx="10037427" cy="379756"/>
          </a:xfrm>
        </p:spPr>
        <p:txBody>
          <a:bodyPr>
            <a:normAutofit/>
          </a:bodyPr>
          <a:lstStyle>
            <a:lvl1pPr algn="r">
              <a:defRPr sz="2800">
                <a:solidFill>
                  <a:schemeClr val="bg1"/>
                </a:solidFill>
              </a:defRPr>
            </a:lvl1pPr>
          </a:lstStyle>
          <a:p>
            <a:r>
              <a:rPr lang="en-US" dirty="0"/>
              <a:t>lick to edit </a:t>
            </a:r>
            <a:r>
              <a:rPr lang="en-US" dirty="0" err="1"/>
              <a:t>Mastr</a:t>
            </a:r>
            <a:r>
              <a:rPr lang="en-US" dirty="0"/>
              <a:t> </a:t>
            </a:r>
            <a:r>
              <a:rPr lang="en-US" dirty="0" err="1"/>
              <a:t>titlestyle</a:t>
            </a:r>
            <a:endParaRPr lang="en-GB" dirty="0"/>
          </a:p>
        </p:txBody>
      </p:sp>
    </p:spTree>
    <p:extLst>
      <p:ext uri="{BB962C8B-B14F-4D97-AF65-F5344CB8AC3E}">
        <p14:creationId xmlns:p14="http://schemas.microsoft.com/office/powerpoint/2010/main" val="380334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971412" y="199080"/>
            <a:ext cx="10037427" cy="379756"/>
          </a:xfrm>
        </p:spPr>
        <p:txBody>
          <a:bodyPr>
            <a:normAutofit/>
          </a:bodyPr>
          <a:lstStyle>
            <a:lvl1pPr algn="r">
              <a:defRPr sz="2800">
                <a:solidFill>
                  <a:schemeClr val="bg1"/>
                </a:solidFill>
              </a:defRPr>
            </a:lvl1pPr>
          </a:lstStyle>
          <a:p>
            <a:r>
              <a:rPr lang="en-US" dirty="0"/>
              <a:t>lick to edit </a:t>
            </a:r>
            <a:r>
              <a:rPr lang="en-US" dirty="0" err="1"/>
              <a:t>Mastr</a:t>
            </a:r>
            <a:r>
              <a:rPr lang="en-US" dirty="0"/>
              <a:t> </a:t>
            </a:r>
            <a:r>
              <a:rPr lang="en-US" dirty="0" err="1"/>
              <a:t>titlestyle</a:t>
            </a:r>
            <a:endParaRPr lang="en-GB" dirty="0"/>
          </a:p>
        </p:txBody>
      </p:sp>
      <p:pic>
        <p:nvPicPr>
          <p:cNvPr id="3" name="Picture 2">
            <a:extLst>
              <a:ext uri="{FF2B5EF4-FFF2-40B4-BE49-F238E27FC236}">
                <a16:creationId xmlns:a16="http://schemas.microsoft.com/office/drawing/2014/main" id="{F76DA983-5A8A-4121-8E7E-10B8F294BB27}"/>
              </a:ext>
            </a:extLst>
          </p:cNvPr>
          <p:cNvPicPr>
            <a:picLocks noChangeAspect="1"/>
          </p:cNvPicPr>
          <p:nvPr userDrawn="1"/>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417546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7064373" y="6322829"/>
            <a:ext cx="4261404" cy="365125"/>
          </a:xfrm>
          <a:prstGeom prst="rect">
            <a:avLst/>
          </a:prstGeom>
        </p:spPr>
        <p:txBody>
          <a:bodyPr/>
          <a:lstStyle/>
          <a:p>
            <a:fld id="{155A62B8-27A9-427B-B4EB-25529A26BA63}" type="datetime1">
              <a:rPr lang="en-GB" smtClean="0"/>
              <a:t>09/10/2023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ECE082DE-8E2A-4186-9421-9D2318CE722A}" type="slidenum">
              <a:rPr lang="en-GB" smtClean="0"/>
              <a:t>‹#›</a:t>
            </a:fld>
            <a:endParaRPr lang="en-GB"/>
          </a:p>
        </p:txBody>
      </p:sp>
      <p:sp>
        <p:nvSpPr>
          <p:cNvPr id="16" name="Rectangle 15"/>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4715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064373" y="6322829"/>
            <a:ext cx="4261404" cy="365125"/>
          </a:xfrm>
          <a:prstGeom prst="rect">
            <a:avLst/>
          </a:prstGeom>
        </p:spPr>
        <p:txBody>
          <a:bodyPr/>
          <a:lstStyle/>
          <a:p>
            <a:fld id="{9780BA56-8676-4B6D-BCA2-0B5EA4563D1B}" type="datetime1">
              <a:rPr lang="en-GB" smtClean="0"/>
              <a:t>09/10/2023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ECE082DE-8E2A-4186-9421-9D2318CE722A}" type="slidenum">
              <a:rPr lang="en-GB" smtClean="0"/>
              <a:t>‹#›</a:t>
            </a:fld>
            <a:endParaRPr lang="en-GB"/>
          </a:p>
        </p:txBody>
      </p:sp>
      <p:sp>
        <p:nvSpPr>
          <p:cNvPr id="9" name="Rectangle 8"/>
          <p:cNvSpPr/>
          <p:nvPr userDrawn="1"/>
        </p:nvSpPr>
        <p:spPr>
          <a:xfrm>
            <a:off x="2004969" y="136168"/>
            <a:ext cx="10187030" cy="438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04968" y="201337"/>
            <a:ext cx="10187031" cy="3733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a:spLocks noGrp="1"/>
          </p:cNvSpPr>
          <p:nvPr>
            <p:ph type="title"/>
          </p:nvPr>
        </p:nvSpPr>
        <p:spPr>
          <a:xfrm>
            <a:off x="2004967" y="199080"/>
            <a:ext cx="10003872" cy="379756"/>
          </a:xfrm>
        </p:spPr>
        <p:txBody>
          <a:bodyPr>
            <a:normAutofit/>
          </a:bodyPr>
          <a:lstStyle>
            <a:lvl1pPr algn="r">
              <a:defRPr sz="28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27008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64373" y="6322829"/>
            <a:ext cx="4261404" cy="365125"/>
          </a:xfrm>
          <a:prstGeom prst="rect">
            <a:avLst/>
          </a:prstGeom>
        </p:spPr>
        <p:txBody>
          <a:bodyPr/>
          <a:lstStyle/>
          <a:p>
            <a:fld id="{8002F3D2-3774-4B1C-8ED9-344997F19660}" type="datetime1">
              <a:rPr lang="en-GB" smtClean="0"/>
              <a:t>09/10/2023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ECE082DE-8E2A-4186-9421-9D2318CE722A}" type="slidenum">
              <a:rPr lang="en-GB" smtClean="0"/>
              <a:t>‹#›</a:t>
            </a:fld>
            <a:endParaRPr lang="en-GB"/>
          </a:p>
        </p:txBody>
      </p:sp>
    </p:spTree>
    <p:extLst>
      <p:ext uri="{BB962C8B-B14F-4D97-AF65-F5344CB8AC3E}">
        <p14:creationId xmlns:p14="http://schemas.microsoft.com/office/powerpoint/2010/main" val="231542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17.sv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788565"/>
            <a:ext cx="10722069" cy="90212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72206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1751818" y="6492875"/>
            <a:ext cx="4397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82DE-8E2A-4186-9421-9D2318CE722A}" type="slidenum">
              <a:rPr lang="en-GB" smtClean="0"/>
              <a:t>‹#›</a:t>
            </a:fld>
            <a:endParaRPr lang="en-GB" dirty="0"/>
          </a:p>
        </p:txBody>
      </p:sp>
      <p:cxnSp>
        <p:nvCxnSpPr>
          <p:cNvPr id="9" name="Google Shape;354;p28"/>
          <p:cNvCxnSpPr/>
          <p:nvPr userDrawn="1"/>
        </p:nvCxnSpPr>
        <p:spPr>
          <a:xfrm>
            <a:off x="11796989" y="343068"/>
            <a:ext cx="203003" cy="0"/>
          </a:xfrm>
          <a:prstGeom prst="straightConnector1">
            <a:avLst/>
          </a:prstGeom>
          <a:noFill/>
          <a:ln w="9525" cap="flat" cmpd="sng">
            <a:solidFill>
              <a:schemeClr val="lt1"/>
            </a:solidFill>
            <a:prstDash val="solid"/>
            <a:miter lim="800000"/>
            <a:headEnd type="none" w="sm" len="sm"/>
            <a:tailEnd type="triangle" w="med" len="med"/>
          </a:ln>
        </p:spPr>
      </p:cxnSp>
      <p:pic>
        <p:nvPicPr>
          <p:cNvPr id="11" name="Content Placeholder 5">
            <a:extLst>
              <a:ext uri="{FF2B5EF4-FFF2-40B4-BE49-F238E27FC236}">
                <a16:creationId xmlns:a16="http://schemas.microsoft.com/office/drawing/2014/main" id="{A5C23F73-59CD-4AE3-95EC-9B165B2A7977}"/>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52056" y="213513"/>
            <a:ext cx="1539676" cy="298897"/>
          </a:xfrm>
          <a:prstGeom prst="rect">
            <a:avLst/>
          </a:prstGeom>
        </p:spPr>
      </p:pic>
      <p:sp>
        <p:nvSpPr>
          <p:cNvPr id="12" name="Google Shape;1137;p59">
            <a:extLst>
              <a:ext uri="{FF2B5EF4-FFF2-40B4-BE49-F238E27FC236}">
                <a16:creationId xmlns:a16="http://schemas.microsoft.com/office/drawing/2014/main" id="{6180889F-FEB5-4BA4-8122-1386A65DEB74}"/>
              </a:ext>
            </a:extLst>
          </p:cNvPr>
          <p:cNvSpPr txBox="1"/>
          <p:nvPr userDrawn="1"/>
        </p:nvSpPr>
        <p:spPr>
          <a:xfrm>
            <a:off x="749841" y="6283325"/>
            <a:ext cx="202264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400" b="0" i="0" u="none" strike="noStrike" cap="none" dirty="0">
                <a:solidFill>
                  <a:srgbClr val="EE8512"/>
                </a:solidFill>
                <a:latin typeface="+mn-lt"/>
                <a:ea typeface="Open Sans"/>
                <a:cs typeface="Open Sans"/>
                <a:sym typeface="Open Sans"/>
              </a:rPr>
              <a:t>www.norrenberger.com</a:t>
            </a:r>
            <a:endParaRPr sz="2000" dirty="0">
              <a:solidFill>
                <a:srgbClr val="EE8512"/>
              </a:solidFill>
              <a:latin typeface="+mn-lt"/>
            </a:endParaRPr>
          </a:p>
        </p:txBody>
      </p:sp>
      <p:sp>
        <p:nvSpPr>
          <p:cNvPr id="14" name="Google Shape;1138;p59">
            <a:extLst>
              <a:ext uri="{FF2B5EF4-FFF2-40B4-BE49-F238E27FC236}">
                <a16:creationId xmlns:a16="http://schemas.microsoft.com/office/drawing/2014/main" id="{BE80491C-E8F6-4995-8F9C-73FAD50D6012}"/>
              </a:ext>
            </a:extLst>
          </p:cNvPr>
          <p:cNvSpPr txBox="1"/>
          <p:nvPr userDrawn="1"/>
        </p:nvSpPr>
        <p:spPr>
          <a:xfrm>
            <a:off x="3419870" y="6280150"/>
            <a:ext cx="125789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400" b="0" i="0" u="none" strike="noStrike" cap="none" dirty="0">
                <a:solidFill>
                  <a:schemeClr val="bg1">
                    <a:lumMod val="50000"/>
                  </a:schemeClr>
                </a:solidFill>
                <a:latin typeface="+mn-lt"/>
                <a:ea typeface="Open Sans"/>
                <a:cs typeface="Open Sans"/>
                <a:sym typeface="Open Sans"/>
              </a:rPr>
              <a:t>@norrenberger</a:t>
            </a:r>
            <a:endParaRPr sz="2000" dirty="0">
              <a:solidFill>
                <a:schemeClr val="bg1">
                  <a:lumMod val="50000"/>
                </a:schemeClr>
              </a:solidFill>
              <a:latin typeface="+mn-lt"/>
            </a:endParaRPr>
          </a:p>
        </p:txBody>
      </p:sp>
      <p:pic>
        <p:nvPicPr>
          <p:cNvPr id="15" name="Graphic 14">
            <a:extLst>
              <a:ext uri="{FF2B5EF4-FFF2-40B4-BE49-F238E27FC236}">
                <a16:creationId xmlns:a16="http://schemas.microsoft.com/office/drawing/2014/main" id="{06FFCE2B-E870-475D-A907-542462A0B7CD}"/>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772941" y="6358605"/>
            <a:ext cx="616507" cy="146787"/>
          </a:xfrm>
          <a:prstGeom prst="rect">
            <a:avLst/>
          </a:prstGeom>
        </p:spPr>
      </p:pic>
      <p:sp>
        <p:nvSpPr>
          <p:cNvPr id="5" name="Google Shape;1138;p59">
            <a:extLst>
              <a:ext uri="{FF2B5EF4-FFF2-40B4-BE49-F238E27FC236}">
                <a16:creationId xmlns:a16="http://schemas.microsoft.com/office/drawing/2014/main" id="{4B434272-79AE-A32F-3F9C-30DC27967F84}"/>
              </a:ext>
            </a:extLst>
          </p:cNvPr>
          <p:cNvSpPr txBox="1"/>
          <p:nvPr userDrawn="1"/>
        </p:nvSpPr>
        <p:spPr>
          <a:xfrm>
            <a:off x="7514241" y="6339204"/>
            <a:ext cx="3478365" cy="307341"/>
          </a:xfrm>
          <a:prstGeom prst="rect">
            <a:avLst/>
          </a:prstGeom>
          <a:noFill/>
          <a:ln>
            <a:noFill/>
          </a:ln>
        </p:spPr>
        <p:txBody>
          <a:bodyPr spcFirstLastPara="1" wrap="square" lIns="45700" tIns="45700" rIns="45700" bIns="45700" anchor="t" anchorCtr="0">
            <a:noAutofit/>
          </a:bodyPr>
          <a:lstStyle/>
          <a:p>
            <a:r>
              <a:rPr lang="en-GB" sz="1050" i="1" dirty="0">
                <a:solidFill>
                  <a:schemeClr val="accent3"/>
                </a:solidFill>
                <a:ea typeface="Calibri" panose="020F0502020204030204" pitchFamily="34" charset="0"/>
              </a:rPr>
              <a:t>*Strictly private and confidential, for discussion purposes only</a:t>
            </a:r>
            <a:endParaRPr lang="en-GB" sz="700" i="1" dirty="0">
              <a:solidFill>
                <a:schemeClr val="accent3"/>
              </a:solidFill>
            </a:endParaRPr>
          </a:p>
        </p:txBody>
      </p:sp>
      <p:pic>
        <p:nvPicPr>
          <p:cNvPr id="10" name="Picture 9" descr="A picture containing shape&#10;&#10;Description automatically generated">
            <a:extLst>
              <a:ext uri="{FF2B5EF4-FFF2-40B4-BE49-F238E27FC236}">
                <a16:creationId xmlns:a16="http://schemas.microsoft.com/office/drawing/2014/main" id="{E0CCBBD6-1EAE-5A7E-2BE3-8862DD7BC0F4}"/>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l="-6813"/>
          <a:stretch/>
        </p:blipFill>
        <p:spPr>
          <a:xfrm flipH="1" flipV="1">
            <a:off x="11247696" y="6176962"/>
            <a:ext cx="1010416" cy="761003"/>
          </a:xfrm>
          <a:prstGeom prst="rect">
            <a:avLst/>
          </a:prstGeom>
        </p:spPr>
      </p:pic>
    </p:spTree>
    <p:extLst>
      <p:ext uri="{BB962C8B-B14F-4D97-AF65-F5344CB8AC3E}">
        <p14:creationId xmlns:p14="http://schemas.microsoft.com/office/powerpoint/2010/main" val="87477768"/>
      </p:ext>
    </p:extLst>
  </p:cSld>
  <p:clrMap bg1="lt1" tx1="dk1" bg2="lt2" tx2="dk2" accent1="accent1" accent2="accent2" accent3="accent3" accent4="accent4" accent5="accent5" accent6="accent6" hlink="hlink" folHlink="folHlink"/>
  <p:sldLayoutIdLst>
    <p:sldLayoutId id="2147483678" r:id="rId1"/>
    <p:sldLayoutId id="2147483676" r:id="rId2"/>
    <p:sldLayoutId id="2147483650" r:id="rId3"/>
    <p:sldLayoutId id="2147483651" r:id="rId4"/>
    <p:sldLayoutId id="2147483652" r:id="rId5"/>
    <p:sldLayoutId id="2147483677" r:id="rId6"/>
    <p:sldLayoutId id="2147483653" r:id="rId7"/>
    <p:sldLayoutId id="2147483654" r:id="rId8"/>
    <p:sldLayoutId id="2147483655" r:id="rId9"/>
    <p:sldLayoutId id="2147483656" r:id="rId10"/>
    <p:sldLayoutId id="2147483657" r:id="rId11"/>
    <p:sldLayoutId id="2147483658" r:id="rId12"/>
    <p:sldLayoutId id="2147483659" r:id="rId13"/>
    <p:sldLayoutId id="2147483661" r:id="rId14"/>
    <p:sldLayoutId id="2147483660" r:id="rId15"/>
    <p:sldLayoutId id="2147483679" r:id="rId16"/>
    <p:sldLayoutId id="214748399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5FB71-CAD3-4154-AE94-04E518C140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7C6531-A6C8-4135-8CA8-3673558EC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DF3B8-EB99-470E-ACB0-9938AE5447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347D7-9E08-4269-A4F9-E87035F60EE5}" type="datetimeFigureOut">
              <a:rPr lang="en-US" smtClean="0"/>
              <a:t>10/9/2023</a:t>
            </a:fld>
            <a:endParaRPr lang="en-US"/>
          </a:p>
        </p:txBody>
      </p:sp>
      <p:sp>
        <p:nvSpPr>
          <p:cNvPr id="5" name="Footer Placeholder 4">
            <a:extLst>
              <a:ext uri="{FF2B5EF4-FFF2-40B4-BE49-F238E27FC236}">
                <a16:creationId xmlns:a16="http://schemas.microsoft.com/office/drawing/2014/main" id="{9C0E05D8-3256-45D7-8686-73DF55673E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7F00FB-C362-47C7-B209-5910BFD19E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23BA2-61B0-4864-BD63-5EB31FC5690C}" type="slidenum">
              <a:rPr lang="en-US" smtClean="0"/>
              <a:t>‹#›</a:t>
            </a:fld>
            <a:endParaRPr lang="en-US"/>
          </a:p>
        </p:txBody>
      </p:sp>
    </p:spTree>
    <p:extLst>
      <p:ext uri="{BB962C8B-B14F-4D97-AF65-F5344CB8AC3E}">
        <p14:creationId xmlns:p14="http://schemas.microsoft.com/office/powerpoint/2010/main" val="88467453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00354" y="5731777"/>
            <a:ext cx="1091646" cy="1126223"/>
          </a:xfrm>
          <a:prstGeom prst="rect">
            <a:avLst/>
          </a:prstGeom>
        </p:spPr>
      </p:pic>
      <p:sp>
        <p:nvSpPr>
          <p:cNvPr id="2" name="Title Placeholder 1"/>
          <p:cNvSpPr>
            <a:spLocks noGrp="1"/>
          </p:cNvSpPr>
          <p:nvPr>
            <p:ph type="title"/>
          </p:nvPr>
        </p:nvSpPr>
        <p:spPr>
          <a:xfrm>
            <a:off x="838199" y="788565"/>
            <a:ext cx="10722069" cy="90212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72206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26732" y="638689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B643A-DD1C-467B-8E85-53BA3972BDA7}" type="datetime1">
              <a:rPr lang="en-GB" smtClean="0"/>
              <a:t>09/10/2023</a:t>
            </a:fld>
            <a:endParaRPr lang="en-GB" dirty="0"/>
          </a:p>
        </p:txBody>
      </p:sp>
      <p:sp>
        <p:nvSpPr>
          <p:cNvPr id="6" name="Slide Number Placeholder 5"/>
          <p:cNvSpPr>
            <a:spLocks noGrp="1"/>
          </p:cNvSpPr>
          <p:nvPr>
            <p:ph type="sldNum" sz="quarter" idx="4"/>
          </p:nvPr>
        </p:nvSpPr>
        <p:spPr>
          <a:xfrm>
            <a:off x="11751818" y="6492875"/>
            <a:ext cx="4397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E082DE-8E2A-4186-9421-9D2318CE722A}" type="slidenum">
              <a:rPr lang="en-GB" smtClean="0"/>
              <a:t>‹#›</a:t>
            </a:fld>
            <a:endParaRPr lang="en-GB" dirty="0"/>
          </a:p>
        </p:txBody>
      </p:sp>
      <p:cxnSp>
        <p:nvCxnSpPr>
          <p:cNvPr id="9" name="Google Shape;354;p28"/>
          <p:cNvCxnSpPr/>
          <p:nvPr userDrawn="1"/>
        </p:nvCxnSpPr>
        <p:spPr>
          <a:xfrm>
            <a:off x="11796989" y="343068"/>
            <a:ext cx="203003" cy="0"/>
          </a:xfrm>
          <a:prstGeom prst="straightConnector1">
            <a:avLst/>
          </a:prstGeom>
          <a:noFill/>
          <a:ln w="9525" cap="flat" cmpd="sng">
            <a:solidFill>
              <a:schemeClr val="lt1"/>
            </a:solidFill>
            <a:prstDash val="solid"/>
            <a:miter lim="800000"/>
            <a:headEnd type="none" w="sm" len="sm"/>
            <a:tailEnd type="triangle" w="med" len="med"/>
          </a:ln>
        </p:spPr>
      </p:cxnSp>
      <p:pic>
        <p:nvPicPr>
          <p:cNvPr id="11" name="Content Placeholder 5">
            <a:extLst>
              <a:ext uri="{FF2B5EF4-FFF2-40B4-BE49-F238E27FC236}">
                <a16:creationId xmlns:a16="http://schemas.microsoft.com/office/drawing/2014/main" id="{A5C23F73-59CD-4AE3-95EC-9B165B2A797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2056" y="213513"/>
            <a:ext cx="1539676" cy="298897"/>
          </a:xfrm>
          <a:prstGeom prst="rect">
            <a:avLst/>
          </a:prstGeom>
        </p:spPr>
      </p:pic>
      <p:sp>
        <p:nvSpPr>
          <p:cNvPr id="12" name="Google Shape;1137;p59">
            <a:extLst>
              <a:ext uri="{FF2B5EF4-FFF2-40B4-BE49-F238E27FC236}">
                <a16:creationId xmlns:a16="http://schemas.microsoft.com/office/drawing/2014/main" id="{6180889F-FEB5-4BA4-8122-1386A65DEB74}"/>
              </a:ext>
            </a:extLst>
          </p:cNvPr>
          <p:cNvSpPr txBox="1"/>
          <p:nvPr userDrawn="1"/>
        </p:nvSpPr>
        <p:spPr>
          <a:xfrm>
            <a:off x="749841" y="6283325"/>
            <a:ext cx="202264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400" b="0" i="0" u="none" strike="noStrike" cap="none" dirty="0">
                <a:solidFill>
                  <a:srgbClr val="EE8512"/>
                </a:solidFill>
                <a:latin typeface="+mn-lt"/>
                <a:ea typeface="Open Sans"/>
                <a:cs typeface="Open Sans"/>
                <a:sym typeface="Open Sans"/>
              </a:rPr>
              <a:t>www.norrenberger.com</a:t>
            </a:r>
            <a:endParaRPr sz="2000" dirty="0">
              <a:solidFill>
                <a:srgbClr val="EE8512"/>
              </a:solidFill>
              <a:latin typeface="+mn-lt"/>
            </a:endParaRPr>
          </a:p>
        </p:txBody>
      </p:sp>
      <p:sp>
        <p:nvSpPr>
          <p:cNvPr id="14" name="Google Shape;1138;p59">
            <a:extLst>
              <a:ext uri="{FF2B5EF4-FFF2-40B4-BE49-F238E27FC236}">
                <a16:creationId xmlns:a16="http://schemas.microsoft.com/office/drawing/2014/main" id="{BE80491C-E8F6-4995-8F9C-73FAD50D6012}"/>
              </a:ext>
            </a:extLst>
          </p:cNvPr>
          <p:cNvSpPr txBox="1"/>
          <p:nvPr userDrawn="1"/>
        </p:nvSpPr>
        <p:spPr>
          <a:xfrm>
            <a:off x="3419870" y="6280150"/>
            <a:ext cx="1257891" cy="307341"/>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Clr>
                <a:srgbClr val="FFFFFF"/>
              </a:buClr>
              <a:buSzPts val="1200"/>
              <a:buFont typeface="Open Sans"/>
              <a:buNone/>
            </a:pPr>
            <a:r>
              <a:rPr lang="en-US" sz="1400" b="0" i="0" u="none" strike="noStrike" cap="none" dirty="0">
                <a:solidFill>
                  <a:schemeClr val="bg1">
                    <a:lumMod val="50000"/>
                  </a:schemeClr>
                </a:solidFill>
                <a:latin typeface="+mn-lt"/>
                <a:ea typeface="Open Sans"/>
                <a:cs typeface="Open Sans"/>
                <a:sym typeface="Open Sans"/>
              </a:rPr>
              <a:t>@norrenberger</a:t>
            </a:r>
            <a:endParaRPr sz="2000" dirty="0">
              <a:solidFill>
                <a:schemeClr val="bg1">
                  <a:lumMod val="50000"/>
                </a:schemeClr>
              </a:solidFill>
              <a:latin typeface="+mn-lt"/>
            </a:endParaRPr>
          </a:p>
        </p:txBody>
      </p:sp>
      <p:pic>
        <p:nvPicPr>
          <p:cNvPr id="15" name="Graphic 14">
            <a:extLst>
              <a:ext uri="{FF2B5EF4-FFF2-40B4-BE49-F238E27FC236}">
                <a16:creationId xmlns:a16="http://schemas.microsoft.com/office/drawing/2014/main" id="{06FFCE2B-E870-475D-A907-542462A0B7C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772941" y="6358605"/>
            <a:ext cx="616507" cy="146787"/>
          </a:xfrm>
          <a:prstGeom prst="rect">
            <a:avLst/>
          </a:prstGeom>
        </p:spPr>
      </p:pic>
      <p:sp>
        <p:nvSpPr>
          <p:cNvPr id="5" name="TextBox 4">
            <a:extLst>
              <a:ext uri="{FF2B5EF4-FFF2-40B4-BE49-F238E27FC236}">
                <a16:creationId xmlns:a16="http://schemas.microsoft.com/office/drawing/2014/main" id="{FD1FD6AB-B93F-091D-4109-05D0CC7F7A31}"/>
              </a:ext>
            </a:extLst>
          </p:cNvPr>
          <p:cNvSpPr txBox="1"/>
          <p:nvPr userDrawn="1"/>
        </p:nvSpPr>
        <p:spPr>
          <a:xfrm>
            <a:off x="749841" y="6544735"/>
            <a:ext cx="4247032" cy="276999"/>
          </a:xfrm>
          <a:prstGeom prst="rect">
            <a:avLst/>
          </a:prstGeom>
          <a:noFill/>
        </p:spPr>
        <p:txBody>
          <a:bodyPr wrap="square" rtlCol="0">
            <a:spAutoFit/>
          </a:bodyPr>
          <a:lstStyle/>
          <a:p>
            <a:r>
              <a:rPr lang="en-GB" sz="1200" b="1" dirty="0">
                <a:solidFill>
                  <a:srgbClr val="FF0000"/>
                </a:solidFill>
              </a:rPr>
              <a:t>Strictly private and  confidential: For discussion purposes only</a:t>
            </a:r>
            <a:endParaRPr lang="en-NG" sz="1200" b="1" dirty="0">
              <a:solidFill>
                <a:srgbClr val="FF0000"/>
              </a:solidFill>
            </a:endParaRPr>
          </a:p>
        </p:txBody>
      </p:sp>
    </p:spTree>
    <p:extLst>
      <p:ext uri="{BB962C8B-B14F-4D97-AF65-F5344CB8AC3E}">
        <p14:creationId xmlns:p14="http://schemas.microsoft.com/office/powerpoint/2010/main" val="87477768"/>
      </p:ext>
    </p:extLst>
  </p:cSld>
  <p:clrMap bg1="lt1" tx1="dk1" bg2="lt2" tx2="dk2" accent1="accent1" accent2="accent2" accent3="accent3" accent4="accent4" accent5="accent5" accent6="accent6" hlink="hlink" folHlink="folHlink"/>
  <p:sldLayoutIdLst>
    <p:sldLayoutId id="2147483685" r:id="rId1"/>
    <p:sldLayoutId id="214748401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oplemattersglobal.com/article/employee-relations/covid-19-has-been-both-good-and-bad-for-work-life-balance-26159" TargetMode="External"/><Relationship Id="rId2" Type="http://schemas.openxmlformats.org/officeDocument/2006/relationships/image" Target="../media/image27.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jpeg"/><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9.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9.emf"/><Relationship Id="rId5" Type="http://schemas.openxmlformats.org/officeDocument/2006/relationships/oleObject" Target="../embeddings/oleObject1.bin"/><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CA7285B-18D4-4234-8244-AB0E5F315F0D}"/>
              </a:ext>
            </a:extLst>
          </p:cNvPr>
          <p:cNvSpPr>
            <a:spLocks noGrp="1"/>
          </p:cNvSpPr>
          <p:nvPr>
            <p:ph type="ctrTitle"/>
          </p:nvPr>
        </p:nvSpPr>
        <p:spPr>
          <a:xfrm>
            <a:off x="663286" y="3117272"/>
            <a:ext cx="7954241" cy="509920"/>
          </a:xfrm>
        </p:spPr>
        <p:txBody>
          <a:bodyPr>
            <a:normAutofit fontScale="90000"/>
          </a:bodyPr>
          <a:lstStyle/>
          <a:p>
            <a:r>
              <a:rPr lang="en-GB" sz="3200" b="1" dirty="0"/>
              <a:t>NORREN KICKSTART INVESTMENT</a:t>
            </a:r>
            <a:endParaRPr lang="en-US" sz="3200" dirty="0"/>
          </a:p>
        </p:txBody>
      </p:sp>
      <p:sp>
        <p:nvSpPr>
          <p:cNvPr id="3" name="TextBox 2">
            <a:extLst>
              <a:ext uri="{FF2B5EF4-FFF2-40B4-BE49-F238E27FC236}">
                <a16:creationId xmlns:a16="http://schemas.microsoft.com/office/drawing/2014/main" id="{C9230AA9-3208-5370-7C5A-F5FF24E0A044}"/>
              </a:ext>
            </a:extLst>
          </p:cNvPr>
          <p:cNvSpPr txBox="1"/>
          <p:nvPr/>
        </p:nvSpPr>
        <p:spPr>
          <a:xfrm>
            <a:off x="802433" y="3890865"/>
            <a:ext cx="5747657" cy="400110"/>
          </a:xfrm>
          <a:prstGeom prst="rect">
            <a:avLst/>
          </a:prstGeom>
          <a:noFill/>
        </p:spPr>
        <p:txBody>
          <a:bodyPr wrap="square" rtlCol="0">
            <a:spAutoFit/>
          </a:bodyPr>
          <a:lstStyle/>
          <a:p>
            <a:r>
              <a:rPr lang="en-GB" sz="2000" b="1" dirty="0">
                <a:latin typeface="+mj-lt"/>
                <a:ea typeface="+mj-ea"/>
                <a:cs typeface="+mj-cs"/>
              </a:rPr>
              <a:t>by Habiba Okoli and Ngozi Nnamdi </a:t>
            </a:r>
            <a:r>
              <a:rPr lang="en-GB" sz="2000" b="1" dirty="0" err="1">
                <a:latin typeface="+mj-lt"/>
                <a:ea typeface="+mj-ea"/>
                <a:cs typeface="+mj-cs"/>
              </a:rPr>
              <a:t>Agwu</a:t>
            </a:r>
            <a:r>
              <a:rPr lang="en-GB" sz="2000" b="1" dirty="0">
                <a:latin typeface="+mj-lt"/>
                <a:ea typeface="+mj-ea"/>
                <a:cs typeface="+mj-cs"/>
              </a:rPr>
              <a:t> </a:t>
            </a:r>
            <a:endParaRPr lang="en-NG" sz="2000" b="1" dirty="0">
              <a:latin typeface="+mj-lt"/>
              <a:ea typeface="+mj-ea"/>
              <a:cs typeface="+mj-cs"/>
            </a:endParaRPr>
          </a:p>
        </p:txBody>
      </p:sp>
    </p:spTree>
    <p:extLst>
      <p:ext uri="{BB962C8B-B14F-4D97-AF65-F5344CB8AC3E}">
        <p14:creationId xmlns:p14="http://schemas.microsoft.com/office/powerpoint/2010/main" val="391046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a:spLocks/>
          </p:cNvSpPr>
          <p:nvPr/>
        </p:nvSpPr>
        <p:spPr bwMode="auto">
          <a:xfrm>
            <a:off x="10345100" y="2835740"/>
            <a:ext cx="524182" cy="276999"/>
          </a:xfrm>
          <a:prstGeom prst="rect">
            <a:avLst/>
          </a:prstGeom>
          <a:noFill/>
          <a:ln>
            <a:noFill/>
          </a:ln>
          <a:effectLst>
            <a:glow rad="63500">
              <a:schemeClr val="accent3">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b="1" i="0" u="none" strike="noStrike" kern="1200" cap="none" spc="150" normalizeH="0" baseline="0" noProof="0" dirty="0">
                <a:ln>
                  <a:noFill/>
                </a:ln>
                <a:solidFill>
                  <a:srgbClr val="FFFFFF"/>
                </a:solidFill>
                <a:effectLst/>
                <a:uLnTx/>
                <a:uFillTx/>
                <a:latin typeface="+mj-lt"/>
                <a:ea typeface="Roboto" charset="0"/>
                <a:cs typeface="Roboto" charset="0"/>
                <a:sym typeface="Bebas Neue" charset="0"/>
              </a:rPr>
              <a:t>04</a:t>
            </a:r>
          </a:p>
        </p:txBody>
      </p:sp>
      <p:sp>
        <p:nvSpPr>
          <p:cNvPr id="2" name="Title 1">
            <a:extLst>
              <a:ext uri="{FF2B5EF4-FFF2-40B4-BE49-F238E27FC236}">
                <a16:creationId xmlns:a16="http://schemas.microsoft.com/office/drawing/2014/main" id="{34EDBD28-CB88-3D20-CCD6-EAA5FE776169}"/>
              </a:ext>
            </a:extLst>
          </p:cNvPr>
          <p:cNvSpPr>
            <a:spLocks noGrp="1"/>
          </p:cNvSpPr>
          <p:nvPr>
            <p:ph type="title"/>
          </p:nvPr>
        </p:nvSpPr>
        <p:spPr>
          <a:xfrm>
            <a:off x="2079107" y="182252"/>
            <a:ext cx="10003872" cy="379756"/>
          </a:xfrm>
          <a:effectLst>
            <a:glow rad="63500">
              <a:schemeClr val="accent3">
                <a:satMod val="175000"/>
                <a:alpha val="40000"/>
              </a:schemeClr>
            </a:glow>
          </a:effectLst>
        </p:spPr>
        <p:txBody>
          <a:bodyPr>
            <a:noAutofit/>
          </a:bodyPr>
          <a:lstStyle/>
          <a:p>
            <a:r>
              <a:rPr lang="en-GB" sz="2400" b="1" dirty="0"/>
              <a:t>FEATURES</a:t>
            </a:r>
            <a:endParaRPr lang="en-NG" sz="2400" b="1" dirty="0"/>
          </a:p>
        </p:txBody>
      </p:sp>
      <p:sp>
        <p:nvSpPr>
          <p:cNvPr id="32" name="Rectangle 31">
            <a:extLst>
              <a:ext uri="{FF2B5EF4-FFF2-40B4-BE49-F238E27FC236}">
                <a16:creationId xmlns:a16="http://schemas.microsoft.com/office/drawing/2014/main" id="{2C74A652-C396-5752-1483-6A09C173E6D5}"/>
              </a:ext>
            </a:extLst>
          </p:cNvPr>
          <p:cNvSpPr>
            <a:spLocks/>
          </p:cNvSpPr>
          <p:nvPr/>
        </p:nvSpPr>
        <p:spPr bwMode="auto">
          <a:xfrm>
            <a:off x="10402760" y="5092919"/>
            <a:ext cx="524182" cy="276999"/>
          </a:xfrm>
          <a:prstGeom prst="rect">
            <a:avLst/>
          </a:prstGeom>
          <a:noFill/>
          <a:ln>
            <a:noFill/>
          </a:ln>
          <a:effectLst>
            <a:glow rad="63500">
              <a:schemeClr val="accent3">
                <a:satMod val="175000"/>
                <a:alpha val="4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b="1" i="0" u="none" strike="noStrike" kern="1200" cap="none" spc="150" normalizeH="0" baseline="0" noProof="0" dirty="0">
                <a:ln>
                  <a:noFill/>
                </a:ln>
                <a:solidFill>
                  <a:srgbClr val="FFFFFF"/>
                </a:solidFill>
                <a:effectLst/>
                <a:uLnTx/>
                <a:uFillTx/>
                <a:latin typeface="+mj-lt"/>
                <a:ea typeface="Roboto" charset="0"/>
                <a:cs typeface="Roboto" charset="0"/>
                <a:sym typeface="Bebas Neue" charset="0"/>
              </a:rPr>
              <a:t>08</a:t>
            </a:r>
          </a:p>
        </p:txBody>
      </p:sp>
      <p:graphicFrame>
        <p:nvGraphicFramePr>
          <p:cNvPr id="19" name="Diagram 18">
            <a:extLst>
              <a:ext uri="{FF2B5EF4-FFF2-40B4-BE49-F238E27FC236}">
                <a16:creationId xmlns:a16="http://schemas.microsoft.com/office/drawing/2014/main" id="{13A2AC8D-A195-77D5-C51C-F6C6FDD69526}"/>
              </a:ext>
            </a:extLst>
          </p:cNvPr>
          <p:cNvGraphicFramePr/>
          <p:nvPr>
            <p:extLst>
              <p:ext uri="{D42A27DB-BD31-4B8C-83A1-F6EECF244321}">
                <p14:modId xmlns:p14="http://schemas.microsoft.com/office/powerpoint/2010/main" val="1756503530"/>
              </p:ext>
            </p:extLst>
          </p:nvPr>
        </p:nvGraphicFramePr>
        <p:xfrm>
          <a:off x="145144" y="740229"/>
          <a:ext cx="11930742" cy="5442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572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Freeform: Shape 5745"/>
          <p:cNvSpPr/>
          <p:nvPr/>
        </p:nvSpPr>
        <p:spPr>
          <a:xfrm>
            <a:off x="6990758" y="1912185"/>
            <a:ext cx="2416198" cy="2416198"/>
          </a:xfrm>
          <a:custGeom>
            <a:avLst/>
            <a:gdLst/>
            <a:ahLst/>
            <a:cxnLst>
              <a:cxn ang="3cd4">
                <a:pos x="hc" y="t"/>
              </a:cxn>
              <a:cxn ang="cd2">
                <a:pos x="l" y="vc"/>
              </a:cxn>
              <a:cxn ang="cd4">
                <a:pos x="hc" y="b"/>
              </a:cxn>
              <a:cxn ang="0">
                <a:pos x="r" y="vc"/>
              </a:cxn>
            </a:cxnLst>
            <a:rect l="l" t="t" r="r" b="b"/>
            <a:pathLst>
              <a:path w="1212" h="1212">
                <a:moveTo>
                  <a:pt x="909" y="82"/>
                </a:moveTo>
                <a:cubicBezTo>
                  <a:pt x="619" y="-86"/>
                  <a:pt x="248" y="14"/>
                  <a:pt x="81" y="304"/>
                </a:cubicBezTo>
                <a:cubicBezTo>
                  <a:pt x="-86" y="594"/>
                  <a:pt x="13" y="964"/>
                  <a:pt x="303" y="1131"/>
                </a:cubicBezTo>
                <a:cubicBezTo>
                  <a:pt x="593" y="1299"/>
                  <a:pt x="964" y="1200"/>
                  <a:pt x="1131" y="910"/>
                </a:cubicBezTo>
                <a:cubicBezTo>
                  <a:pt x="1298" y="620"/>
                  <a:pt x="1199" y="249"/>
                  <a:pt x="909" y="82"/>
                </a:cubicBezTo>
                <a:close/>
              </a:path>
            </a:pathLst>
          </a:custGeom>
          <a:solidFill>
            <a:schemeClr val="accent3"/>
          </a:solidFill>
          <a:ln cap="flat">
            <a:noFill/>
            <a:prstDash val="solid"/>
          </a:ln>
        </p:spPr>
        <p:txBody>
          <a:bodyPr vert="horz" wrap="none" lIns="45000" tIns="22500" rIns="45000" bIns="22500" anchor="ctr" anchorCtr="1" compatLnSpc="0"/>
          <a:lstStyle/>
          <a:p>
            <a:pPr defTabSz="914217" hangingPunct="0">
              <a:defRPr/>
            </a:pPr>
            <a:r>
              <a:rPr lang="en-US" b="1" dirty="0">
                <a:solidFill>
                  <a:schemeClr val="bg1"/>
                </a:solidFill>
                <a:latin typeface="+mj-lt"/>
                <a:ea typeface="Arial Unicode MS" pitchFamily="2"/>
                <a:cs typeface="Arial Unicode MS" pitchFamily="2"/>
              </a:rPr>
              <a:t>HALAL</a:t>
            </a:r>
          </a:p>
        </p:txBody>
      </p:sp>
      <p:sp>
        <p:nvSpPr>
          <p:cNvPr id="336" name="Freeform: Shape 5812"/>
          <p:cNvSpPr/>
          <p:nvPr/>
        </p:nvSpPr>
        <p:spPr>
          <a:xfrm>
            <a:off x="2746939" y="1912185"/>
            <a:ext cx="2416198" cy="2416198"/>
          </a:xfrm>
          <a:custGeom>
            <a:avLst/>
            <a:gdLst/>
            <a:ahLst/>
            <a:cxnLst>
              <a:cxn ang="3cd4">
                <a:pos x="hc" y="t"/>
              </a:cxn>
              <a:cxn ang="cd2">
                <a:pos x="l" y="vc"/>
              </a:cxn>
              <a:cxn ang="cd4">
                <a:pos x="hc" y="b"/>
              </a:cxn>
              <a:cxn ang="0">
                <a:pos x="r" y="vc"/>
              </a:cxn>
            </a:cxnLst>
            <a:rect l="l" t="t" r="r" b="b"/>
            <a:pathLst>
              <a:path w="1212" h="1212">
                <a:moveTo>
                  <a:pt x="909" y="1131"/>
                </a:moveTo>
                <a:cubicBezTo>
                  <a:pt x="1199" y="964"/>
                  <a:pt x="1298" y="594"/>
                  <a:pt x="1131" y="304"/>
                </a:cubicBezTo>
                <a:cubicBezTo>
                  <a:pt x="963" y="14"/>
                  <a:pt x="592" y="-86"/>
                  <a:pt x="303" y="82"/>
                </a:cubicBezTo>
                <a:cubicBezTo>
                  <a:pt x="13" y="249"/>
                  <a:pt x="-86" y="620"/>
                  <a:pt x="81" y="910"/>
                </a:cubicBezTo>
                <a:cubicBezTo>
                  <a:pt x="248" y="1200"/>
                  <a:pt x="619" y="1299"/>
                  <a:pt x="909" y="1131"/>
                </a:cubicBezTo>
                <a:close/>
              </a:path>
            </a:pathLst>
          </a:custGeom>
          <a:solidFill>
            <a:schemeClr val="accent1"/>
          </a:solidFill>
          <a:ln cap="flat">
            <a:noFill/>
            <a:prstDash val="solid"/>
          </a:ln>
        </p:spPr>
        <p:txBody>
          <a:bodyPr vert="horz" wrap="none" lIns="45000" tIns="22500" rIns="45000" bIns="22500" anchor="ctr" anchorCtr="1" compatLnSpc="0"/>
          <a:lstStyle/>
          <a:p>
            <a:pPr defTabSz="914217" hangingPunct="0">
              <a:defRPr/>
            </a:pPr>
            <a:r>
              <a:rPr lang="en-US" sz="2000" b="1" dirty="0">
                <a:latin typeface="+mj-lt"/>
                <a:ea typeface="Arial Unicode MS" pitchFamily="2"/>
                <a:cs typeface="Arial Unicode MS" pitchFamily="2"/>
              </a:rPr>
              <a:t>CONVENTIONAL</a:t>
            </a:r>
          </a:p>
        </p:txBody>
      </p:sp>
      <p:grpSp>
        <p:nvGrpSpPr>
          <p:cNvPr id="4" name="Group 3"/>
          <p:cNvGrpSpPr/>
          <p:nvPr/>
        </p:nvGrpSpPr>
        <p:grpSpPr>
          <a:xfrm>
            <a:off x="3674713" y="2113701"/>
            <a:ext cx="558660" cy="558660"/>
            <a:chOff x="7346251" y="4227402"/>
            <a:chExt cx="1117319" cy="1117319"/>
          </a:xfrm>
        </p:grpSpPr>
        <p:sp>
          <p:nvSpPr>
            <p:cNvPr id="399" name="Freeform: Shape 5875"/>
            <p:cNvSpPr/>
            <p:nvPr/>
          </p:nvSpPr>
          <p:spPr>
            <a:xfrm>
              <a:off x="7346251" y="4227402"/>
              <a:ext cx="1117319" cy="1117319"/>
            </a:xfrm>
            <a:custGeom>
              <a:avLst/>
              <a:gdLst/>
              <a:ahLst/>
              <a:cxnLst>
                <a:cxn ang="3cd4">
                  <a:pos x="hc" y="t"/>
                </a:cxn>
                <a:cxn ang="cd2">
                  <a:pos x="l" y="vc"/>
                </a:cxn>
                <a:cxn ang="cd4">
                  <a:pos x="hc" y="b"/>
                </a:cxn>
                <a:cxn ang="0">
                  <a:pos x="r" y="vc"/>
                </a:cxn>
              </a:cxnLst>
              <a:rect l="l" t="t" r="r" b="b"/>
              <a:pathLst>
                <a:path w="281" h="281">
                  <a:moveTo>
                    <a:pt x="141" y="261"/>
                  </a:moveTo>
                  <a:cubicBezTo>
                    <a:pt x="75" y="261"/>
                    <a:pt x="21" y="207"/>
                    <a:pt x="21" y="141"/>
                  </a:cubicBezTo>
                  <a:cubicBezTo>
                    <a:pt x="21" y="75"/>
                    <a:pt x="75" y="21"/>
                    <a:pt x="141" y="21"/>
                  </a:cubicBezTo>
                  <a:cubicBezTo>
                    <a:pt x="207" y="21"/>
                    <a:pt x="261" y="75"/>
                    <a:pt x="261" y="141"/>
                  </a:cubicBezTo>
                  <a:cubicBezTo>
                    <a:pt x="261" y="207"/>
                    <a:pt x="207" y="261"/>
                    <a:pt x="141" y="261"/>
                  </a:cubicBezTo>
                  <a:close/>
                  <a:moveTo>
                    <a:pt x="141" y="0"/>
                  </a:moveTo>
                  <a:cubicBezTo>
                    <a:pt x="64" y="0"/>
                    <a:pt x="0" y="63"/>
                    <a:pt x="0" y="141"/>
                  </a:cubicBezTo>
                  <a:cubicBezTo>
                    <a:pt x="0" y="218"/>
                    <a:pt x="64" y="281"/>
                    <a:pt x="141" y="281"/>
                  </a:cubicBezTo>
                  <a:cubicBezTo>
                    <a:pt x="219" y="281"/>
                    <a:pt x="281" y="218"/>
                    <a:pt x="281" y="141"/>
                  </a:cubicBezTo>
                  <a:cubicBezTo>
                    <a:pt x="281" y="63"/>
                    <a:pt x="219" y="0"/>
                    <a:pt x="141" y="0"/>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0" name="Freeform: Shape 5876"/>
            <p:cNvSpPr/>
            <p:nvPr/>
          </p:nvSpPr>
          <p:spPr>
            <a:xfrm>
              <a:off x="7880968" y="4339134"/>
              <a:ext cx="51876" cy="103751"/>
            </a:xfrm>
            <a:custGeom>
              <a:avLst/>
              <a:gdLst/>
              <a:ahLst/>
              <a:cxnLst>
                <a:cxn ang="3cd4">
                  <a:pos x="hc" y="t"/>
                </a:cxn>
                <a:cxn ang="cd2">
                  <a:pos x="l" y="vc"/>
                </a:cxn>
                <a:cxn ang="cd4">
                  <a:pos x="hc" y="b"/>
                </a:cxn>
                <a:cxn ang="0">
                  <a:pos x="r" y="vc"/>
                </a:cxn>
              </a:cxnLst>
              <a:rect l="l" t="t" r="r" b="b"/>
              <a:pathLst>
                <a:path w="14" h="27">
                  <a:moveTo>
                    <a:pt x="7" y="27"/>
                  </a:moveTo>
                  <a:cubicBezTo>
                    <a:pt x="11" y="27"/>
                    <a:pt x="14" y="24"/>
                    <a:pt x="14" y="21"/>
                  </a:cubicBezTo>
                  <a:lnTo>
                    <a:pt x="14" y="7"/>
                  </a:lnTo>
                  <a:cubicBezTo>
                    <a:pt x="14" y="3"/>
                    <a:pt x="11" y="0"/>
                    <a:pt x="7" y="0"/>
                  </a:cubicBezTo>
                  <a:cubicBezTo>
                    <a:pt x="3" y="0"/>
                    <a:pt x="0" y="3"/>
                    <a:pt x="0" y="7"/>
                  </a:cubicBezTo>
                  <a:lnTo>
                    <a:pt x="0" y="21"/>
                  </a:lnTo>
                  <a:cubicBezTo>
                    <a:pt x="0" y="24"/>
                    <a:pt x="3" y="27"/>
                    <a:pt x="7" y="27"/>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1" name="Freeform: Shape 5877"/>
            <p:cNvSpPr/>
            <p:nvPr/>
          </p:nvSpPr>
          <p:spPr>
            <a:xfrm>
              <a:off x="7880968" y="5121258"/>
              <a:ext cx="51876" cy="107742"/>
            </a:xfrm>
            <a:custGeom>
              <a:avLst/>
              <a:gdLst/>
              <a:ahLst/>
              <a:cxnLst>
                <a:cxn ang="3cd4">
                  <a:pos x="hc" y="t"/>
                </a:cxn>
                <a:cxn ang="cd2">
                  <a:pos x="l" y="vc"/>
                </a:cxn>
                <a:cxn ang="cd4">
                  <a:pos x="hc" y="b"/>
                </a:cxn>
                <a:cxn ang="0">
                  <a:pos x="r" y="vc"/>
                </a:cxn>
              </a:cxnLst>
              <a:rect l="l" t="t" r="r" b="b"/>
              <a:pathLst>
                <a:path w="14" h="28">
                  <a:moveTo>
                    <a:pt x="7" y="0"/>
                  </a:moveTo>
                  <a:cubicBezTo>
                    <a:pt x="3" y="0"/>
                    <a:pt x="0" y="4"/>
                    <a:pt x="0" y="7"/>
                  </a:cubicBezTo>
                  <a:lnTo>
                    <a:pt x="0" y="21"/>
                  </a:lnTo>
                  <a:cubicBezTo>
                    <a:pt x="0" y="25"/>
                    <a:pt x="3" y="28"/>
                    <a:pt x="7" y="28"/>
                  </a:cubicBezTo>
                  <a:cubicBezTo>
                    <a:pt x="11" y="28"/>
                    <a:pt x="14" y="25"/>
                    <a:pt x="14" y="21"/>
                  </a:cubicBezTo>
                  <a:lnTo>
                    <a:pt x="14" y="7"/>
                  </a:lnTo>
                  <a:cubicBezTo>
                    <a:pt x="14" y="4"/>
                    <a:pt x="11" y="0"/>
                    <a:pt x="7" y="0"/>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2" name="Freeform: Shape 5878"/>
            <p:cNvSpPr/>
            <p:nvPr/>
          </p:nvSpPr>
          <p:spPr>
            <a:xfrm>
              <a:off x="7461974" y="4758129"/>
              <a:ext cx="103751" cy="51876"/>
            </a:xfrm>
            <a:custGeom>
              <a:avLst/>
              <a:gdLst/>
              <a:ahLst/>
              <a:cxnLst>
                <a:cxn ang="3cd4">
                  <a:pos x="hc" y="t"/>
                </a:cxn>
                <a:cxn ang="cd2">
                  <a:pos x="l" y="vc"/>
                </a:cxn>
                <a:cxn ang="cd4">
                  <a:pos x="hc" y="b"/>
                </a:cxn>
                <a:cxn ang="0">
                  <a:pos x="r" y="vc"/>
                </a:cxn>
              </a:cxnLst>
              <a:rect l="l" t="t" r="r" b="b"/>
              <a:pathLst>
                <a:path w="27" h="14">
                  <a:moveTo>
                    <a:pt x="20" y="0"/>
                  </a:moveTo>
                  <a:lnTo>
                    <a:pt x="7" y="0"/>
                  </a:lnTo>
                  <a:cubicBezTo>
                    <a:pt x="3" y="0"/>
                    <a:pt x="0" y="3"/>
                    <a:pt x="0" y="7"/>
                  </a:cubicBezTo>
                  <a:cubicBezTo>
                    <a:pt x="0" y="11"/>
                    <a:pt x="3" y="14"/>
                    <a:pt x="7" y="14"/>
                  </a:cubicBezTo>
                  <a:lnTo>
                    <a:pt x="20" y="14"/>
                  </a:lnTo>
                  <a:cubicBezTo>
                    <a:pt x="24" y="14"/>
                    <a:pt x="27" y="11"/>
                    <a:pt x="27" y="7"/>
                  </a:cubicBezTo>
                  <a:cubicBezTo>
                    <a:pt x="27" y="3"/>
                    <a:pt x="24" y="0"/>
                    <a:pt x="20" y="0"/>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3" name="Freeform: Shape 5879"/>
            <p:cNvSpPr/>
            <p:nvPr/>
          </p:nvSpPr>
          <p:spPr>
            <a:xfrm>
              <a:off x="8248088" y="4758129"/>
              <a:ext cx="103751" cy="51876"/>
            </a:xfrm>
            <a:custGeom>
              <a:avLst/>
              <a:gdLst/>
              <a:ahLst/>
              <a:cxnLst>
                <a:cxn ang="3cd4">
                  <a:pos x="hc" y="t"/>
                </a:cxn>
                <a:cxn ang="cd2">
                  <a:pos x="l" y="vc"/>
                </a:cxn>
                <a:cxn ang="cd4">
                  <a:pos x="hc" y="b"/>
                </a:cxn>
                <a:cxn ang="0">
                  <a:pos x="r" y="vc"/>
                </a:cxn>
              </a:cxnLst>
              <a:rect l="l" t="t" r="r" b="b"/>
              <a:pathLst>
                <a:path w="27" h="14">
                  <a:moveTo>
                    <a:pt x="20" y="0"/>
                  </a:moveTo>
                  <a:lnTo>
                    <a:pt x="6" y="0"/>
                  </a:lnTo>
                  <a:cubicBezTo>
                    <a:pt x="2" y="0"/>
                    <a:pt x="0" y="3"/>
                    <a:pt x="0" y="7"/>
                  </a:cubicBezTo>
                  <a:cubicBezTo>
                    <a:pt x="0" y="11"/>
                    <a:pt x="2" y="14"/>
                    <a:pt x="6" y="14"/>
                  </a:cubicBezTo>
                  <a:lnTo>
                    <a:pt x="20" y="14"/>
                  </a:lnTo>
                  <a:cubicBezTo>
                    <a:pt x="24" y="14"/>
                    <a:pt x="27" y="11"/>
                    <a:pt x="27" y="7"/>
                  </a:cubicBezTo>
                  <a:cubicBezTo>
                    <a:pt x="27" y="3"/>
                    <a:pt x="24" y="0"/>
                    <a:pt x="20" y="0"/>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4" name="Freeform: Shape 5880"/>
            <p:cNvSpPr/>
            <p:nvPr/>
          </p:nvSpPr>
          <p:spPr>
            <a:xfrm>
              <a:off x="7609619" y="4522682"/>
              <a:ext cx="359138" cy="510775"/>
            </a:xfrm>
            <a:custGeom>
              <a:avLst/>
              <a:gdLst/>
              <a:ahLst/>
              <a:cxnLst>
                <a:cxn ang="3cd4">
                  <a:pos x="hc" y="t"/>
                </a:cxn>
                <a:cxn ang="cd2">
                  <a:pos x="l" y="vc"/>
                </a:cxn>
                <a:cxn ang="cd4">
                  <a:pos x="hc" y="b"/>
                </a:cxn>
                <a:cxn ang="0">
                  <a:pos x="r" y="vc"/>
                </a:cxn>
              </a:cxnLst>
              <a:rect l="l" t="t" r="r" b="b"/>
              <a:pathLst>
                <a:path w="91" h="129">
                  <a:moveTo>
                    <a:pt x="82" y="51"/>
                  </a:moveTo>
                  <a:lnTo>
                    <a:pt x="82" y="7"/>
                  </a:lnTo>
                  <a:cubicBezTo>
                    <a:pt x="82" y="3"/>
                    <a:pt x="79" y="0"/>
                    <a:pt x="75" y="0"/>
                  </a:cubicBezTo>
                  <a:cubicBezTo>
                    <a:pt x="71" y="0"/>
                    <a:pt x="68" y="3"/>
                    <a:pt x="68" y="7"/>
                  </a:cubicBezTo>
                  <a:lnTo>
                    <a:pt x="68" y="51"/>
                  </a:lnTo>
                  <a:cubicBezTo>
                    <a:pt x="61" y="55"/>
                    <a:pt x="57" y="64"/>
                    <a:pt x="61" y="72"/>
                  </a:cubicBezTo>
                  <a:lnTo>
                    <a:pt x="2" y="117"/>
                  </a:lnTo>
                  <a:cubicBezTo>
                    <a:pt x="-1" y="120"/>
                    <a:pt x="-1" y="124"/>
                    <a:pt x="1" y="127"/>
                  </a:cubicBezTo>
                  <a:cubicBezTo>
                    <a:pt x="3" y="130"/>
                    <a:pt x="8" y="130"/>
                    <a:pt x="11" y="128"/>
                  </a:cubicBezTo>
                  <a:lnTo>
                    <a:pt x="71" y="81"/>
                  </a:lnTo>
                  <a:cubicBezTo>
                    <a:pt x="90" y="85"/>
                    <a:pt x="99" y="60"/>
                    <a:pt x="82" y="51"/>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grpSp>
      <p:sp>
        <p:nvSpPr>
          <p:cNvPr id="405" name="Freeform: Shape 5881"/>
          <p:cNvSpPr/>
          <p:nvPr/>
        </p:nvSpPr>
        <p:spPr>
          <a:xfrm>
            <a:off x="4813980" y="4001173"/>
            <a:ext cx="155627" cy="155627"/>
          </a:xfrm>
          <a:custGeom>
            <a:avLst/>
            <a:gdLst/>
            <a:ahLst/>
            <a:cxnLst>
              <a:cxn ang="3cd4">
                <a:pos x="hc" y="t"/>
              </a:cxn>
              <a:cxn ang="cd2">
                <a:pos x="l" y="vc"/>
              </a:cxn>
              <a:cxn ang="cd4">
                <a:pos x="hc" y="b"/>
              </a:cxn>
              <a:cxn ang="0">
                <a:pos x="r" y="vc"/>
              </a:cxn>
            </a:cxnLst>
            <a:rect l="l" t="t" r="r" b="b"/>
            <a:pathLst>
              <a:path w="79" h="79">
                <a:moveTo>
                  <a:pt x="0" y="19"/>
                </a:moveTo>
                <a:lnTo>
                  <a:pt x="79" y="0"/>
                </a:lnTo>
                <a:lnTo>
                  <a:pt x="57" y="79"/>
                </a:lnTo>
                <a:close/>
              </a:path>
            </a:pathLst>
          </a:custGeom>
          <a:solidFill>
            <a:srgbClr val="60A2D8"/>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6" name="Freeform: Shape 5882"/>
          <p:cNvSpPr/>
          <p:nvPr/>
        </p:nvSpPr>
        <p:spPr>
          <a:xfrm>
            <a:off x="4813980" y="2077787"/>
            <a:ext cx="155627" cy="155627"/>
          </a:xfrm>
          <a:custGeom>
            <a:avLst/>
            <a:gdLst/>
            <a:ahLst/>
            <a:cxnLst>
              <a:cxn ang="3cd4">
                <a:pos x="hc" y="t"/>
              </a:cxn>
              <a:cxn ang="cd2">
                <a:pos x="l" y="vc"/>
              </a:cxn>
              <a:cxn ang="cd4">
                <a:pos x="hc" y="b"/>
              </a:cxn>
              <a:cxn ang="0">
                <a:pos x="r" y="vc"/>
              </a:cxn>
            </a:cxnLst>
            <a:rect l="l" t="t" r="r" b="b"/>
            <a:pathLst>
              <a:path w="79" h="79">
                <a:moveTo>
                  <a:pt x="0" y="60"/>
                </a:moveTo>
                <a:lnTo>
                  <a:pt x="79" y="79"/>
                </a:lnTo>
                <a:lnTo>
                  <a:pt x="57" y="0"/>
                </a:lnTo>
                <a:close/>
              </a:path>
            </a:pathLst>
          </a:custGeom>
          <a:solidFill>
            <a:srgbClr val="60A2D8"/>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7" name="Freeform: Shape 5883"/>
          <p:cNvSpPr/>
          <p:nvPr/>
        </p:nvSpPr>
        <p:spPr>
          <a:xfrm>
            <a:off x="7190279" y="4001173"/>
            <a:ext cx="155627" cy="155627"/>
          </a:xfrm>
          <a:custGeom>
            <a:avLst/>
            <a:gdLst/>
            <a:ahLst/>
            <a:cxnLst>
              <a:cxn ang="3cd4">
                <a:pos x="hc" y="t"/>
              </a:cxn>
              <a:cxn ang="cd2">
                <a:pos x="l" y="vc"/>
              </a:cxn>
              <a:cxn ang="cd4">
                <a:pos x="hc" y="b"/>
              </a:cxn>
              <a:cxn ang="0">
                <a:pos x="r" y="vc"/>
              </a:cxn>
            </a:cxnLst>
            <a:rect l="l" t="t" r="r" b="b"/>
            <a:pathLst>
              <a:path w="79" h="79">
                <a:moveTo>
                  <a:pt x="79" y="19"/>
                </a:moveTo>
                <a:lnTo>
                  <a:pt x="0" y="0"/>
                </a:lnTo>
                <a:lnTo>
                  <a:pt x="22" y="79"/>
                </a:lnTo>
                <a:close/>
              </a:path>
            </a:pathLst>
          </a:custGeom>
          <a:solidFill>
            <a:srgbClr val="60A2D8"/>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8" name="Freeform: Shape 5884"/>
          <p:cNvSpPr/>
          <p:nvPr/>
        </p:nvSpPr>
        <p:spPr>
          <a:xfrm>
            <a:off x="7188284" y="2077787"/>
            <a:ext cx="155627" cy="155627"/>
          </a:xfrm>
          <a:custGeom>
            <a:avLst/>
            <a:gdLst/>
            <a:ahLst/>
            <a:cxnLst>
              <a:cxn ang="3cd4">
                <a:pos x="hc" y="t"/>
              </a:cxn>
              <a:cxn ang="cd2">
                <a:pos x="l" y="vc"/>
              </a:cxn>
              <a:cxn ang="cd4">
                <a:pos x="hc" y="b"/>
              </a:cxn>
              <a:cxn ang="0">
                <a:pos x="r" y="vc"/>
              </a:cxn>
            </a:cxnLst>
            <a:rect l="l" t="t" r="r" b="b"/>
            <a:pathLst>
              <a:path w="79" h="79">
                <a:moveTo>
                  <a:pt x="79" y="60"/>
                </a:moveTo>
                <a:lnTo>
                  <a:pt x="0" y="79"/>
                </a:lnTo>
                <a:lnTo>
                  <a:pt x="21" y="0"/>
                </a:lnTo>
                <a:close/>
              </a:path>
            </a:pathLst>
          </a:custGeom>
          <a:solidFill>
            <a:srgbClr val="60A2D8"/>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09" name="Freeform: Shape 5885"/>
          <p:cNvSpPr/>
          <p:nvPr/>
        </p:nvSpPr>
        <p:spPr>
          <a:xfrm>
            <a:off x="4813980" y="4001173"/>
            <a:ext cx="155627" cy="155627"/>
          </a:xfrm>
          <a:custGeom>
            <a:avLst/>
            <a:gdLst/>
            <a:ahLst/>
            <a:cxnLst>
              <a:cxn ang="3cd4">
                <a:pos x="hc" y="t"/>
              </a:cxn>
              <a:cxn ang="cd2">
                <a:pos x="l" y="vc"/>
              </a:cxn>
              <a:cxn ang="cd4">
                <a:pos x="hc" y="b"/>
              </a:cxn>
              <a:cxn ang="0">
                <a:pos x="r" y="vc"/>
              </a:cxn>
            </a:cxnLst>
            <a:rect l="l" t="t" r="r" b="b"/>
            <a:pathLst>
              <a:path w="79" h="79">
                <a:moveTo>
                  <a:pt x="0" y="19"/>
                </a:moveTo>
                <a:lnTo>
                  <a:pt x="79" y="0"/>
                </a:lnTo>
                <a:lnTo>
                  <a:pt x="57" y="79"/>
                </a:ln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0" name="Freeform: Shape 5886"/>
          <p:cNvSpPr/>
          <p:nvPr/>
        </p:nvSpPr>
        <p:spPr>
          <a:xfrm>
            <a:off x="2593308" y="1758553"/>
            <a:ext cx="2376299" cy="2725462"/>
          </a:xfrm>
          <a:custGeom>
            <a:avLst/>
            <a:gdLst/>
            <a:ahLst/>
            <a:cxnLst>
              <a:cxn ang="3cd4">
                <a:pos x="hc" y="t"/>
              </a:cxn>
              <a:cxn ang="cd2">
                <a:pos x="l" y="vc"/>
              </a:cxn>
              <a:cxn ang="cd4">
                <a:pos x="hc" y="b"/>
              </a:cxn>
              <a:cxn ang="0">
                <a:pos x="r" y="vc"/>
              </a:cxn>
            </a:cxnLst>
            <a:rect l="l" t="t" r="r" b="b"/>
            <a:pathLst>
              <a:path w="1192" h="1367">
                <a:moveTo>
                  <a:pt x="1016" y="1261"/>
                </a:moveTo>
                <a:cubicBezTo>
                  <a:pt x="698" y="1445"/>
                  <a:pt x="289" y="1335"/>
                  <a:pt x="106" y="1017"/>
                </a:cubicBezTo>
                <a:cubicBezTo>
                  <a:pt x="-78" y="699"/>
                  <a:pt x="32" y="290"/>
                  <a:pt x="349" y="107"/>
                </a:cubicBezTo>
                <a:cubicBezTo>
                  <a:pt x="604" y="-40"/>
                  <a:pt x="923" y="-3"/>
                  <a:pt x="1136" y="195"/>
                </a:cubicBezTo>
                <a:lnTo>
                  <a:pt x="1113" y="220"/>
                </a:lnTo>
                <a:lnTo>
                  <a:pt x="1192" y="239"/>
                </a:lnTo>
                <a:lnTo>
                  <a:pt x="1171" y="160"/>
                </a:lnTo>
                <a:lnTo>
                  <a:pt x="1148" y="183"/>
                </a:lnTo>
                <a:cubicBezTo>
                  <a:pt x="930" y="-20"/>
                  <a:pt x="602" y="-59"/>
                  <a:pt x="341" y="92"/>
                </a:cubicBezTo>
                <a:cubicBezTo>
                  <a:pt x="15" y="280"/>
                  <a:pt x="-97" y="699"/>
                  <a:pt x="91" y="1026"/>
                </a:cubicBezTo>
                <a:cubicBezTo>
                  <a:pt x="217" y="1244"/>
                  <a:pt x="448" y="1367"/>
                  <a:pt x="684" y="1367"/>
                </a:cubicBezTo>
                <a:cubicBezTo>
                  <a:pt x="800" y="1367"/>
                  <a:pt x="917" y="1337"/>
                  <a:pt x="1024" y="1276"/>
                </a:cubicBezTo>
                <a:cubicBezTo>
                  <a:pt x="1080" y="1243"/>
                  <a:pt x="1131" y="1203"/>
                  <a:pt x="1175" y="1157"/>
                </a:cubicBezTo>
                <a:lnTo>
                  <a:pt x="1163" y="1146"/>
                </a:lnTo>
                <a:cubicBezTo>
                  <a:pt x="1120" y="1191"/>
                  <a:pt x="1070" y="1230"/>
                  <a:pt x="1016" y="1261"/>
                </a:cubicBezTo>
                <a:close/>
              </a:path>
            </a:pathLst>
          </a:custGeom>
          <a:solidFill>
            <a:schemeClr val="accent1">
              <a:lumMod val="7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1" name="Freeform: Shape 5887"/>
          <p:cNvSpPr/>
          <p:nvPr/>
        </p:nvSpPr>
        <p:spPr>
          <a:xfrm>
            <a:off x="7188284" y="1758553"/>
            <a:ext cx="2372309" cy="2723466"/>
          </a:xfrm>
          <a:custGeom>
            <a:avLst/>
            <a:gdLst/>
            <a:ahLst/>
            <a:cxnLst>
              <a:cxn ang="3cd4">
                <a:pos x="hc" y="t"/>
              </a:cxn>
              <a:cxn ang="cd2">
                <a:pos x="l" y="vc"/>
              </a:cxn>
              <a:cxn ang="cd4">
                <a:pos x="hc" y="b"/>
              </a:cxn>
              <a:cxn ang="0">
                <a:pos x="r" y="vc"/>
              </a:cxn>
            </a:cxnLst>
            <a:rect l="l" t="t" r="r" b="b"/>
            <a:pathLst>
              <a:path w="1190" h="1366">
                <a:moveTo>
                  <a:pt x="849" y="91"/>
                </a:moveTo>
                <a:cubicBezTo>
                  <a:pt x="590" y="-59"/>
                  <a:pt x="261" y="-21"/>
                  <a:pt x="43" y="181"/>
                </a:cubicBezTo>
                <a:lnTo>
                  <a:pt x="21" y="159"/>
                </a:lnTo>
                <a:lnTo>
                  <a:pt x="0" y="238"/>
                </a:lnTo>
                <a:lnTo>
                  <a:pt x="79" y="219"/>
                </a:lnTo>
                <a:lnTo>
                  <a:pt x="54" y="193"/>
                </a:lnTo>
                <a:cubicBezTo>
                  <a:pt x="267" y="-4"/>
                  <a:pt x="588" y="-40"/>
                  <a:pt x="840" y="106"/>
                </a:cubicBezTo>
                <a:cubicBezTo>
                  <a:pt x="1158" y="289"/>
                  <a:pt x="1268" y="698"/>
                  <a:pt x="1084" y="1016"/>
                </a:cubicBezTo>
                <a:cubicBezTo>
                  <a:pt x="900" y="1334"/>
                  <a:pt x="492" y="1444"/>
                  <a:pt x="174" y="1260"/>
                </a:cubicBezTo>
                <a:cubicBezTo>
                  <a:pt x="130" y="1235"/>
                  <a:pt x="90" y="1205"/>
                  <a:pt x="53" y="1172"/>
                </a:cubicBezTo>
                <a:lnTo>
                  <a:pt x="80" y="1143"/>
                </a:lnTo>
                <a:lnTo>
                  <a:pt x="1" y="1124"/>
                </a:lnTo>
                <a:lnTo>
                  <a:pt x="23" y="1203"/>
                </a:lnTo>
                <a:lnTo>
                  <a:pt x="42" y="1184"/>
                </a:lnTo>
                <a:cubicBezTo>
                  <a:pt x="79" y="1218"/>
                  <a:pt x="121" y="1249"/>
                  <a:pt x="165" y="1275"/>
                </a:cubicBezTo>
                <a:cubicBezTo>
                  <a:pt x="272" y="1336"/>
                  <a:pt x="390" y="1366"/>
                  <a:pt x="506" y="1366"/>
                </a:cubicBezTo>
                <a:cubicBezTo>
                  <a:pt x="742" y="1366"/>
                  <a:pt x="972" y="1243"/>
                  <a:pt x="1099" y="1025"/>
                </a:cubicBezTo>
                <a:cubicBezTo>
                  <a:pt x="1287" y="698"/>
                  <a:pt x="1175" y="279"/>
                  <a:pt x="849" y="91"/>
                </a:cubicBezTo>
                <a:close/>
              </a:path>
            </a:pathLst>
          </a:custGeom>
          <a:solidFill>
            <a:schemeClr val="accent3">
              <a:lumMod val="7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grpSp>
        <p:nvGrpSpPr>
          <p:cNvPr id="520" name="Group 519"/>
          <p:cNvGrpSpPr/>
          <p:nvPr/>
        </p:nvGrpSpPr>
        <p:grpSpPr>
          <a:xfrm>
            <a:off x="5801611" y="2113701"/>
            <a:ext cx="550679" cy="558660"/>
            <a:chOff x="11600046" y="4227402"/>
            <a:chExt cx="1101358" cy="1117319"/>
          </a:xfrm>
        </p:grpSpPr>
        <p:sp>
          <p:nvSpPr>
            <p:cNvPr id="413" name="Freeform: Shape 5889"/>
            <p:cNvSpPr/>
            <p:nvPr/>
          </p:nvSpPr>
          <p:spPr>
            <a:xfrm>
              <a:off x="12118802" y="4227402"/>
              <a:ext cx="27933" cy="119713"/>
            </a:xfrm>
            <a:custGeom>
              <a:avLst/>
              <a:gdLst/>
              <a:ahLst/>
              <a:cxnLst>
                <a:cxn ang="3cd4">
                  <a:pos x="hc" y="t"/>
                </a:cxn>
                <a:cxn ang="cd2">
                  <a:pos x="l" y="vc"/>
                </a:cxn>
                <a:cxn ang="cd4">
                  <a:pos x="hc" y="b"/>
                </a:cxn>
                <a:cxn ang="0">
                  <a:pos x="r" y="vc"/>
                </a:cxn>
              </a:cxnLst>
              <a:rect l="l" t="t" r="r" b="b"/>
              <a:pathLst>
                <a:path w="8" h="31">
                  <a:moveTo>
                    <a:pt x="8" y="27"/>
                  </a:moveTo>
                  <a:cubicBezTo>
                    <a:pt x="8" y="29"/>
                    <a:pt x="7" y="31"/>
                    <a:pt x="5" y="31"/>
                  </a:cubicBezTo>
                  <a:cubicBezTo>
                    <a:pt x="2" y="31"/>
                    <a:pt x="0" y="29"/>
                    <a:pt x="0" y="27"/>
                  </a:cubicBezTo>
                  <a:lnTo>
                    <a:pt x="0" y="3"/>
                  </a:lnTo>
                  <a:cubicBezTo>
                    <a:pt x="0" y="2"/>
                    <a:pt x="2" y="0"/>
                    <a:pt x="5" y="0"/>
                  </a:cubicBezTo>
                  <a:cubicBezTo>
                    <a:pt x="7" y="0"/>
                    <a:pt x="8" y="2"/>
                    <a:pt x="8" y="3"/>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4" name="Freeform: Shape 5890"/>
            <p:cNvSpPr/>
            <p:nvPr/>
          </p:nvSpPr>
          <p:spPr>
            <a:xfrm>
              <a:off x="11723749" y="4414952"/>
              <a:ext cx="95770" cy="87789"/>
            </a:xfrm>
            <a:custGeom>
              <a:avLst/>
              <a:gdLst/>
              <a:ahLst/>
              <a:cxnLst>
                <a:cxn ang="3cd4">
                  <a:pos x="hc" y="t"/>
                </a:cxn>
                <a:cxn ang="cd2">
                  <a:pos x="l" y="vc"/>
                </a:cxn>
                <a:cxn ang="cd4">
                  <a:pos x="hc" y="b"/>
                </a:cxn>
                <a:cxn ang="0">
                  <a:pos x="r" y="vc"/>
                </a:cxn>
              </a:cxnLst>
              <a:rect l="l" t="t" r="r" b="b"/>
              <a:pathLst>
                <a:path w="25" h="23">
                  <a:moveTo>
                    <a:pt x="24" y="17"/>
                  </a:moveTo>
                  <a:cubicBezTo>
                    <a:pt x="25" y="18"/>
                    <a:pt x="25" y="21"/>
                    <a:pt x="24" y="22"/>
                  </a:cubicBezTo>
                  <a:cubicBezTo>
                    <a:pt x="22" y="24"/>
                    <a:pt x="20" y="24"/>
                    <a:pt x="18" y="23"/>
                  </a:cubicBezTo>
                  <a:lnTo>
                    <a:pt x="1" y="7"/>
                  </a:lnTo>
                  <a:cubicBezTo>
                    <a:pt x="-1" y="6"/>
                    <a:pt x="0" y="4"/>
                    <a:pt x="1" y="2"/>
                  </a:cubicBezTo>
                  <a:cubicBezTo>
                    <a:pt x="3" y="0"/>
                    <a:pt x="5" y="0"/>
                    <a:pt x="6" y="1"/>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5" name="Freeform: Shape 5891"/>
            <p:cNvSpPr/>
            <p:nvPr/>
          </p:nvSpPr>
          <p:spPr>
            <a:xfrm>
              <a:off x="11600046" y="4829945"/>
              <a:ext cx="115722" cy="35914"/>
            </a:xfrm>
            <a:custGeom>
              <a:avLst/>
              <a:gdLst/>
              <a:ahLst/>
              <a:cxnLst>
                <a:cxn ang="3cd4">
                  <a:pos x="hc" y="t"/>
                </a:cxn>
                <a:cxn ang="cd2">
                  <a:pos x="l" y="vc"/>
                </a:cxn>
                <a:cxn ang="cd4">
                  <a:pos x="hc" y="b"/>
                </a:cxn>
                <a:cxn ang="0">
                  <a:pos x="r" y="vc"/>
                </a:cxn>
              </a:cxnLst>
              <a:rect l="l" t="t" r="r" b="b"/>
              <a:pathLst>
                <a:path w="30" h="10">
                  <a:moveTo>
                    <a:pt x="26" y="0"/>
                  </a:moveTo>
                  <a:cubicBezTo>
                    <a:pt x="28" y="0"/>
                    <a:pt x="30" y="1"/>
                    <a:pt x="30" y="3"/>
                  </a:cubicBezTo>
                  <a:cubicBezTo>
                    <a:pt x="30" y="6"/>
                    <a:pt x="29" y="7"/>
                    <a:pt x="27" y="8"/>
                  </a:cubicBezTo>
                  <a:lnTo>
                    <a:pt x="4" y="10"/>
                  </a:lnTo>
                  <a:cubicBezTo>
                    <a:pt x="1" y="10"/>
                    <a:pt x="0" y="9"/>
                    <a:pt x="0" y="7"/>
                  </a:cubicBezTo>
                  <a:cubicBezTo>
                    <a:pt x="-1" y="4"/>
                    <a:pt x="1" y="3"/>
                    <a:pt x="3" y="2"/>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6" name="Freeform: Shape 5892"/>
            <p:cNvSpPr/>
            <p:nvPr/>
          </p:nvSpPr>
          <p:spPr>
            <a:xfrm>
              <a:off x="12585682" y="4798033"/>
              <a:ext cx="115722" cy="35914"/>
            </a:xfrm>
            <a:custGeom>
              <a:avLst/>
              <a:gdLst/>
              <a:ahLst/>
              <a:cxnLst>
                <a:cxn ang="3cd4">
                  <a:pos x="hc" y="t"/>
                </a:cxn>
                <a:cxn ang="cd2">
                  <a:pos x="l" y="vc"/>
                </a:cxn>
                <a:cxn ang="cd4">
                  <a:pos x="hc" y="b"/>
                </a:cxn>
                <a:cxn ang="0">
                  <a:pos x="r" y="vc"/>
                </a:cxn>
              </a:cxnLst>
              <a:rect l="l" t="t" r="r" b="b"/>
              <a:pathLst>
                <a:path w="30" h="10">
                  <a:moveTo>
                    <a:pt x="3" y="8"/>
                  </a:moveTo>
                  <a:cubicBezTo>
                    <a:pt x="1" y="8"/>
                    <a:pt x="-1" y="5"/>
                    <a:pt x="0" y="3"/>
                  </a:cubicBezTo>
                  <a:cubicBezTo>
                    <a:pt x="0" y="1"/>
                    <a:pt x="1" y="-1"/>
                    <a:pt x="4" y="0"/>
                  </a:cubicBezTo>
                  <a:lnTo>
                    <a:pt x="27" y="2"/>
                  </a:lnTo>
                  <a:cubicBezTo>
                    <a:pt x="29" y="2"/>
                    <a:pt x="30" y="5"/>
                    <a:pt x="30" y="7"/>
                  </a:cubicBezTo>
                  <a:cubicBezTo>
                    <a:pt x="30" y="9"/>
                    <a:pt x="28" y="10"/>
                    <a:pt x="26" y="10"/>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7" name="Freeform: Shape 5893"/>
            <p:cNvSpPr/>
            <p:nvPr/>
          </p:nvSpPr>
          <p:spPr>
            <a:xfrm>
              <a:off x="12461978" y="4395000"/>
              <a:ext cx="95770" cy="87789"/>
            </a:xfrm>
            <a:custGeom>
              <a:avLst/>
              <a:gdLst/>
              <a:ahLst/>
              <a:cxnLst>
                <a:cxn ang="3cd4">
                  <a:pos x="hc" y="t"/>
                </a:cxn>
                <a:cxn ang="cd2">
                  <a:pos x="l" y="vc"/>
                </a:cxn>
                <a:cxn ang="cd4">
                  <a:pos x="hc" y="b"/>
                </a:cxn>
                <a:cxn ang="0">
                  <a:pos x="r" y="vc"/>
                </a:cxn>
              </a:cxnLst>
              <a:rect l="l" t="t" r="r" b="b"/>
              <a:pathLst>
                <a:path w="25" h="23">
                  <a:moveTo>
                    <a:pt x="7" y="23"/>
                  </a:moveTo>
                  <a:cubicBezTo>
                    <a:pt x="6" y="24"/>
                    <a:pt x="3" y="24"/>
                    <a:pt x="2" y="22"/>
                  </a:cubicBezTo>
                  <a:cubicBezTo>
                    <a:pt x="0" y="20"/>
                    <a:pt x="0" y="18"/>
                    <a:pt x="1" y="17"/>
                  </a:cubicBezTo>
                  <a:lnTo>
                    <a:pt x="19" y="1"/>
                  </a:lnTo>
                  <a:cubicBezTo>
                    <a:pt x="21" y="0"/>
                    <a:pt x="23" y="0"/>
                    <a:pt x="24" y="2"/>
                  </a:cubicBezTo>
                  <a:cubicBezTo>
                    <a:pt x="26" y="3"/>
                    <a:pt x="26" y="5"/>
                    <a:pt x="24" y="7"/>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418" name="Freeform: Shape 5894"/>
            <p:cNvSpPr/>
            <p:nvPr/>
          </p:nvSpPr>
          <p:spPr>
            <a:xfrm>
              <a:off x="11795577" y="4398990"/>
              <a:ext cx="674382" cy="945731"/>
            </a:xfrm>
            <a:custGeom>
              <a:avLst/>
              <a:gdLst/>
              <a:ahLst/>
              <a:cxnLst>
                <a:cxn ang="3cd4">
                  <a:pos x="hc" y="t"/>
                </a:cxn>
                <a:cxn ang="cd2">
                  <a:pos x="l" y="vc"/>
                </a:cxn>
                <a:cxn ang="cd4">
                  <a:pos x="hc" y="b"/>
                </a:cxn>
                <a:cxn ang="0">
                  <a:pos x="r" y="vc"/>
                </a:cxn>
              </a:cxnLst>
              <a:rect l="l" t="t" r="r" b="b"/>
              <a:pathLst>
                <a:path w="170" h="238">
                  <a:moveTo>
                    <a:pt x="112" y="204"/>
                  </a:moveTo>
                  <a:cubicBezTo>
                    <a:pt x="112" y="206"/>
                    <a:pt x="111" y="209"/>
                    <a:pt x="109" y="210"/>
                  </a:cubicBezTo>
                  <a:cubicBezTo>
                    <a:pt x="108" y="211"/>
                    <a:pt x="107" y="211"/>
                    <a:pt x="106" y="211"/>
                  </a:cubicBezTo>
                  <a:lnTo>
                    <a:pt x="65" y="211"/>
                  </a:lnTo>
                  <a:cubicBezTo>
                    <a:pt x="63" y="211"/>
                    <a:pt x="62" y="211"/>
                    <a:pt x="61" y="210"/>
                  </a:cubicBezTo>
                  <a:cubicBezTo>
                    <a:pt x="59" y="209"/>
                    <a:pt x="58" y="206"/>
                    <a:pt x="58" y="204"/>
                  </a:cubicBezTo>
                  <a:lnTo>
                    <a:pt x="58" y="181"/>
                  </a:lnTo>
                  <a:lnTo>
                    <a:pt x="112" y="181"/>
                  </a:lnTo>
                  <a:close/>
                  <a:moveTo>
                    <a:pt x="53" y="43"/>
                  </a:moveTo>
                  <a:cubicBezTo>
                    <a:pt x="40" y="53"/>
                    <a:pt x="32" y="68"/>
                    <a:pt x="32" y="85"/>
                  </a:cubicBezTo>
                  <a:cubicBezTo>
                    <a:pt x="32" y="102"/>
                    <a:pt x="39" y="117"/>
                    <a:pt x="51" y="126"/>
                  </a:cubicBezTo>
                  <a:cubicBezTo>
                    <a:pt x="52" y="127"/>
                    <a:pt x="52" y="130"/>
                    <a:pt x="52" y="131"/>
                  </a:cubicBezTo>
                  <a:lnTo>
                    <a:pt x="52" y="132"/>
                  </a:lnTo>
                  <a:cubicBezTo>
                    <a:pt x="50" y="133"/>
                    <a:pt x="47" y="134"/>
                    <a:pt x="46" y="132"/>
                  </a:cubicBezTo>
                  <a:cubicBezTo>
                    <a:pt x="32" y="121"/>
                    <a:pt x="24" y="104"/>
                    <a:pt x="24" y="85"/>
                  </a:cubicBezTo>
                  <a:cubicBezTo>
                    <a:pt x="24" y="66"/>
                    <a:pt x="34" y="48"/>
                    <a:pt x="49" y="36"/>
                  </a:cubicBezTo>
                  <a:cubicBezTo>
                    <a:pt x="50" y="35"/>
                    <a:pt x="53" y="36"/>
                    <a:pt x="54" y="37"/>
                  </a:cubicBezTo>
                  <a:lnTo>
                    <a:pt x="54" y="38"/>
                  </a:lnTo>
                  <a:cubicBezTo>
                    <a:pt x="56" y="39"/>
                    <a:pt x="55" y="41"/>
                    <a:pt x="53" y="43"/>
                  </a:cubicBezTo>
                  <a:close/>
                  <a:moveTo>
                    <a:pt x="170" y="85"/>
                  </a:moveTo>
                  <a:cubicBezTo>
                    <a:pt x="170" y="39"/>
                    <a:pt x="132" y="0"/>
                    <a:pt x="85" y="0"/>
                  </a:cubicBezTo>
                  <a:cubicBezTo>
                    <a:pt x="38" y="0"/>
                    <a:pt x="0" y="39"/>
                    <a:pt x="0" y="85"/>
                  </a:cubicBezTo>
                  <a:cubicBezTo>
                    <a:pt x="0" y="120"/>
                    <a:pt x="20" y="150"/>
                    <a:pt x="50" y="163"/>
                  </a:cubicBezTo>
                  <a:lnTo>
                    <a:pt x="50" y="181"/>
                  </a:lnTo>
                  <a:lnTo>
                    <a:pt x="50" y="204"/>
                  </a:lnTo>
                  <a:cubicBezTo>
                    <a:pt x="50" y="212"/>
                    <a:pt x="55" y="218"/>
                    <a:pt x="62" y="219"/>
                  </a:cubicBezTo>
                  <a:cubicBezTo>
                    <a:pt x="63" y="221"/>
                    <a:pt x="63" y="223"/>
                    <a:pt x="64" y="225"/>
                  </a:cubicBezTo>
                  <a:cubicBezTo>
                    <a:pt x="68" y="234"/>
                    <a:pt x="74" y="238"/>
                    <a:pt x="79" y="238"/>
                  </a:cubicBezTo>
                  <a:lnTo>
                    <a:pt x="91" y="238"/>
                  </a:lnTo>
                  <a:cubicBezTo>
                    <a:pt x="96" y="238"/>
                    <a:pt x="102" y="234"/>
                    <a:pt x="106" y="225"/>
                  </a:cubicBezTo>
                  <a:cubicBezTo>
                    <a:pt x="107" y="223"/>
                    <a:pt x="107" y="221"/>
                    <a:pt x="108" y="219"/>
                  </a:cubicBezTo>
                  <a:cubicBezTo>
                    <a:pt x="115" y="218"/>
                    <a:pt x="120" y="212"/>
                    <a:pt x="120" y="204"/>
                  </a:cubicBezTo>
                  <a:lnTo>
                    <a:pt x="120" y="173"/>
                  </a:lnTo>
                  <a:lnTo>
                    <a:pt x="120" y="163"/>
                  </a:lnTo>
                  <a:cubicBezTo>
                    <a:pt x="150" y="150"/>
                    <a:pt x="170" y="120"/>
                    <a:pt x="170" y="85"/>
                  </a:cubicBezTo>
                  <a:close/>
                </a:path>
              </a:pathLst>
            </a:custGeom>
            <a:solidFill>
              <a:srgbClr val="FFFFFF"/>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grpSp>
      <p:sp>
        <p:nvSpPr>
          <p:cNvPr id="505" name="Freeform: Shape 5981"/>
          <p:cNvSpPr/>
          <p:nvPr/>
        </p:nvSpPr>
        <p:spPr>
          <a:xfrm>
            <a:off x="5127229" y="1760548"/>
            <a:ext cx="1899443" cy="407024"/>
          </a:xfrm>
          <a:custGeom>
            <a:avLst/>
            <a:gdLst/>
            <a:ahLst/>
            <a:cxnLst>
              <a:cxn ang="3cd4">
                <a:pos x="hc" y="t"/>
              </a:cxn>
              <a:cxn ang="cd2">
                <a:pos x="l" y="vc"/>
              </a:cxn>
              <a:cxn ang="cd4">
                <a:pos x="hc" y="b"/>
              </a:cxn>
              <a:cxn ang="0">
                <a:pos x="r" y="vc"/>
              </a:cxn>
            </a:cxnLst>
            <a:rect l="l" t="t" r="r" b="b"/>
            <a:pathLst>
              <a:path w="953" h="205">
                <a:moveTo>
                  <a:pt x="941" y="205"/>
                </a:moveTo>
                <a:cubicBezTo>
                  <a:pt x="902" y="167"/>
                  <a:pt x="858" y="133"/>
                  <a:pt x="809" y="106"/>
                </a:cubicBezTo>
                <a:cubicBezTo>
                  <a:pt x="553" y="-43"/>
                  <a:pt x="224" y="-2"/>
                  <a:pt x="12" y="205"/>
                </a:cubicBezTo>
                <a:lnTo>
                  <a:pt x="0" y="193"/>
                </a:lnTo>
                <a:cubicBezTo>
                  <a:pt x="218" y="-19"/>
                  <a:pt x="554" y="-61"/>
                  <a:pt x="818" y="91"/>
                </a:cubicBezTo>
                <a:cubicBezTo>
                  <a:pt x="867" y="119"/>
                  <a:pt x="913" y="153"/>
                  <a:pt x="953" y="193"/>
                </a:cubicBezTo>
                <a:close/>
              </a:path>
            </a:pathLst>
          </a:custGeom>
          <a:solidFill>
            <a:schemeClr val="accent2">
              <a:lumMod val="7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sp>
        <p:nvSpPr>
          <p:cNvPr id="506" name="Freeform: Shape 5982"/>
          <p:cNvSpPr/>
          <p:nvPr/>
        </p:nvSpPr>
        <p:spPr>
          <a:xfrm>
            <a:off x="5121243" y="4069010"/>
            <a:ext cx="1911415" cy="413009"/>
          </a:xfrm>
          <a:custGeom>
            <a:avLst/>
            <a:gdLst/>
            <a:ahLst/>
            <a:cxnLst>
              <a:cxn ang="3cd4">
                <a:pos x="hc" y="t"/>
              </a:cxn>
              <a:cxn ang="cd2">
                <a:pos x="l" y="vc"/>
              </a:cxn>
              <a:cxn ang="cd4">
                <a:pos x="hc" y="b"/>
              </a:cxn>
              <a:cxn ang="0">
                <a:pos x="r" y="vc"/>
              </a:cxn>
            </a:cxnLst>
            <a:rect l="l" t="t" r="r" b="b"/>
            <a:pathLst>
              <a:path w="959" h="208">
                <a:moveTo>
                  <a:pt x="479" y="208"/>
                </a:moveTo>
                <a:cubicBezTo>
                  <a:pt x="362" y="208"/>
                  <a:pt x="244" y="178"/>
                  <a:pt x="138" y="117"/>
                </a:cubicBezTo>
                <a:cubicBezTo>
                  <a:pt x="87" y="87"/>
                  <a:pt x="41" y="52"/>
                  <a:pt x="0" y="12"/>
                </a:cubicBezTo>
                <a:lnTo>
                  <a:pt x="12" y="0"/>
                </a:lnTo>
                <a:cubicBezTo>
                  <a:pt x="52" y="39"/>
                  <a:pt x="97" y="74"/>
                  <a:pt x="146" y="102"/>
                </a:cubicBezTo>
                <a:cubicBezTo>
                  <a:pt x="405" y="251"/>
                  <a:pt x="734" y="209"/>
                  <a:pt x="947" y="0"/>
                </a:cubicBezTo>
                <a:lnTo>
                  <a:pt x="959" y="12"/>
                </a:lnTo>
                <a:cubicBezTo>
                  <a:pt x="828" y="141"/>
                  <a:pt x="654" y="208"/>
                  <a:pt x="479" y="208"/>
                </a:cubicBezTo>
                <a:close/>
              </a:path>
            </a:pathLst>
          </a:custGeom>
          <a:solidFill>
            <a:schemeClr val="accent2">
              <a:lumMod val="75000"/>
            </a:schemeClr>
          </a:solidFill>
          <a:ln cap="flat">
            <a:noFill/>
            <a:prstDash val="solid"/>
          </a:ln>
        </p:spPr>
        <p:txBody>
          <a:bodyPr vert="horz" wrap="none" lIns="45000" tIns="22500" rIns="45000" bIns="22500" anchor="ctr" anchorCtr="1" compatLnSpc="0"/>
          <a:lstStyle/>
          <a:p>
            <a:pPr defTabSz="914217" hangingPunct="0">
              <a:defRPr/>
            </a:pPr>
            <a:endParaRPr lang="en-US" sz="900" dirty="0">
              <a:solidFill>
                <a:srgbClr val="445469"/>
              </a:solidFill>
              <a:latin typeface="Arial" pitchFamily="18"/>
              <a:ea typeface="Arial Unicode MS" pitchFamily="2"/>
              <a:cs typeface="Arial Unicode MS" pitchFamily="2"/>
            </a:endParaRPr>
          </a:p>
        </p:txBody>
      </p:sp>
      <p:grpSp>
        <p:nvGrpSpPr>
          <p:cNvPr id="3" name="Group 2"/>
          <p:cNvGrpSpPr/>
          <p:nvPr/>
        </p:nvGrpSpPr>
        <p:grpSpPr>
          <a:xfrm>
            <a:off x="1160365" y="4720681"/>
            <a:ext cx="9895810" cy="959880"/>
            <a:chOff x="5038189" y="9639359"/>
            <a:chExt cx="9529322" cy="1726346"/>
          </a:xfrm>
        </p:grpSpPr>
        <p:sp>
          <p:nvSpPr>
            <p:cNvPr id="508" name="TextBox 507"/>
            <p:cNvSpPr txBox="1"/>
            <p:nvPr/>
          </p:nvSpPr>
          <p:spPr>
            <a:xfrm>
              <a:off x="10712980" y="10238577"/>
              <a:ext cx="3854531" cy="1051719"/>
            </a:xfrm>
            <a:prstGeom prst="rect">
              <a:avLst/>
            </a:prstGeom>
            <a:noFill/>
          </p:spPr>
          <p:txBody>
            <a:bodyPr wrap="square" rtlCol="0">
              <a:spAutoFit/>
            </a:bodyPr>
            <a:lstStyle/>
            <a:p>
              <a:pPr marL="171450" indent="-171450" defTabSz="914217">
                <a:buClr>
                  <a:schemeClr val="accent1"/>
                </a:buClr>
                <a:buFont typeface="Wingdings" panose="05000000000000000000" pitchFamily="2" charset="2"/>
                <a:buChar char="Ø"/>
                <a:defRPr/>
              </a:pPr>
              <a:r>
                <a:rPr lang="en-AU" sz="1600" b="1" dirty="0">
                  <a:solidFill>
                    <a:srgbClr val="445469"/>
                  </a:solidFill>
                  <a:latin typeface="Roboto Regular"/>
                  <a:cs typeface="Roboto Regular"/>
                </a:rPr>
                <a:t> </a:t>
              </a:r>
              <a:r>
                <a:rPr lang="en-AU" sz="1600" b="1" dirty="0">
                  <a:solidFill>
                    <a:srgbClr val="445469"/>
                  </a:solidFill>
                  <a:latin typeface="+mj-lt"/>
                  <a:cs typeface="Roboto Regular"/>
                </a:rPr>
                <a:t>REGULAR</a:t>
              </a:r>
              <a:r>
                <a:rPr lang="en-AU" sz="1600" b="1" dirty="0">
                  <a:solidFill>
                    <a:srgbClr val="445469"/>
                  </a:solidFill>
                  <a:latin typeface="Roboto Regular"/>
                  <a:cs typeface="Roboto Regular"/>
                </a:rPr>
                <a:t> - </a:t>
              </a:r>
              <a:r>
                <a:rPr lang="en-US" sz="1600" dirty="0">
                  <a:solidFill>
                    <a:srgbClr val="445469"/>
                  </a:solidFill>
                  <a:latin typeface="+mj-lt"/>
                  <a:ea typeface="Lato Light" charset="0"/>
                  <a:cs typeface="Lato Light" charset="0"/>
                </a:rPr>
                <a:t>Norren Kickstart  Halal Only</a:t>
              </a:r>
            </a:p>
            <a:p>
              <a:pPr marL="171450" indent="-171450" defTabSz="914217">
                <a:buClr>
                  <a:schemeClr val="accent1"/>
                </a:buClr>
                <a:buFont typeface="Wingdings" panose="05000000000000000000" pitchFamily="2" charset="2"/>
                <a:buChar char="Ø"/>
                <a:defRPr/>
              </a:pPr>
              <a:r>
                <a:rPr lang="en-US" sz="1600" dirty="0">
                  <a:solidFill>
                    <a:srgbClr val="445469"/>
                  </a:solidFill>
                  <a:latin typeface="+mj-lt"/>
                  <a:ea typeface="Lato Light" charset="0"/>
                  <a:cs typeface="Lato Light" charset="0"/>
                </a:rPr>
                <a:t> </a:t>
              </a:r>
              <a:r>
                <a:rPr lang="en-AU" sz="1600" b="1" dirty="0">
                  <a:solidFill>
                    <a:srgbClr val="445469"/>
                  </a:solidFill>
                  <a:latin typeface="+mj-lt"/>
                  <a:cs typeface="Roboto Regular"/>
                </a:rPr>
                <a:t>PREMIUM</a:t>
              </a:r>
              <a:r>
                <a:rPr lang="en-AU" sz="1600" b="1" dirty="0">
                  <a:solidFill>
                    <a:srgbClr val="445469"/>
                  </a:solidFill>
                  <a:latin typeface="Roboto Regular"/>
                  <a:cs typeface="Roboto Regular"/>
                </a:rPr>
                <a:t> - </a:t>
              </a:r>
              <a:r>
                <a:rPr lang="en-US" sz="1600" dirty="0">
                  <a:solidFill>
                    <a:srgbClr val="445469"/>
                  </a:solidFill>
                  <a:latin typeface="+mj-lt"/>
                  <a:ea typeface="Lato Light" charset="0"/>
                  <a:cs typeface="Lato Light" charset="0"/>
                </a:rPr>
                <a:t>Norren Kickstart + Takaful</a:t>
              </a:r>
            </a:p>
          </p:txBody>
        </p:sp>
        <p:sp>
          <p:nvSpPr>
            <p:cNvPr id="509" name="Text Placeholder 33"/>
            <p:cNvSpPr txBox="1">
              <a:spLocks/>
            </p:cNvSpPr>
            <p:nvPr/>
          </p:nvSpPr>
          <p:spPr>
            <a:xfrm>
              <a:off x="6523306" y="9639359"/>
              <a:ext cx="2649495" cy="500568"/>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375"/>
                </a:spcBef>
                <a:buNone/>
                <a:defRPr/>
              </a:pPr>
              <a:endParaRPr lang="en-AU" sz="1600" dirty="0">
                <a:solidFill>
                  <a:srgbClr val="445469"/>
                </a:solidFill>
                <a:latin typeface="Roboto Regular"/>
                <a:cs typeface="Roboto Regular"/>
              </a:endParaRPr>
            </a:p>
          </p:txBody>
        </p:sp>
        <p:sp>
          <p:nvSpPr>
            <p:cNvPr id="10" name="TextBox 9">
              <a:extLst>
                <a:ext uri="{FF2B5EF4-FFF2-40B4-BE49-F238E27FC236}">
                  <a16:creationId xmlns:a16="http://schemas.microsoft.com/office/drawing/2014/main" id="{AD1A10C6-6924-4905-1D27-D431833D6ED5}"/>
                </a:ext>
              </a:extLst>
            </p:cNvPr>
            <p:cNvSpPr txBox="1"/>
            <p:nvPr/>
          </p:nvSpPr>
          <p:spPr>
            <a:xfrm>
              <a:off x="5038189" y="10313986"/>
              <a:ext cx="3854531" cy="1051719"/>
            </a:xfrm>
            <a:prstGeom prst="rect">
              <a:avLst/>
            </a:prstGeom>
            <a:noFill/>
          </p:spPr>
          <p:txBody>
            <a:bodyPr wrap="square" rtlCol="0">
              <a:spAutoFit/>
            </a:bodyPr>
            <a:lstStyle/>
            <a:p>
              <a:pPr marL="171450" indent="-171450" defTabSz="914217">
                <a:buClr>
                  <a:schemeClr val="accent1"/>
                </a:buClr>
                <a:buFont typeface="Wingdings" panose="05000000000000000000" pitchFamily="2" charset="2"/>
                <a:buChar char="Ø"/>
                <a:defRPr/>
              </a:pPr>
              <a:r>
                <a:rPr lang="en-AU" sz="1600" b="1" dirty="0">
                  <a:solidFill>
                    <a:srgbClr val="445469"/>
                  </a:solidFill>
                  <a:latin typeface="Roboto Regular"/>
                  <a:cs typeface="Roboto Regular"/>
                </a:rPr>
                <a:t> </a:t>
              </a:r>
              <a:r>
                <a:rPr lang="en-AU" sz="1600" b="1" dirty="0">
                  <a:solidFill>
                    <a:srgbClr val="445469"/>
                  </a:solidFill>
                  <a:latin typeface="+mj-lt"/>
                  <a:cs typeface="Roboto Regular"/>
                </a:rPr>
                <a:t>REGULAR</a:t>
              </a:r>
              <a:r>
                <a:rPr lang="en-AU" sz="1600" b="1" dirty="0">
                  <a:solidFill>
                    <a:srgbClr val="445469"/>
                  </a:solidFill>
                  <a:latin typeface="Roboto Regular"/>
                  <a:cs typeface="Roboto Regular"/>
                </a:rPr>
                <a:t> - </a:t>
              </a:r>
              <a:r>
                <a:rPr lang="en-US" sz="1600" dirty="0">
                  <a:solidFill>
                    <a:srgbClr val="445469"/>
                  </a:solidFill>
                  <a:latin typeface="+mj-lt"/>
                  <a:ea typeface="Lato Light" charset="0"/>
                  <a:cs typeface="Lato Light" charset="0"/>
                </a:rPr>
                <a:t>Norren Kickstart Only</a:t>
              </a:r>
            </a:p>
            <a:p>
              <a:pPr marL="171450" indent="-171450" defTabSz="914217">
                <a:buClr>
                  <a:schemeClr val="accent1"/>
                </a:buClr>
                <a:buFont typeface="Wingdings" panose="05000000000000000000" pitchFamily="2" charset="2"/>
                <a:buChar char="Ø"/>
                <a:defRPr/>
              </a:pPr>
              <a:r>
                <a:rPr lang="en-US" sz="1600" dirty="0">
                  <a:solidFill>
                    <a:srgbClr val="445469"/>
                  </a:solidFill>
                  <a:latin typeface="+mj-lt"/>
                  <a:ea typeface="Lato Light" charset="0"/>
                  <a:cs typeface="Lato Light" charset="0"/>
                </a:rPr>
                <a:t> </a:t>
              </a:r>
              <a:r>
                <a:rPr lang="en-AU" sz="1600" b="1" dirty="0">
                  <a:solidFill>
                    <a:srgbClr val="445469"/>
                  </a:solidFill>
                  <a:latin typeface="+mj-lt"/>
                  <a:cs typeface="Roboto Regular"/>
                </a:rPr>
                <a:t>PREMIUM</a:t>
              </a:r>
              <a:r>
                <a:rPr lang="en-AU" sz="1600" b="1" dirty="0">
                  <a:solidFill>
                    <a:srgbClr val="445469"/>
                  </a:solidFill>
                  <a:latin typeface="Roboto Regular"/>
                  <a:cs typeface="Roboto Regular"/>
                </a:rPr>
                <a:t> - </a:t>
              </a:r>
              <a:r>
                <a:rPr lang="en-US" sz="1600" dirty="0">
                  <a:solidFill>
                    <a:srgbClr val="445469"/>
                  </a:solidFill>
                  <a:latin typeface="+mj-lt"/>
                  <a:ea typeface="Lato Light" charset="0"/>
                  <a:cs typeface="Lato Light" charset="0"/>
                </a:rPr>
                <a:t>Norren Kickstart + Insurance</a:t>
              </a:r>
            </a:p>
          </p:txBody>
        </p:sp>
      </p:grpSp>
      <p:sp>
        <p:nvSpPr>
          <p:cNvPr id="524" name="Text Placeholder 33"/>
          <p:cNvSpPr txBox="1">
            <a:spLocks/>
          </p:cNvSpPr>
          <p:nvPr/>
        </p:nvSpPr>
        <p:spPr>
          <a:xfrm>
            <a:off x="3266017" y="3717591"/>
            <a:ext cx="1324748" cy="250284"/>
          </a:xfrm>
          <a:prstGeom prst="rect">
            <a:avLst/>
          </a:prstGeom>
        </p:spPr>
        <p:txBody>
          <a:bodyPr wrap="square"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342900">
              <a:lnSpc>
                <a:spcPct val="100000"/>
              </a:lnSpc>
              <a:spcBef>
                <a:spcPts val="375"/>
              </a:spcBef>
              <a:buNone/>
              <a:defRPr/>
            </a:pPr>
            <a:endParaRPr lang="en-AU" sz="1400" dirty="0">
              <a:solidFill>
                <a:srgbClr val="FFFFFF"/>
              </a:solidFill>
              <a:latin typeface="Roboto Regular"/>
              <a:cs typeface="Roboto Regular"/>
            </a:endParaRPr>
          </a:p>
        </p:txBody>
      </p:sp>
      <p:sp>
        <p:nvSpPr>
          <p:cNvPr id="2" name="Title 1">
            <a:extLst>
              <a:ext uri="{FF2B5EF4-FFF2-40B4-BE49-F238E27FC236}">
                <a16:creationId xmlns:a16="http://schemas.microsoft.com/office/drawing/2014/main" id="{D4DD5C5D-D6AC-C984-83C4-3680B25892EE}"/>
              </a:ext>
            </a:extLst>
          </p:cNvPr>
          <p:cNvSpPr txBox="1">
            <a:spLocks/>
          </p:cNvSpPr>
          <p:nvPr/>
        </p:nvSpPr>
        <p:spPr>
          <a:xfrm>
            <a:off x="2033516" y="232012"/>
            <a:ext cx="10049463" cy="3299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t>                                                                                                           </a:t>
            </a:r>
            <a:r>
              <a:rPr lang="en-GB" sz="2400" b="1" dirty="0">
                <a:solidFill>
                  <a:schemeClr val="bg1"/>
                </a:solidFill>
              </a:rPr>
              <a:t> PRODUCT OPTIONS</a:t>
            </a:r>
            <a:endParaRPr lang="en-NG" sz="2400" b="1" dirty="0">
              <a:solidFill>
                <a:schemeClr val="bg1"/>
              </a:solidFill>
            </a:endParaRPr>
          </a:p>
        </p:txBody>
      </p:sp>
      <p:sp>
        <p:nvSpPr>
          <p:cNvPr id="5" name="TextBox 4">
            <a:extLst>
              <a:ext uri="{FF2B5EF4-FFF2-40B4-BE49-F238E27FC236}">
                <a16:creationId xmlns:a16="http://schemas.microsoft.com/office/drawing/2014/main" id="{A129648F-55CB-67E2-990C-10A7A492A28D}"/>
              </a:ext>
            </a:extLst>
          </p:cNvPr>
          <p:cNvSpPr txBox="1"/>
          <p:nvPr/>
        </p:nvSpPr>
        <p:spPr>
          <a:xfrm>
            <a:off x="3234519" y="859809"/>
            <a:ext cx="7380581" cy="369332"/>
          </a:xfrm>
          <a:prstGeom prst="rect">
            <a:avLst/>
          </a:prstGeom>
          <a:noFill/>
        </p:spPr>
        <p:txBody>
          <a:bodyPr wrap="square" rtlCol="0">
            <a:spAutoFit/>
          </a:bodyPr>
          <a:lstStyle/>
          <a:p>
            <a:r>
              <a:rPr lang="en-US" b="1" dirty="0"/>
              <a:t>NORREN KICKSTART INVESTMENT HAS TWO VARIANTS</a:t>
            </a:r>
          </a:p>
        </p:txBody>
      </p:sp>
      <p:sp>
        <p:nvSpPr>
          <p:cNvPr id="8" name="TextBox 7">
            <a:extLst>
              <a:ext uri="{FF2B5EF4-FFF2-40B4-BE49-F238E27FC236}">
                <a16:creationId xmlns:a16="http://schemas.microsoft.com/office/drawing/2014/main" id="{9AD523DF-B47B-4A76-ED92-73E487D51F8B}"/>
              </a:ext>
            </a:extLst>
          </p:cNvPr>
          <p:cNvSpPr txBox="1"/>
          <p:nvPr/>
        </p:nvSpPr>
        <p:spPr>
          <a:xfrm>
            <a:off x="5415294" y="2909020"/>
            <a:ext cx="1682450" cy="461665"/>
          </a:xfrm>
          <a:prstGeom prst="rect">
            <a:avLst/>
          </a:prstGeom>
          <a:noFill/>
        </p:spPr>
        <p:txBody>
          <a:bodyPr wrap="square" rtlCol="0">
            <a:spAutoFit/>
          </a:bodyPr>
          <a:lstStyle/>
          <a:p>
            <a:r>
              <a:rPr lang="en-US" b="1" dirty="0"/>
              <a:t>KICKSTART</a:t>
            </a:r>
            <a:r>
              <a:rPr lang="en-US" sz="2400" b="1" dirty="0">
                <a:solidFill>
                  <a:schemeClr val="bg1"/>
                </a:solidFill>
              </a:rPr>
              <a:t>L</a:t>
            </a:r>
          </a:p>
        </p:txBody>
      </p:sp>
      <p:pic>
        <p:nvPicPr>
          <p:cNvPr id="9" name="Picture 8">
            <a:extLst>
              <a:ext uri="{FF2B5EF4-FFF2-40B4-BE49-F238E27FC236}">
                <a16:creationId xmlns:a16="http://schemas.microsoft.com/office/drawing/2014/main" id="{9CA0B90E-B02B-B84C-DF70-BC6F483CFB95}"/>
              </a:ext>
            </a:extLst>
          </p:cNvPr>
          <p:cNvPicPr>
            <a:picLocks noChangeAspect="1"/>
          </p:cNvPicPr>
          <p:nvPr/>
        </p:nvPicPr>
        <p:blipFill>
          <a:blip r:embed="rId3"/>
          <a:stretch>
            <a:fillRect/>
          </a:stretch>
        </p:blipFill>
        <p:spPr>
          <a:xfrm>
            <a:off x="7981636" y="1972033"/>
            <a:ext cx="517503" cy="650440"/>
          </a:xfrm>
          <a:prstGeom prst="rect">
            <a:avLst/>
          </a:prstGeom>
        </p:spPr>
      </p:pic>
    </p:spTree>
    <p:extLst>
      <p:ext uri="{BB962C8B-B14F-4D97-AF65-F5344CB8AC3E}">
        <p14:creationId xmlns:p14="http://schemas.microsoft.com/office/powerpoint/2010/main" val="19937415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air of black and white tennis balls&#10;&#10;Description automatically generated with low confidence">
            <a:extLst>
              <a:ext uri="{FF2B5EF4-FFF2-40B4-BE49-F238E27FC236}">
                <a16:creationId xmlns:a16="http://schemas.microsoft.com/office/drawing/2014/main" id="{299D00A8-DA44-12D8-D828-23E542F1DB5A}"/>
              </a:ext>
            </a:extLst>
          </p:cNvPr>
          <p:cNvPicPr>
            <a:picLocks noChangeAspect="1" noChangeArrowheads="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381" r="14381"/>
          <a:stretch/>
        </p:blipFill>
        <p:spPr bwMode="auto">
          <a:xfrm>
            <a:off x="914400" y="1158122"/>
            <a:ext cx="5181600" cy="4091426"/>
          </a:xfrm>
          <a:prstGeom prst="rect">
            <a:avLst/>
          </a:prstGeom>
          <a:noFill/>
        </p:spPr>
      </p:pic>
      <p:sp>
        <p:nvSpPr>
          <p:cNvPr id="2" name="Content Placeholder 1">
            <a:extLst>
              <a:ext uri="{FF2B5EF4-FFF2-40B4-BE49-F238E27FC236}">
                <a16:creationId xmlns:a16="http://schemas.microsoft.com/office/drawing/2014/main" id="{8F7C2D77-30CD-5E90-94C3-234794878A3C}"/>
              </a:ext>
            </a:extLst>
          </p:cNvPr>
          <p:cNvSpPr>
            <a:spLocks noGrp="1"/>
          </p:cNvSpPr>
          <p:nvPr>
            <p:ph sz="half" idx="2"/>
          </p:nvPr>
        </p:nvSpPr>
        <p:spPr>
          <a:xfrm>
            <a:off x="6302038" y="841313"/>
            <a:ext cx="5133109" cy="4515439"/>
          </a:xfrm>
        </p:spPr>
        <p:txBody>
          <a:bodyPr>
            <a:normAutofit/>
          </a:bodyPr>
          <a:lstStyle/>
          <a:p>
            <a:pPr algn="just"/>
            <a:endParaRPr lang="en-US" sz="1800" dirty="0"/>
          </a:p>
          <a:p>
            <a:pPr algn="just">
              <a:buClr>
                <a:schemeClr val="accent1"/>
              </a:buClr>
              <a:buFont typeface="Wingdings" panose="05000000000000000000" pitchFamily="2" charset="2"/>
              <a:buChar char="q"/>
            </a:pPr>
            <a:endParaRPr lang="en-US" sz="1800" dirty="0"/>
          </a:p>
          <a:p>
            <a:pPr algn="just">
              <a:buClr>
                <a:schemeClr val="accent1"/>
              </a:buClr>
              <a:buFont typeface="Wingdings" panose="05000000000000000000" pitchFamily="2" charset="2"/>
              <a:buChar char="q"/>
            </a:pPr>
            <a:r>
              <a:rPr lang="en-US" sz="1800" dirty="0"/>
              <a:t>The goals and aspirations of the Sponsor for his or her dependents is achieved in the event of demise due to payment of the sum assured to the Investment Account.</a:t>
            </a:r>
          </a:p>
          <a:p>
            <a:pPr algn="just">
              <a:buClr>
                <a:schemeClr val="accent1"/>
              </a:buClr>
              <a:buFont typeface="Wingdings" panose="05000000000000000000" pitchFamily="2" charset="2"/>
              <a:buChar char="q"/>
            </a:pPr>
            <a:r>
              <a:rPr lang="en-US" sz="1800" dirty="0"/>
              <a:t>The Sponsor is assured of the fiduciary duty of the Fund Manager to ensure payment is received from the Insurance company and managed professional to maximize returns.</a:t>
            </a:r>
          </a:p>
          <a:p>
            <a:pPr algn="just">
              <a:buClr>
                <a:schemeClr val="accent1"/>
              </a:buClr>
              <a:buFont typeface="Wingdings" panose="05000000000000000000" pitchFamily="2" charset="2"/>
              <a:buChar char="q"/>
            </a:pPr>
            <a:r>
              <a:rPr lang="en-US" sz="1800" dirty="0"/>
              <a:t>Bulk sum received increases the income generation capacity of the investment and brings investors closer to their goals.</a:t>
            </a:r>
          </a:p>
        </p:txBody>
      </p:sp>
      <p:sp>
        <p:nvSpPr>
          <p:cNvPr id="3" name="Slide Number Placeholder 2">
            <a:extLst>
              <a:ext uri="{FF2B5EF4-FFF2-40B4-BE49-F238E27FC236}">
                <a16:creationId xmlns:a16="http://schemas.microsoft.com/office/drawing/2014/main" id="{270CDCFE-E312-EAE3-A31B-D6078B6102D1}"/>
              </a:ext>
            </a:extLst>
          </p:cNvPr>
          <p:cNvSpPr>
            <a:spLocks noGrp="1"/>
          </p:cNvSpPr>
          <p:nvPr>
            <p:ph type="sldNum" sz="quarter" idx="12"/>
          </p:nvPr>
        </p:nvSpPr>
        <p:spPr>
          <a:xfrm>
            <a:off x="11751818" y="6492875"/>
            <a:ext cx="439723" cy="365125"/>
          </a:xfrm>
        </p:spPr>
        <p:txBody>
          <a:bodyPr anchor="ctr">
            <a:normAutofit/>
          </a:bodyPr>
          <a:lstStyle/>
          <a:p>
            <a:pPr>
              <a:spcAft>
                <a:spcPts val="600"/>
              </a:spcAft>
            </a:pPr>
            <a:fld id="{ECE082DE-8E2A-4186-9421-9D2318CE722A}" type="slidenum">
              <a:rPr lang="en-GB" smtClean="0"/>
              <a:pPr>
                <a:spcAft>
                  <a:spcPts val="600"/>
                </a:spcAft>
              </a:pPr>
              <a:t>12</a:t>
            </a:fld>
            <a:endParaRPr lang="en-GB"/>
          </a:p>
        </p:txBody>
      </p:sp>
      <p:sp>
        <p:nvSpPr>
          <p:cNvPr id="4" name="Title 3">
            <a:extLst>
              <a:ext uri="{FF2B5EF4-FFF2-40B4-BE49-F238E27FC236}">
                <a16:creationId xmlns:a16="http://schemas.microsoft.com/office/drawing/2014/main" id="{84CA8793-89E2-AD7D-5529-9816303DC4E6}"/>
              </a:ext>
            </a:extLst>
          </p:cNvPr>
          <p:cNvSpPr>
            <a:spLocks noGrp="1"/>
          </p:cNvSpPr>
          <p:nvPr>
            <p:ph type="title"/>
          </p:nvPr>
        </p:nvSpPr>
        <p:spPr>
          <a:xfrm>
            <a:off x="1971412" y="199080"/>
            <a:ext cx="10037427" cy="379756"/>
          </a:xfrm>
        </p:spPr>
        <p:txBody>
          <a:bodyPr anchor="ctr">
            <a:noAutofit/>
          </a:bodyPr>
          <a:lstStyle/>
          <a:p>
            <a:r>
              <a:rPr lang="en-US" sz="2400" b="1" dirty="0"/>
              <a:t>BENEFITS OF TAKING AN INSURANCE POLICY</a:t>
            </a:r>
            <a:endParaRPr lang="en-GB" sz="2400" dirty="0"/>
          </a:p>
        </p:txBody>
      </p:sp>
    </p:spTree>
    <p:extLst>
      <p:ext uri="{BB962C8B-B14F-4D97-AF65-F5344CB8AC3E}">
        <p14:creationId xmlns:p14="http://schemas.microsoft.com/office/powerpoint/2010/main" val="107374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0CDCFE-E312-EAE3-A31B-D6078B6102D1}"/>
              </a:ext>
            </a:extLst>
          </p:cNvPr>
          <p:cNvSpPr>
            <a:spLocks noGrp="1" noRot="1" noMove="1" noResize="1" noEditPoints="1" noAdjustHandles="1" noChangeArrowheads="1" noChangeShapeType="1"/>
          </p:cNvSpPr>
          <p:nvPr>
            <p:ph type="sldNum" sz="quarter" idx="12"/>
          </p:nvPr>
        </p:nvSpPr>
        <p:spPr/>
        <p:txBody>
          <a:bodyPr anchor="ctr">
            <a:normAutofit/>
          </a:bodyPr>
          <a:lstStyle/>
          <a:p>
            <a:pPr>
              <a:spcAft>
                <a:spcPts val="600"/>
              </a:spcAft>
            </a:pPr>
            <a:fld id="{ECE082DE-8E2A-4186-9421-9D2318CE722A}" type="slidenum">
              <a:rPr lang="en-GB" smtClean="0"/>
              <a:pPr>
                <a:spcAft>
                  <a:spcPts val="600"/>
                </a:spcAft>
              </a:pPr>
              <a:t>13</a:t>
            </a:fld>
            <a:endParaRPr lang="en-GB"/>
          </a:p>
        </p:txBody>
      </p:sp>
      <p:sp>
        <p:nvSpPr>
          <p:cNvPr id="4" name="Title 3">
            <a:extLst>
              <a:ext uri="{FF2B5EF4-FFF2-40B4-BE49-F238E27FC236}">
                <a16:creationId xmlns:a16="http://schemas.microsoft.com/office/drawing/2014/main" id="{84CA8793-89E2-AD7D-5529-9816303DC4E6}"/>
              </a:ext>
            </a:extLst>
          </p:cNvPr>
          <p:cNvSpPr>
            <a:spLocks noGrp="1" noRot="1" noMove="1" noResize="1" noEditPoints="1" noAdjustHandles="1" noChangeArrowheads="1" noChangeShapeType="1"/>
          </p:cNvSpPr>
          <p:nvPr>
            <p:ph type="title"/>
          </p:nvPr>
        </p:nvSpPr>
        <p:spPr/>
        <p:txBody>
          <a:bodyPr anchor="b">
            <a:noAutofit/>
          </a:bodyPr>
          <a:lstStyle/>
          <a:p>
            <a:r>
              <a:rPr lang="en-US" sz="2400" b="1" dirty="0"/>
              <a:t>OUR INSURANCE PARTNERS  </a:t>
            </a:r>
            <a:endParaRPr lang="en-GB" sz="2400" dirty="0"/>
          </a:p>
        </p:txBody>
      </p:sp>
      <p:pic>
        <p:nvPicPr>
          <p:cNvPr id="3074" name="Picture 2" descr="life insurance policy - life insurance stock pictures, royalty-free photos &amp; images">
            <a:extLst>
              <a:ext uri="{FF2B5EF4-FFF2-40B4-BE49-F238E27FC236}">
                <a16:creationId xmlns:a16="http://schemas.microsoft.com/office/drawing/2014/main" id="{B4FD2319-F26A-19E1-A405-89E9774B6515}"/>
              </a:ext>
            </a:extLst>
          </p:cNvPr>
          <p:cNvPicPr>
            <a:picLocks noGrp="1" noRot="1" noChangeAspect="1" noMove="1" noResize="1" noEditPoints="1" noAdjustHandles="1" noChangeArrowheads="1" noChangeShapeType="1" noCrop="1"/>
          </p:cNvPicPr>
          <p:nvPr/>
        </p:nvPicPr>
        <p:blipFill>
          <a:blip r:embed="rId2">
            <a:alphaModFix amt="29000"/>
            <a:extLst>
              <a:ext uri="{28A0092B-C50C-407E-A947-70E740481C1C}">
                <a14:useLocalDpi xmlns:a14="http://schemas.microsoft.com/office/drawing/2010/main" val="0"/>
              </a:ext>
            </a:extLst>
          </a:blip>
          <a:srcRect/>
          <a:stretch>
            <a:fillRect/>
          </a:stretch>
        </p:blipFill>
        <p:spPr bwMode="auto">
          <a:xfrm>
            <a:off x="0" y="578836"/>
            <a:ext cx="12191541" cy="6279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8A4B0A-3F39-D46D-EA43-F90623765E2D}"/>
              </a:ext>
            </a:extLst>
          </p:cNvPr>
          <p:cNvSpPr txBox="1">
            <a:spLocks noGrp="1" noRot="1" noMove="1" noResize="1" noEditPoints="1" noAdjustHandles="1" noChangeArrowheads="1" noChangeShapeType="1"/>
          </p:cNvSpPr>
          <p:nvPr/>
        </p:nvSpPr>
        <p:spPr>
          <a:xfrm>
            <a:off x="2978400" y="1606677"/>
            <a:ext cx="5992606" cy="461665"/>
          </a:xfrm>
          <a:prstGeom prst="rect">
            <a:avLst/>
          </a:prstGeom>
          <a:noFill/>
        </p:spPr>
        <p:txBody>
          <a:bodyPr wrap="square" rtlCol="0">
            <a:spAutoFit/>
          </a:bodyPr>
          <a:lstStyle/>
          <a:p>
            <a:pPr algn="ctr"/>
            <a:r>
              <a:rPr lang="en-GB" sz="2400" b="1" dirty="0"/>
              <a:t> </a:t>
            </a:r>
            <a:endParaRPr lang="en-NG" sz="2400" b="1" dirty="0"/>
          </a:p>
        </p:txBody>
      </p:sp>
      <p:pic>
        <p:nvPicPr>
          <p:cNvPr id="10" name="Picture 9">
            <a:extLst>
              <a:ext uri="{FF2B5EF4-FFF2-40B4-BE49-F238E27FC236}">
                <a16:creationId xmlns:a16="http://schemas.microsoft.com/office/drawing/2014/main" id="{4F034568-D3A2-2FBE-441C-9D579DA608CF}"/>
              </a:ext>
            </a:extLst>
          </p:cNvPr>
          <p:cNvPicPr/>
          <p:nvPr/>
        </p:nvPicPr>
        <p:blipFill>
          <a:blip r:embed="rId3"/>
          <a:stretch>
            <a:fillRect/>
          </a:stretch>
        </p:blipFill>
        <p:spPr>
          <a:xfrm>
            <a:off x="8252736" y="1016696"/>
            <a:ext cx="3361854" cy="18011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4" descr="About Us - AXA Mansard">
            <a:extLst>
              <a:ext uri="{FF2B5EF4-FFF2-40B4-BE49-F238E27FC236}">
                <a16:creationId xmlns:a16="http://schemas.microsoft.com/office/drawing/2014/main" id="{182E4F79-55F5-3860-0076-B8790B26BB6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45175" y="1030390"/>
            <a:ext cx="3239945" cy="1787856"/>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4">
            <a:extLst>
              <a:ext uri="{FF2B5EF4-FFF2-40B4-BE49-F238E27FC236}">
                <a16:creationId xmlns:a16="http://schemas.microsoft.com/office/drawing/2014/main" id="{4905D2C2-CA0B-BCA0-2B7D-4E9CC4FE8FC2}"/>
              </a:ext>
            </a:extLst>
          </p:cNvPr>
          <p:cNvPicPr/>
          <p:nvPr/>
        </p:nvPicPr>
        <p:blipFill>
          <a:blip r:embed="rId5">
            <a:extLst>
              <a:ext uri="{28A0092B-C50C-407E-A947-70E740481C1C}">
                <a14:useLocalDpi xmlns:a14="http://schemas.microsoft.com/office/drawing/2010/main" val="0"/>
              </a:ext>
            </a:extLst>
          </a:blip>
          <a:srcRect/>
          <a:stretch/>
        </p:blipFill>
        <p:spPr bwMode="auto">
          <a:xfrm>
            <a:off x="4732719" y="1043524"/>
            <a:ext cx="2909969" cy="1774320"/>
          </a:xfrm>
          <a:prstGeom prst="rect">
            <a:avLst/>
          </a:prstGeom>
          <a:solidFill>
            <a:srgbClr val="FFFFFF">
              <a:shade val="85000"/>
            </a:srgbClr>
          </a:solidFill>
          <a:ln w="190500" cap="rnd">
            <a:solidFill>
              <a:schemeClr val="bg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7" name="Picture 16">
            <a:extLst>
              <a:ext uri="{FF2B5EF4-FFF2-40B4-BE49-F238E27FC236}">
                <a16:creationId xmlns:a16="http://schemas.microsoft.com/office/drawing/2014/main" id="{903D66A9-C006-0B91-34F1-6A3966BCF36F}"/>
              </a:ext>
            </a:extLst>
          </p:cNvPr>
          <p:cNvPicPr/>
          <p:nvPr/>
        </p:nvPicPr>
        <p:blipFill>
          <a:blip r:embed="rId6">
            <a:extLst>
              <a:ext uri="{28A0092B-C50C-407E-A947-70E740481C1C}">
                <a14:useLocalDpi xmlns:a14="http://schemas.microsoft.com/office/drawing/2010/main" val="0"/>
              </a:ext>
            </a:extLst>
          </a:blip>
          <a:srcRect/>
          <a:stretch/>
        </p:blipFill>
        <p:spPr>
          <a:xfrm>
            <a:off x="6095770" y="3741446"/>
            <a:ext cx="2875236" cy="1774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17">
            <a:extLst>
              <a:ext uri="{FF2B5EF4-FFF2-40B4-BE49-F238E27FC236}">
                <a16:creationId xmlns:a16="http://schemas.microsoft.com/office/drawing/2014/main" id="{32C81B8E-7C2A-409D-868D-04E7E0A996BC}"/>
              </a:ext>
            </a:extLst>
          </p:cNvPr>
          <p:cNvPicPr/>
          <p:nvPr/>
        </p:nvPicPr>
        <p:blipFill>
          <a:blip r:embed="rId7">
            <a:extLst>
              <a:ext uri="{28A0092B-C50C-407E-A947-70E740481C1C}">
                <a14:useLocalDpi xmlns:a14="http://schemas.microsoft.com/office/drawing/2010/main" val="0"/>
              </a:ext>
            </a:extLst>
          </a:blip>
          <a:srcRect/>
          <a:stretch/>
        </p:blipFill>
        <p:spPr>
          <a:xfrm>
            <a:off x="2649116" y="3595804"/>
            <a:ext cx="3012213" cy="1774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667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712" y="229727"/>
            <a:ext cx="10606761" cy="382866"/>
          </a:xfrm>
        </p:spPr>
        <p:txBody>
          <a:bodyPr>
            <a:noAutofit/>
          </a:bodyPr>
          <a:lstStyle/>
          <a:p>
            <a:r>
              <a:rPr lang="en-US" sz="2400" b="1" dirty="0"/>
              <a:t> INSURANCE OPTIONS </a:t>
            </a:r>
          </a:p>
        </p:txBody>
      </p:sp>
      <p:grpSp>
        <p:nvGrpSpPr>
          <p:cNvPr id="8" name="Group 7">
            <a:extLst>
              <a:ext uri="{FF2B5EF4-FFF2-40B4-BE49-F238E27FC236}">
                <a16:creationId xmlns:a16="http://schemas.microsoft.com/office/drawing/2014/main" id="{6B9FDC8F-2898-5B3B-54B5-6158914665B2}"/>
              </a:ext>
            </a:extLst>
          </p:cNvPr>
          <p:cNvGrpSpPr/>
          <p:nvPr/>
        </p:nvGrpSpPr>
        <p:grpSpPr>
          <a:xfrm>
            <a:off x="222896" y="1572227"/>
            <a:ext cx="1950098" cy="4433943"/>
            <a:chOff x="222896" y="1572227"/>
            <a:chExt cx="1950098" cy="4433943"/>
          </a:xfrm>
        </p:grpSpPr>
        <p:sp>
          <p:nvSpPr>
            <p:cNvPr id="143" name="Rectangle 142">
              <a:extLst>
                <a:ext uri="{FF2B5EF4-FFF2-40B4-BE49-F238E27FC236}">
                  <a16:creationId xmlns:a16="http://schemas.microsoft.com/office/drawing/2014/main" id="{B3EF3062-813D-BE9A-F3CD-1823685B1181}"/>
                </a:ext>
              </a:extLst>
            </p:cNvPr>
            <p:cNvSpPr/>
            <p:nvPr/>
          </p:nvSpPr>
          <p:spPr>
            <a:xfrm>
              <a:off x="222896" y="3247762"/>
              <a:ext cx="195009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kumimoji="0" lang="en-US" sz="1400" b="1" i="0" u="none" strike="noStrike" kern="0" cap="none" spc="0" normalizeH="0" baseline="0" noProof="0" dirty="0">
                <a:ln>
                  <a:noFill/>
                </a:ln>
                <a:solidFill>
                  <a:schemeClr val="tx1"/>
                </a:solidFill>
                <a:effectLst/>
                <a:uLnTx/>
                <a:uFillTx/>
              </a:endParaRPr>
            </a:p>
          </p:txBody>
        </p:sp>
        <p:sp>
          <p:nvSpPr>
            <p:cNvPr id="36" name="TextBox 35">
              <a:extLst>
                <a:ext uri="{FF2B5EF4-FFF2-40B4-BE49-F238E27FC236}">
                  <a16:creationId xmlns:a16="http://schemas.microsoft.com/office/drawing/2014/main" id="{2E95C965-C10A-8732-BB54-52100363D36C}"/>
                </a:ext>
              </a:extLst>
            </p:cNvPr>
            <p:cNvSpPr txBox="1"/>
            <p:nvPr/>
          </p:nvSpPr>
          <p:spPr>
            <a:xfrm>
              <a:off x="226961" y="1572227"/>
              <a:ext cx="1856038" cy="400110"/>
            </a:xfrm>
            <a:prstGeom prst="rect">
              <a:avLst/>
            </a:prstGeom>
            <a:noFill/>
          </p:spPr>
          <p:txBody>
            <a:bodyPr wrap="square" rtlCol="0">
              <a:spAutoFit/>
            </a:bodyPr>
            <a:lstStyle/>
            <a:p>
              <a:pPr algn="ctr"/>
              <a:endParaRPr lang="en-NG" sz="2000" b="1" i="1" dirty="0"/>
            </a:p>
          </p:txBody>
        </p:sp>
      </p:grpSp>
      <p:grpSp>
        <p:nvGrpSpPr>
          <p:cNvPr id="9" name="Group 8">
            <a:extLst>
              <a:ext uri="{FF2B5EF4-FFF2-40B4-BE49-F238E27FC236}">
                <a16:creationId xmlns:a16="http://schemas.microsoft.com/office/drawing/2014/main" id="{05CFDA34-D449-E13A-BA56-A1D42B740465}"/>
              </a:ext>
            </a:extLst>
          </p:cNvPr>
          <p:cNvGrpSpPr/>
          <p:nvPr/>
        </p:nvGrpSpPr>
        <p:grpSpPr>
          <a:xfrm>
            <a:off x="2255468" y="1498019"/>
            <a:ext cx="2143868" cy="4203881"/>
            <a:chOff x="2242879" y="1619131"/>
            <a:chExt cx="2143868" cy="4203881"/>
          </a:xfrm>
        </p:grpSpPr>
        <p:sp>
          <p:nvSpPr>
            <p:cNvPr id="145" name="Rectangle 144">
              <a:extLst>
                <a:ext uri="{FF2B5EF4-FFF2-40B4-BE49-F238E27FC236}">
                  <a16:creationId xmlns:a16="http://schemas.microsoft.com/office/drawing/2014/main" id="{393AC416-3763-95B7-FB72-C519AF309D17}"/>
                </a:ext>
              </a:extLst>
            </p:cNvPr>
            <p:cNvSpPr/>
            <p:nvPr/>
          </p:nvSpPr>
          <p:spPr>
            <a:xfrm>
              <a:off x="2242879" y="3064604"/>
              <a:ext cx="214386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1" kern="0" dirty="0">
                <a:solidFill>
                  <a:schemeClr val="tx1"/>
                </a:solidFill>
              </a:endParaRPr>
            </a:p>
          </p:txBody>
        </p:sp>
        <p:sp>
          <p:nvSpPr>
            <p:cNvPr id="47" name="TextBox 46">
              <a:extLst>
                <a:ext uri="{FF2B5EF4-FFF2-40B4-BE49-F238E27FC236}">
                  <a16:creationId xmlns:a16="http://schemas.microsoft.com/office/drawing/2014/main" id="{B9B9C87E-37CE-4C5D-07CA-63631C61A153}"/>
                </a:ext>
              </a:extLst>
            </p:cNvPr>
            <p:cNvSpPr txBox="1"/>
            <p:nvPr/>
          </p:nvSpPr>
          <p:spPr>
            <a:xfrm>
              <a:off x="2314643" y="1619131"/>
              <a:ext cx="1746368" cy="400110"/>
            </a:xfrm>
            <a:prstGeom prst="rect">
              <a:avLst/>
            </a:prstGeom>
            <a:noFill/>
          </p:spPr>
          <p:txBody>
            <a:bodyPr wrap="square" rtlCol="0">
              <a:spAutoFit/>
            </a:bodyPr>
            <a:lstStyle/>
            <a:p>
              <a:pPr algn="ctr"/>
              <a:endParaRPr lang="en-NG" sz="2000" b="1" i="1" dirty="0"/>
            </a:p>
          </p:txBody>
        </p:sp>
      </p:grpSp>
      <p:grpSp>
        <p:nvGrpSpPr>
          <p:cNvPr id="10" name="Group 9">
            <a:extLst>
              <a:ext uri="{FF2B5EF4-FFF2-40B4-BE49-F238E27FC236}">
                <a16:creationId xmlns:a16="http://schemas.microsoft.com/office/drawing/2014/main" id="{8091B610-F809-B8C3-92B2-64091959ADF0}"/>
              </a:ext>
            </a:extLst>
          </p:cNvPr>
          <p:cNvGrpSpPr/>
          <p:nvPr/>
        </p:nvGrpSpPr>
        <p:grpSpPr>
          <a:xfrm>
            <a:off x="8104909" y="1526555"/>
            <a:ext cx="4087091" cy="3053253"/>
            <a:chOff x="2986111" y="1673827"/>
            <a:chExt cx="3478126" cy="3053253"/>
          </a:xfrm>
        </p:grpSpPr>
        <p:sp>
          <p:nvSpPr>
            <p:cNvPr id="146" name="Rectangle 145">
              <a:extLst>
                <a:ext uri="{FF2B5EF4-FFF2-40B4-BE49-F238E27FC236}">
                  <a16:creationId xmlns:a16="http://schemas.microsoft.com/office/drawing/2014/main" id="{59FC2187-9AB9-74AF-788A-EABB78C64661}"/>
                </a:ext>
              </a:extLst>
            </p:cNvPr>
            <p:cNvSpPr/>
            <p:nvPr/>
          </p:nvSpPr>
          <p:spPr>
            <a:xfrm>
              <a:off x="2986111" y="3166190"/>
              <a:ext cx="3478126" cy="156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1400" b="1" i="0" dirty="0">
                  <a:solidFill>
                    <a:srgbClr val="111111"/>
                  </a:solidFill>
                  <a:effectLst/>
                </a:rPr>
                <a:t>This policy provides death cover throughout the life of the insured. </a:t>
              </a:r>
            </a:p>
            <a:p>
              <a:pPr algn="just"/>
              <a:endParaRPr lang="en-US" sz="1400" b="1" i="0" dirty="0">
                <a:solidFill>
                  <a:srgbClr val="111111"/>
                </a:solidFill>
                <a:effectLst/>
              </a:endParaRPr>
            </a:p>
            <a:p>
              <a:pPr algn="just"/>
              <a:r>
                <a:rPr lang="en-US" sz="1400" b="1" i="0" dirty="0">
                  <a:solidFill>
                    <a:srgbClr val="111111"/>
                  </a:solidFill>
                  <a:effectLst/>
                </a:rPr>
                <a:t>The sum assured is paid into the Norren Kickstart Investment upon death or permanent disability of the sponsor. </a:t>
              </a:r>
            </a:p>
          </p:txBody>
        </p:sp>
        <p:sp>
          <p:nvSpPr>
            <p:cNvPr id="48" name="TextBox 47">
              <a:extLst>
                <a:ext uri="{FF2B5EF4-FFF2-40B4-BE49-F238E27FC236}">
                  <a16:creationId xmlns:a16="http://schemas.microsoft.com/office/drawing/2014/main" id="{4CED4CB4-D104-2B30-FB39-89B3733AAB54}"/>
                </a:ext>
              </a:extLst>
            </p:cNvPr>
            <p:cNvSpPr txBox="1"/>
            <p:nvPr/>
          </p:nvSpPr>
          <p:spPr>
            <a:xfrm>
              <a:off x="4216958" y="1673827"/>
              <a:ext cx="1856038" cy="400110"/>
            </a:xfrm>
            <a:prstGeom prst="rect">
              <a:avLst/>
            </a:prstGeom>
            <a:noFill/>
          </p:spPr>
          <p:txBody>
            <a:bodyPr wrap="square" rtlCol="0">
              <a:spAutoFit/>
            </a:bodyPr>
            <a:lstStyle/>
            <a:p>
              <a:pPr algn="ctr"/>
              <a:endParaRPr lang="en-NG" sz="2000" b="1" i="1" dirty="0"/>
            </a:p>
          </p:txBody>
        </p:sp>
      </p:grpSp>
      <p:sp>
        <p:nvSpPr>
          <p:cNvPr id="148" name="Rectangle 147">
            <a:extLst>
              <a:ext uri="{FF2B5EF4-FFF2-40B4-BE49-F238E27FC236}">
                <a16:creationId xmlns:a16="http://schemas.microsoft.com/office/drawing/2014/main" id="{705E629B-F88D-61CF-6D59-E5200A97526D}"/>
              </a:ext>
            </a:extLst>
          </p:cNvPr>
          <p:cNvSpPr/>
          <p:nvPr/>
        </p:nvSpPr>
        <p:spPr>
          <a:xfrm>
            <a:off x="8090302" y="2904964"/>
            <a:ext cx="2057849"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defRPr/>
            </a:pPr>
            <a:endParaRPr lang="en-US" sz="1400" kern="0" dirty="0">
              <a:solidFill>
                <a:schemeClr val="tx1"/>
              </a:solidFill>
            </a:endParaRPr>
          </a:p>
        </p:txBody>
      </p:sp>
      <p:grpSp>
        <p:nvGrpSpPr>
          <p:cNvPr id="13" name="Group 12">
            <a:extLst>
              <a:ext uri="{FF2B5EF4-FFF2-40B4-BE49-F238E27FC236}">
                <a16:creationId xmlns:a16="http://schemas.microsoft.com/office/drawing/2014/main" id="{55282885-D571-513B-D01E-194BD8570286}"/>
              </a:ext>
            </a:extLst>
          </p:cNvPr>
          <p:cNvGrpSpPr/>
          <p:nvPr/>
        </p:nvGrpSpPr>
        <p:grpSpPr>
          <a:xfrm>
            <a:off x="10058726" y="1673827"/>
            <a:ext cx="1899793" cy="4910469"/>
            <a:chOff x="10058726" y="1673827"/>
            <a:chExt cx="1899793" cy="4910469"/>
          </a:xfrm>
        </p:grpSpPr>
        <p:sp>
          <p:nvSpPr>
            <p:cNvPr id="149" name="Rectangle 148">
              <a:extLst>
                <a:ext uri="{FF2B5EF4-FFF2-40B4-BE49-F238E27FC236}">
                  <a16:creationId xmlns:a16="http://schemas.microsoft.com/office/drawing/2014/main" id="{91A061AF-99E1-4C72-C125-68CF8A5BBCA8}"/>
                </a:ext>
              </a:extLst>
            </p:cNvPr>
            <p:cNvSpPr/>
            <p:nvPr/>
          </p:nvSpPr>
          <p:spPr>
            <a:xfrm>
              <a:off x="10058726" y="3239748"/>
              <a:ext cx="1870308" cy="33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US" sz="1400" dirty="0">
                  <a:solidFill>
                    <a:schemeClr val="tx1"/>
                  </a:solidFill>
                </a:rPr>
              </a:br>
              <a:endParaRPr lang="en-US" sz="1400" dirty="0">
                <a:solidFill>
                  <a:schemeClr val="tx1"/>
                </a:solidFill>
              </a:endParaRPr>
            </a:p>
            <a:p>
              <a:pPr lvl="0">
                <a:lnSpc>
                  <a:spcPct val="150000"/>
                </a:lnSpc>
                <a:defRPr/>
              </a:pPr>
              <a:r>
                <a:rPr lang="en-US" sz="1400" kern="0" dirty="0">
                  <a:solidFill>
                    <a:schemeClr val="tx1"/>
                  </a:solidFill>
                </a:rPr>
                <a:t> </a:t>
              </a:r>
            </a:p>
          </p:txBody>
        </p:sp>
        <p:sp>
          <p:nvSpPr>
            <p:cNvPr id="51" name="TextBox 50">
              <a:extLst>
                <a:ext uri="{FF2B5EF4-FFF2-40B4-BE49-F238E27FC236}">
                  <a16:creationId xmlns:a16="http://schemas.microsoft.com/office/drawing/2014/main" id="{7BC6421D-18A4-3C50-5A2D-349DC4092451}"/>
                </a:ext>
              </a:extLst>
            </p:cNvPr>
            <p:cNvSpPr txBox="1"/>
            <p:nvPr/>
          </p:nvSpPr>
          <p:spPr>
            <a:xfrm>
              <a:off x="10102481" y="1673827"/>
              <a:ext cx="1856038" cy="400110"/>
            </a:xfrm>
            <a:prstGeom prst="rect">
              <a:avLst/>
            </a:prstGeom>
            <a:noFill/>
          </p:spPr>
          <p:txBody>
            <a:bodyPr wrap="square" rtlCol="0">
              <a:spAutoFit/>
            </a:bodyPr>
            <a:lstStyle/>
            <a:p>
              <a:pPr algn="ctr"/>
              <a:endParaRPr lang="en-NG" sz="2000" b="1" i="1" dirty="0"/>
            </a:p>
          </p:txBody>
        </p:sp>
      </p:grpSp>
      <p:sp>
        <p:nvSpPr>
          <p:cNvPr id="4" name="TextBox 3">
            <a:extLst>
              <a:ext uri="{FF2B5EF4-FFF2-40B4-BE49-F238E27FC236}">
                <a16:creationId xmlns:a16="http://schemas.microsoft.com/office/drawing/2014/main" id="{AF2ED676-1347-4574-66CE-8E2D41C5E534}"/>
              </a:ext>
            </a:extLst>
          </p:cNvPr>
          <p:cNvSpPr txBox="1"/>
          <p:nvPr/>
        </p:nvSpPr>
        <p:spPr>
          <a:xfrm>
            <a:off x="-81779" y="759102"/>
            <a:ext cx="4003963" cy="369332"/>
          </a:xfrm>
          <a:prstGeom prst="rect">
            <a:avLst/>
          </a:prstGeom>
          <a:noFill/>
        </p:spPr>
        <p:txBody>
          <a:bodyPr wrap="square">
            <a:spAutoFit/>
          </a:bodyPr>
          <a:lstStyle/>
          <a:p>
            <a:pPr algn="ctr"/>
            <a:r>
              <a:rPr lang="en-US" b="1" dirty="0"/>
              <a:t>NON- CONVENTIONAL INSURANCE</a:t>
            </a:r>
          </a:p>
        </p:txBody>
      </p:sp>
      <p:pic>
        <p:nvPicPr>
          <p:cNvPr id="6" name="Picture 5" descr="A picture containing logo&#10;&#10;Description automatically generated">
            <a:extLst>
              <a:ext uri="{FF2B5EF4-FFF2-40B4-BE49-F238E27FC236}">
                <a16:creationId xmlns:a16="http://schemas.microsoft.com/office/drawing/2014/main" id="{42A31E76-76EE-9E00-6673-B3962624F3EF}"/>
              </a:ext>
            </a:extLst>
          </p:cNvPr>
          <p:cNvPicPr>
            <a:picLocks noChangeAspect="1"/>
          </p:cNvPicPr>
          <p:nvPr/>
        </p:nvPicPr>
        <p:blipFill rotWithShape="1">
          <a:blip r:embed="rId4">
            <a:extLst>
              <a:ext uri="{28A0092B-C50C-407E-A947-70E740481C1C}">
                <a14:useLocalDpi xmlns:a14="http://schemas.microsoft.com/office/drawing/2010/main" val="0"/>
              </a:ext>
            </a:extLst>
          </a:blip>
          <a:srcRect b="15937"/>
          <a:stretch/>
        </p:blipFill>
        <p:spPr>
          <a:xfrm>
            <a:off x="8783660" y="965828"/>
            <a:ext cx="3006558" cy="1997883"/>
          </a:xfrm>
          <a:prstGeom prst="rect">
            <a:avLst/>
          </a:prstGeom>
          <a:ln>
            <a:noFill/>
          </a:ln>
          <a:effectLst>
            <a:outerShdw blurRad="292100" dist="139700" dir="2700000" algn="tl" rotWithShape="0">
              <a:srgbClr val="333333">
                <a:alpha val="65000"/>
              </a:srgbClr>
            </a:outerShdw>
          </a:effectLst>
        </p:spPr>
      </p:pic>
      <p:pic>
        <p:nvPicPr>
          <p:cNvPr id="2050" name="Picture 2" descr="Loan ">
            <a:extLst>
              <a:ext uri="{FF2B5EF4-FFF2-40B4-BE49-F238E27FC236}">
                <a16:creationId xmlns:a16="http://schemas.microsoft.com/office/drawing/2014/main" id="{2209ACB8-FDCC-0DB1-4A79-5C91D4450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076" y="1498371"/>
            <a:ext cx="1520182" cy="134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987C2FBF-805D-1FD4-3691-F2C5D547DAE7}"/>
              </a:ext>
            </a:extLst>
          </p:cNvPr>
          <p:cNvCxnSpPr/>
          <p:nvPr/>
        </p:nvCxnSpPr>
        <p:spPr>
          <a:xfrm>
            <a:off x="3813732" y="903162"/>
            <a:ext cx="0" cy="46038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51770F5-35C7-A2D4-F1A6-4C34B5631D0E}"/>
              </a:ext>
            </a:extLst>
          </p:cNvPr>
          <p:cNvSpPr txBox="1"/>
          <p:nvPr/>
        </p:nvSpPr>
        <p:spPr>
          <a:xfrm>
            <a:off x="4488873" y="803563"/>
            <a:ext cx="2852477" cy="646331"/>
          </a:xfrm>
          <a:prstGeom prst="rect">
            <a:avLst/>
          </a:prstGeom>
          <a:noFill/>
        </p:spPr>
        <p:txBody>
          <a:bodyPr wrap="square">
            <a:spAutoFit/>
          </a:bodyPr>
          <a:lstStyle/>
          <a:p>
            <a:pPr algn="ctr"/>
            <a:r>
              <a:rPr lang="en-GB" b="1" dirty="0"/>
              <a:t> TERM LIFE INSURANCE  POLICY </a:t>
            </a:r>
            <a:endParaRPr lang="en-NG" b="1" dirty="0"/>
          </a:p>
        </p:txBody>
      </p:sp>
      <p:sp>
        <p:nvSpPr>
          <p:cNvPr id="23" name="TextBox 22">
            <a:extLst>
              <a:ext uri="{FF2B5EF4-FFF2-40B4-BE49-F238E27FC236}">
                <a16:creationId xmlns:a16="http://schemas.microsoft.com/office/drawing/2014/main" id="{98C71281-8490-6347-B8BF-3AE559767A6E}"/>
              </a:ext>
            </a:extLst>
          </p:cNvPr>
          <p:cNvSpPr txBox="1"/>
          <p:nvPr/>
        </p:nvSpPr>
        <p:spPr>
          <a:xfrm>
            <a:off x="8454825" y="762578"/>
            <a:ext cx="3277434" cy="923330"/>
          </a:xfrm>
          <a:prstGeom prst="rect">
            <a:avLst/>
          </a:prstGeom>
          <a:noFill/>
        </p:spPr>
        <p:txBody>
          <a:bodyPr wrap="square">
            <a:spAutoFit/>
          </a:bodyPr>
          <a:lstStyle/>
          <a:p>
            <a:r>
              <a:rPr lang="en-US" altLang="en-US" sz="1800" b="1" dirty="0"/>
              <a:t>WHOLE LIFE </a:t>
            </a:r>
            <a:r>
              <a:rPr lang="en-US" altLang="en-US" b="1" dirty="0"/>
              <a:t>INSURANCE  POLICY</a:t>
            </a:r>
            <a:r>
              <a:rPr lang="en-US" altLang="en-US" sz="1800" b="1" dirty="0"/>
              <a:t> </a:t>
            </a:r>
          </a:p>
          <a:p>
            <a:endParaRPr lang="en-NG" b="1" dirty="0"/>
          </a:p>
        </p:txBody>
      </p:sp>
      <p:sp>
        <p:nvSpPr>
          <p:cNvPr id="11" name="TextBox 10">
            <a:extLst>
              <a:ext uri="{FF2B5EF4-FFF2-40B4-BE49-F238E27FC236}">
                <a16:creationId xmlns:a16="http://schemas.microsoft.com/office/drawing/2014/main" id="{811121D1-6ACC-6AFD-75C3-9E61211AB16C}"/>
              </a:ext>
            </a:extLst>
          </p:cNvPr>
          <p:cNvSpPr txBox="1"/>
          <p:nvPr/>
        </p:nvSpPr>
        <p:spPr>
          <a:xfrm>
            <a:off x="122766" y="2239113"/>
            <a:ext cx="3629891" cy="3108543"/>
          </a:xfrm>
          <a:prstGeom prst="rect">
            <a:avLst/>
          </a:prstGeom>
          <a:noFill/>
        </p:spPr>
        <p:txBody>
          <a:bodyPr wrap="square">
            <a:spAutoFit/>
          </a:bodyPr>
          <a:lstStyle/>
          <a:p>
            <a:pPr algn="just"/>
            <a:endParaRPr lang="en-US" altLang="en-US" sz="1400" dirty="0">
              <a:solidFill>
                <a:srgbClr val="000000"/>
              </a:solidFill>
            </a:endParaRPr>
          </a:p>
          <a:p>
            <a:pPr algn="just"/>
            <a:endParaRPr lang="en-US" altLang="en-US" sz="1400" dirty="0">
              <a:solidFill>
                <a:srgbClr val="000000"/>
              </a:solidFill>
            </a:endParaRPr>
          </a:p>
          <a:p>
            <a:pPr algn="just"/>
            <a:endParaRPr lang="en-US" altLang="en-US" sz="1400" dirty="0">
              <a:solidFill>
                <a:srgbClr val="000000"/>
              </a:solidFill>
            </a:endParaRPr>
          </a:p>
          <a:p>
            <a:pPr algn="just"/>
            <a:endParaRPr lang="en-US" altLang="en-US" sz="1400" b="1" dirty="0">
              <a:solidFill>
                <a:srgbClr val="000000"/>
              </a:solidFill>
            </a:endParaRPr>
          </a:p>
          <a:p>
            <a:pPr algn="just"/>
            <a:r>
              <a:rPr lang="en-US" sz="1400" b="1" dirty="0">
                <a:effectLst/>
                <a:latin typeface="Corbel" panose="020B0503020204020204" pitchFamily="34" charset="0"/>
                <a:ea typeface="Calibri" panose="020F0502020204030204" pitchFamily="34" charset="0"/>
              </a:rPr>
              <a:t>Takaful is a financial protection for the beneficiaries of the deceased (or insured) against future unexpected financial risk. According to their religious beliefs.</a:t>
            </a:r>
            <a:endParaRPr lang="en-NG" sz="1400" b="1" dirty="0">
              <a:effectLst/>
              <a:latin typeface="Calibri" panose="020F0502020204030204" pitchFamily="34" charset="0"/>
              <a:ea typeface="Calibri" panose="020F0502020204030204" pitchFamily="34" charset="0"/>
            </a:endParaRPr>
          </a:p>
          <a:p>
            <a:pPr algn="just"/>
            <a:endParaRPr kumimoji="0" lang="en-US" altLang="en-US" sz="1400" b="1" i="0" u="none" strike="noStrike" cap="none" normalizeH="0" baseline="0" dirty="0">
              <a:ln>
                <a:noFill/>
              </a:ln>
              <a:solidFill>
                <a:srgbClr val="000000"/>
              </a:solidFill>
              <a:effectLst/>
              <a:ea typeface="Times New Roman" panose="02020603050405020304" pitchFamily="18" charset="0"/>
              <a:cs typeface="Vrinda" panose="020B0502040204020203" pitchFamily="34" charset="0"/>
            </a:endParaRPr>
          </a:p>
          <a:p>
            <a:pPr algn="just"/>
            <a:r>
              <a:rPr lang="en-US" sz="1400" b="1" i="0" dirty="0">
                <a:solidFill>
                  <a:srgbClr val="111111"/>
                </a:solidFill>
                <a:effectLst/>
              </a:rPr>
              <a:t>The sum assured  is paid into the Norren Kickstart Investment upon death or permanent disability of the sponsor specifically for the beneficiary(s) education. </a:t>
            </a:r>
          </a:p>
          <a:p>
            <a:pPr algn="just"/>
            <a:endParaRPr kumimoji="0" lang="en-US" altLang="en-US" sz="1400" b="1" i="0" u="none" strike="noStrike" cap="none" normalizeH="0" baseline="0" dirty="0">
              <a:ln>
                <a:noFill/>
              </a:ln>
              <a:solidFill>
                <a:srgbClr val="000000"/>
              </a:solidFill>
              <a:effectLst/>
              <a:ea typeface="Times New Roman" panose="02020603050405020304" pitchFamily="18" charset="0"/>
              <a:cs typeface="Vrinda" panose="020B0502040204020203" pitchFamily="34" charset="0"/>
            </a:endParaRPr>
          </a:p>
        </p:txBody>
      </p:sp>
      <p:sp>
        <p:nvSpPr>
          <p:cNvPr id="20" name="TextBox 19">
            <a:extLst>
              <a:ext uri="{FF2B5EF4-FFF2-40B4-BE49-F238E27FC236}">
                <a16:creationId xmlns:a16="http://schemas.microsoft.com/office/drawing/2014/main" id="{426EF169-E48F-9AFA-BE04-861D240D3F0F}"/>
              </a:ext>
            </a:extLst>
          </p:cNvPr>
          <p:cNvSpPr txBox="1"/>
          <p:nvPr/>
        </p:nvSpPr>
        <p:spPr>
          <a:xfrm>
            <a:off x="4003962" y="3117274"/>
            <a:ext cx="3435927" cy="2185214"/>
          </a:xfrm>
          <a:prstGeom prst="rect">
            <a:avLst/>
          </a:prstGeom>
          <a:noFill/>
        </p:spPr>
        <p:txBody>
          <a:bodyPr wrap="square">
            <a:spAutoFit/>
          </a:bodyPr>
          <a:lstStyle/>
          <a:p>
            <a:pPr algn="just">
              <a:spcBef>
                <a:spcPts val="300"/>
              </a:spcBef>
              <a:spcAft>
                <a:spcPts val="300"/>
              </a:spcAft>
            </a:pPr>
            <a:r>
              <a:rPr kumimoji="0" lang="en-US" altLang="en-US" sz="1400" b="1" i="0" u="none" strike="noStrike" cap="none" normalizeH="0" baseline="0" dirty="0">
                <a:ln>
                  <a:noFill/>
                </a:ln>
                <a:effectLst/>
              </a:rPr>
              <a:t>This  policy was developed to guarantee the payment of an agreed sum to the dependent  in the event of death at any time within the duration of the policy.  </a:t>
            </a:r>
          </a:p>
          <a:p>
            <a:pPr algn="just" eaLnBrk="1" hangingPunct="1">
              <a:spcBef>
                <a:spcPts val="300"/>
              </a:spcBef>
              <a:spcAft>
                <a:spcPts val="300"/>
              </a:spcAft>
            </a:pPr>
            <a:r>
              <a:rPr lang="en-US" altLang="en-US" sz="1400" b="1" dirty="0"/>
              <a:t>It’s an annually renewable policy. </a:t>
            </a:r>
          </a:p>
          <a:p>
            <a:pPr algn="just">
              <a:spcBef>
                <a:spcPts val="300"/>
              </a:spcBef>
              <a:spcAft>
                <a:spcPts val="300"/>
              </a:spcAft>
            </a:pPr>
            <a:r>
              <a:rPr lang="en-US" sz="1400" b="1" i="0" dirty="0">
                <a:solidFill>
                  <a:srgbClr val="111111"/>
                </a:solidFill>
                <a:effectLst/>
              </a:rPr>
              <a:t>The sum assured  is paid into the Norren Kickstart Investment upon death or permanent disability of the sponsor any time within the duration of the policy. </a:t>
            </a:r>
          </a:p>
        </p:txBody>
      </p:sp>
      <p:cxnSp>
        <p:nvCxnSpPr>
          <p:cNvPr id="2052" name="Straight Arrow Connector 2051">
            <a:extLst>
              <a:ext uri="{FF2B5EF4-FFF2-40B4-BE49-F238E27FC236}">
                <a16:creationId xmlns:a16="http://schemas.microsoft.com/office/drawing/2014/main" id="{F972F0CD-0C03-B984-A2EF-7256DBA61334}"/>
              </a:ext>
            </a:extLst>
          </p:cNvPr>
          <p:cNvCxnSpPr>
            <a:cxnSpLocks/>
          </p:cNvCxnSpPr>
          <p:nvPr/>
        </p:nvCxnSpPr>
        <p:spPr>
          <a:xfrm>
            <a:off x="8049491" y="900539"/>
            <a:ext cx="0" cy="459970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53" name="TextBox 2052">
            <a:extLst>
              <a:ext uri="{FF2B5EF4-FFF2-40B4-BE49-F238E27FC236}">
                <a16:creationId xmlns:a16="http://schemas.microsoft.com/office/drawing/2014/main" id="{4B90132D-9C22-8770-370C-782D3F6FB7C9}"/>
              </a:ext>
            </a:extLst>
          </p:cNvPr>
          <p:cNvSpPr txBox="1"/>
          <p:nvPr/>
        </p:nvSpPr>
        <p:spPr>
          <a:xfrm>
            <a:off x="6165272" y="5846618"/>
            <a:ext cx="4516582"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i="1" dirty="0">
                <a:solidFill>
                  <a:srgbClr val="111111"/>
                </a:solidFill>
                <a:effectLst/>
              </a:rPr>
              <a:t>Whole life insurance lasts for an insured's lifetime, as opposed to Term life insurance, which is for a specific amount of years</a:t>
            </a:r>
            <a:endParaRPr lang="en-US" sz="1400" b="1" i="1" dirty="0"/>
          </a:p>
        </p:txBody>
      </p:sp>
      <p:sp>
        <p:nvSpPr>
          <p:cNvPr id="2056" name="TextBox 2055">
            <a:extLst>
              <a:ext uri="{FF2B5EF4-FFF2-40B4-BE49-F238E27FC236}">
                <a16:creationId xmlns:a16="http://schemas.microsoft.com/office/drawing/2014/main" id="{042A374C-F7E9-99C3-5B6B-DCA16EA2C33F}"/>
              </a:ext>
            </a:extLst>
          </p:cNvPr>
          <p:cNvSpPr txBox="1"/>
          <p:nvPr/>
        </p:nvSpPr>
        <p:spPr>
          <a:xfrm>
            <a:off x="5340928" y="6036024"/>
            <a:ext cx="6851072" cy="369332"/>
          </a:xfrm>
          <a:prstGeom prst="rect">
            <a:avLst/>
          </a:prstGeom>
          <a:noFill/>
        </p:spPr>
        <p:txBody>
          <a:bodyPr wrap="square">
            <a:spAutoFit/>
          </a:bodyPr>
          <a:lstStyle/>
          <a:p>
            <a:r>
              <a:rPr lang="en-US" altLang="en-US" sz="1800" b="1" i="1" dirty="0"/>
              <a:t>Note:</a:t>
            </a:r>
            <a:endParaRPr lang="en-US" i="1" dirty="0"/>
          </a:p>
        </p:txBody>
      </p:sp>
      <p:pic>
        <p:nvPicPr>
          <p:cNvPr id="3" name="Picture 2">
            <a:extLst>
              <a:ext uri="{FF2B5EF4-FFF2-40B4-BE49-F238E27FC236}">
                <a16:creationId xmlns:a16="http://schemas.microsoft.com/office/drawing/2014/main" id="{194201CC-73AF-23E0-ED79-C4E5C85E2168}"/>
              </a:ext>
            </a:extLst>
          </p:cNvPr>
          <p:cNvPicPr>
            <a:picLocks noChangeAspect="1"/>
          </p:cNvPicPr>
          <p:nvPr/>
        </p:nvPicPr>
        <p:blipFill>
          <a:blip r:embed="rId6"/>
          <a:stretch>
            <a:fillRect/>
          </a:stretch>
        </p:blipFill>
        <p:spPr>
          <a:xfrm>
            <a:off x="964115" y="1258842"/>
            <a:ext cx="2068180" cy="1489180"/>
          </a:xfrm>
          <a:prstGeom prst="rect">
            <a:avLst/>
          </a:prstGeom>
        </p:spPr>
      </p:pic>
    </p:spTree>
    <p:custDataLst>
      <p:tags r:id="rId1"/>
    </p:custDataLst>
    <p:extLst>
      <p:ext uri="{BB962C8B-B14F-4D97-AF65-F5344CB8AC3E}">
        <p14:creationId xmlns:p14="http://schemas.microsoft.com/office/powerpoint/2010/main" val="397820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712" y="229727"/>
            <a:ext cx="10606761" cy="382866"/>
          </a:xfrm>
        </p:spPr>
        <p:txBody>
          <a:bodyPr>
            <a:noAutofit/>
          </a:bodyPr>
          <a:lstStyle/>
          <a:p>
            <a:r>
              <a:rPr lang="en-US" sz="2400" b="1" dirty="0"/>
              <a:t> INSURANCE OPTIONS </a:t>
            </a:r>
          </a:p>
        </p:txBody>
      </p:sp>
      <p:grpSp>
        <p:nvGrpSpPr>
          <p:cNvPr id="10" name="Group 9">
            <a:extLst>
              <a:ext uri="{FF2B5EF4-FFF2-40B4-BE49-F238E27FC236}">
                <a16:creationId xmlns:a16="http://schemas.microsoft.com/office/drawing/2014/main" id="{8091B610-F809-B8C3-92B2-64091959ADF0}"/>
              </a:ext>
            </a:extLst>
          </p:cNvPr>
          <p:cNvGrpSpPr/>
          <p:nvPr/>
        </p:nvGrpSpPr>
        <p:grpSpPr>
          <a:xfrm>
            <a:off x="8104909" y="1521427"/>
            <a:ext cx="4087091" cy="3053253"/>
            <a:chOff x="2986111" y="1673827"/>
            <a:chExt cx="3478126" cy="3053253"/>
          </a:xfrm>
        </p:grpSpPr>
        <p:sp>
          <p:nvSpPr>
            <p:cNvPr id="146" name="Rectangle 145">
              <a:extLst>
                <a:ext uri="{FF2B5EF4-FFF2-40B4-BE49-F238E27FC236}">
                  <a16:creationId xmlns:a16="http://schemas.microsoft.com/office/drawing/2014/main" id="{59FC2187-9AB9-74AF-788A-EABB78C64661}"/>
                </a:ext>
              </a:extLst>
            </p:cNvPr>
            <p:cNvSpPr/>
            <p:nvPr/>
          </p:nvSpPr>
          <p:spPr>
            <a:xfrm>
              <a:off x="2986111" y="3166190"/>
              <a:ext cx="3478126" cy="1560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400" b="1" i="0" dirty="0">
                <a:solidFill>
                  <a:srgbClr val="111111"/>
                </a:solidFill>
                <a:effectLst/>
              </a:endParaRPr>
            </a:p>
          </p:txBody>
        </p:sp>
        <p:sp>
          <p:nvSpPr>
            <p:cNvPr id="48" name="TextBox 47">
              <a:extLst>
                <a:ext uri="{FF2B5EF4-FFF2-40B4-BE49-F238E27FC236}">
                  <a16:creationId xmlns:a16="http://schemas.microsoft.com/office/drawing/2014/main" id="{4CED4CB4-D104-2B30-FB39-89B3733AAB54}"/>
                </a:ext>
              </a:extLst>
            </p:cNvPr>
            <p:cNvSpPr txBox="1"/>
            <p:nvPr/>
          </p:nvSpPr>
          <p:spPr>
            <a:xfrm>
              <a:off x="4216958" y="1673827"/>
              <a:ext cx="1856038" cy="400110"/>
            </a:xfrm>
            <a:prstGeom prst="rect">
              <a:avLst/>
            </a:prstGeom>
            <a:noFill/>
          </p:spPr>
          <p:txBody>
            <a:bodyPr wrap="square" rtlCol="0">
              <a:spAutoFit/>
            </a:bodyPr>
            <a:lstStyle/>
            <a:p>
              <a:pPr algn="ctr"/>
              <a:endParaRPr lang="en-NG" sz="2000" b="1" i="1" dirty="0"/>
            </a:p>
          </p:txBody>
        </p:sp>
      </p:grpSp>
      <p:sp>
        <p:nvSpPr>
          <p:cNvPr id="148" name="Rectangle 147">
            <a:extLst>
              <a:ext uri="{FF2B5EF4-FFF2-40B4-BE49-F238E27FC236}">
                <a16:creationId xmlns:a16="http://schemas.microsoft.com/office/drawing/2014/main" id="{705E629B-F88D-61CF-6D59-E5200A97526D}"/>
              </a:ext>
            </a:extLst>
          </p:cNvPr>
          <p:cNvSpPr/>
          <p:nvPr/>
        </p:nvSpPr>
        <p:spPr>
          <a:xfrm>
            <a:off x="8090302" y="2904964"/>
            <a:ext cx="2057849"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lvl="0" indent="-285750">
              <a:buFont typeface="Arial" panose="020B0604020202020204" pitchFamily="34" charset="0"/>
              <a:buChar char="•"/>
              <a:defRPr/>
            </a:pPr>
            <a:endParaRPr lang="en-US" sz="1400" kern="0" dirty="0">
              <a:solidFill>
                <a:schemeClr val="tx1"/>
              </a:solidFill>
            </a:endParaRPr>
          </a:p>
        </p:txBody>
      </p:sp>
      <p:grpSp>
        <p:nvGrpSpPr>
          <p:cNvPr id="13" name="Group 12">
            <a:extLst>
              <a:ext uri="{FF2B5EF4-FFF2-40B4-BE49-F238E27FC236}">
                <a16:creationId xmlns:a16="http://schemas.microsoft.com/office/drawing/2014/main" id="{55282885-D571-513B-D01E-194BD8570286}"/>
              </a:ext>
            </a:extLst>
          </p:cNvPr>
          <p:cNvGrpSpPr/>
          <p:nvPr/>
        </p:nvGrpSpPr>
        <p:grpSpPr>
          <a:xfrm>
            <a:off x="10058726" y="1673827"/>
            <a:ext cx="1899793" cy="4910469"/>
            <a:chOff x="10058726" y="1673827"/>
            <a:chExt cx="1899793" cy="4910469"/>
          </a:xfrm>
        </p:grpSpPr>
        <p:sp>
          <p:nvSpPr>
            <p:cNvPr id="149" name="Rectangle 148">
              <a:extLst>
                <a:ext uri="{FF2B5EF4-FFF2-40B4-BE49-F238E27FC236}">
                  <a16:creationId xmlns:a16="http://schemas.microsoft.com/office/drawing/2014/main" id="{91A061AF-99E1-4C72-C125-68CF8A5BBCA8}"/>
                </a:ext>
              </a:extLst>
            </p:cNvPr>
            <p:cNvSpPr/>
            <p:nvPr/>
          </p:nvSpPr>
          <p:spPr>
            <a:xfrm>
              <a:off x="10058726" y="3239748"/>
              <a:ext cx="1870308" cy="3344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br>
                <a:rPr lang="en-US" sz="1400" dirty="0">
                  <a:solidFill>
                    <a:schemeClr val="tx1"/>
                  </a:solidFill>
                </a:rPr>
              </a:br>
              <a:endParaRPr lang="en-US" sz="1400" dirty="0">
                <a:solidFill>
                  <a:schemeClr val="tx1"/>
                </a:solidFill>
              </a:endParaRPr>
            </a:p>
            <a:p>
              <a:pPr lvl="0">
                <a:lnSpc>
                  <a:spcPct val="150000"/>
                </a:lnSpc>
                <a:defRPr/>
              </a:pPr>
              <a:r>
                <a:rPr lang="en-US" sz="1400" kern="0" dirty="0">
                  <a:solidFill>
                    <a:schemeClr val="tx1"/>
                  </a:solidFill>
                </a:rPr>
                <a:t> </a:t>
              </a:r>
            </a:p>
          </p:txBody>
        </p:sp>
        <p:sp>
          <p:nvSpPr>
            <p:cNvPr id="51" name="TextBox 50">
              <a:extLst>
                <a:ext uri="{FF2B5EF4-FFF2-40B4-BE49-F238E27FC236}">
                  <a16:creationId xmlns:a16="http://schemas.microsoft.com/office/drawing/2014/main" id="{7BC6421D-18A4-3C50-5A2D-349DC4092451}"/>
                </a:ext>
              </a:extLst>
            </p:cNvPr>
            <p:cNvSpPr txBox="1"/>
            <p:nvPr/>
          </p:nvSpPr>
          <p:spPr>
            <a:xfrm>
              <a:off x="10102481" y="1673827"/>
              <a:ext cx="1856038" cy="400110"/>
            </a:xfrm>
            <a:prstGeom prst="rect">
              <a:avLst/>
            </a:prstGeom>
            <a:noFill/>
          </p:spPr>
          <p:txBody>
            <a:bodyPr wrap="square" rtlCol="0">
              <a:spAutoFit/>
            </a:bodyPr>
            <a:lstStyle/>
            <a:p>
              <a:pPr algn="ctr"/>
              <a:endParaRPr lang="en-NG" sz="2000" b="1" i="1" dirty="0"/>
            </a:p>
          </p:txBody>
        </p:sp>
      </p:grpSp>
      <p:sp>
        <p:nvSpPr>
          <p:cNvPr id="2053" name="TextBox 2052">
            <a:extLst>
              <a:ext uri="{FF2B5EF4-FFF2-40B4-BE49-F238E27FC236}">
                <a16:creationId xmlns:a16="http://schemas.microsoft.com/office/drawing/2014/main" id="{4B90132D-9C22-8770-370C-782D3F6FB7C9}"/>
              </a:ext>
            </a:extLst>
          </p:cNvPr>
          <p:cNvSpPr txBox="1"/>
          <p:nvPr/>
        </p:nvSpPr>
        <p:spPr>
          <a:xfrm>
            <a:off x="5821071" y="6144960"/>
            <a:ext cx="451658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i="1" dirty="0"/>
              <a:t>Critical illness, Accident, Permanent and Total Disability have a separate premium plan (APTD)</a:t>
            </a:r>
          </a:p>
        </p:txBody>
      </p:sp>
      <p:sp>
        <p:nvSpPr>
          <p:cNvPr id="2056" name="TextBox 2055">
            <a:extLst>
              <a:ext uri="{FF2B5EF4-FFF2-40B4-BE49-F238E27FC236}">
                <a16:creationId xmlns:a16="http://schemas.microsoft.com/office/drawing/2014/main" id="{042A374C-F7E9-99C3-5B6B-DCA16EA2C33F}"/>
              </a:ext>
            </a:extLst>
          </p:cNvPr>
          <p:cNvSpPr txBox="1"/>
          <p:nvPr/>
        </p:nvSpPr>
        <p:spPr>
          <a:xfrm>
            <a:off x="5069896" y="6161288"/>
            <a:ext cx="6851072" cy="369332"/>
          </a:xfrm>
          <a:prstGeom prst="rect">
            <a:avLst/>
          </a:prstGeom>
          <a:noFill/>
        </p:spPr>
        <p:txBody>
          <a:bodyPr wrap="square">
            <a:spAutoFit/>
          </a:bodyPr>
          <a:lstStyle/>
          <a:p>
            <a:r>
              <a:rPr lang="en-US" altLang="en-US" sz="1800" b="1" i="1" dirty="0"/>
              <a:t>Note:</a:t>
            </a:r>
            <a:endParaRPr lang="en-US" i="1" dirty="0"/>
          </a:p>
        </p:txBody>
      </p:sp>
      <p:grpSp>
        <p:nvGrpSpPr>
          <p:cNvPr id="43" name="Group 42">
            <a:extLst>
              <a:ext uri="{FF2B5EF4-FFF2-40B4-BE49-F238E27FC236}">
                <a16:creationId xmlns:a16="http://schemas.microsoft.com/office/drawing/2014/main" id="{E0137C59-F6EA-886F-D0C2-4E87F63482C9}"/>
              </a:ext>
            </a:extLst>
          </p:cNvPr>
          <p:cNvGrpSpPr/>
          <p:nvPr/>
        </p:nvGrpSpPr>
        <p:grpSpPr>
          <a:xfrm>
            <a:off x="76095" y="612593"/>
            <a:ext cx="4303797" cy="5359897"/>
            <a:chOff x="95539" y="969246"/>
            <a:chExt cx="4303797" cy="5359897"/>
          </a:xfrm>
        </p:grpSpPr>
        <p:grpSp>
          <p:nvGrpSpPr>
            <p:cNvPr id="9" name="Group 8">
              <a:extLst>
                <a:ext uri="{FF2B5EF4-FFF2-40B4-BE49-F238E27FC236}">
                  <a16:creationId xmlns:a16="http://schemas.microsoft.com/office/drawing/2014/main" id="{05CFDA34-D449-E13A-BA56-A1D42B740465}"/>
                </a:ext>
              </a:extLst>
            </p:cNvPr>
            <p:cNvGrpSpPr/>
            <p:nvPr/>
          </p:nvGrpSpPr>
          <p:grpSpPr>
            <a:xfrm>
              <a:off x="2255468" y="1498019"/>
              <a:ext cx="2143868" cy="4203881"/>
              <a:chOff x="2242879" y="1619131"/>
              <a:chExt cx="2143868" cy="4203881"/>
            </a:xfrm>
          </p:grpSpPr>
          <p:sp>
            <p:nvSpPr>
              <p:cNvPr id="145" name="Rectangle 144">
                <a:extLst>
                  <a:ext uri="{FF2B5EF4-FFF2-40B4-BE49-F238E27FC236}">
                    <a16:creationId xmlns:a16="http://schemas.microsoft.com/office/drawing/2014/main" id="{393AC416-3763-95B7-FB72-C519AF309D17}"/>
                  </a:ext>
                </a:extLst>
              </p:cNvPr>
              <p:cNvSpPr/>
              <p:nvPr/>
            </p:nvSpPr>
            <p:spPr>
              <a:xfrm>
                <a:off x="2242879" y="3064604"/>
                <a:ext cx="214386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i="1" kern="0" dirty="0">
                  <a:solidFill>
                    <a:schemeClr val="tx1"/>
                  </a:solidFill>
                </a:endParaRPr>
              </a:p>
            </p:txBody>
          </p:sp>
          <p:sp>
            <p:nvSpPr>
              <p:cNvPr id="47" name="TextBox 46">
                <a:extLst>
                  <a:ext uri="{FF2B5EF4-FFF2-40B4-BE49-F238E27FC236}">
                    <a16:creationId xmlns:a16="http://schemas.microsoft.com/office/drawing/2014/main" id="{B9B9C87E-37CE-4C5D-07CA-63631C61A153}"/>
                  </a:ext>
                </a:extLst>
              </p:cNvPr>
              <p:cNvSpPr txBox="1"/>
              <p:nvPr/>
            </p:nvSpPr>
            <p:spPr>
              <a:xfrm>
                <a:off x="2314643" y="1619131"/>
                <a:ext cx="1746368" cy="400110"/>
              </a:xfrm>
              <a:prstGeom prst="rect">
                <a:avLst/>
              </a:prstGeom>
              <a:noFill/>
            </p:spPr>
            <p:txBody>
              <a:bodyPr wrap="square" rtlCol="0">
                <a:spAutoFit/>
              </a:bodyPr>
              <a:lstStyle/>
              <a:p>
                <a:pPr algn="ctr"/>
                <a:endParaRPr lang="en-NG" sz="2000" b="1" i="1" dirty="0"/>
              </a:p>
            </p:txBody>
          </p:sp>
        </p:grpSp>
        <p:grpSp>
          <p:nvGrpSpPr>
            <p:cNvPr id="5" name="Group 4">
              <a:extLst>
                <a:ext uri="{FF2B5EF4-FFF2-40B4-BE49-F238E27FC236}">
                  <a16:creationId xmlns:a16="http://schemas.microsoft.com/office/drawing/2014/main" id="{4E737D02-C335-7BB5-A318-73F41A332E73}"/>
                </a:ext>
              </a:extLst>
            </p:cNvPr>
            <p:cNvGrpSpPr/>
            <p:nvPr/>
          </p:nvGrpSpPr>
          <p:grpSpPr>
            <a:xfrm>
              <a:off x="95539" y="1123301"/>
              <a:ext cx="3629891" cy="5205842"/>
              <a:chOff x="0" y="974614"/>
              <a:chExt cx="3629891" cy="5205842"/>
            </a:xfrm>
          </p:grpSpPr>
          <p:sp>
            <p:nvSpPr>
              <p:cNvPr id="3" name="Rectangle: Rounded Corners 2">
                <a:extLst>
                  <a:ext uri="{FF2B5EF4-FFF2-40B4-BE49-F238E27FC236}">
                    <a16:creationId xmlns:a16="http://schemas.microsoft.com/office/drawing/2014/main" id="{974C7DEC-1622-628C-D1C6-768E7B8A8C0C}"/>
                  </a:ext>
                </a:extLst>
              </p:cNvPr>
              <p:cNvSpPr/>
              <p:nvPr/>
            </p:nvSpPr>
            <p:spPr>
              <a:xfrm>
                <a:off x="141176" y="974614"/>
                <a:ext cx="3488715" cy="5134852"/>
              </a:xfrm>
              <a:prstGeom prst="roundRect">
                <a:avLst/>
              </a:prstGeom>
              <a:solidFill>
                <a:schemeClr val="bg1"/>
              </a:solid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2"/>
                  </a:solidFill>
                </a:endParaRPr>
              </a:p>
            </p:txBody>
          </p:sp>
          <p:grpSp>
            <p:nvGrpSpPr>
              <p:cNvPr id="8" name="Group 7">
                <a:extLst>
                  <a:ext uri="{FF2B5EF4-FFF2-40B4-BE49-F238E27FC236}">
                    <a16:creationId xmlns:a16="http://schemas.microsoft.com/office/drawing/2014/main" id="{6B9FDC8F-2898-5B3B-54B5-6158914665B2}"/>
                  </a:ext>
                </a:extLst>
              </p:cNvPr>
              <p:cNvGrpSpPr/>
              <p:nvPr/>
            </p:nvGrpSpPr>
            <p:grpSpPr>
              <a:xfrm>
                <a:off x="222896" y="1572227"/>
                <a:ext cx="1950098" cy="4433943"/>
                <a:chOff x="222896" y="1572227"/>
                <a:chExt cx="1950098" cy="4433943"/>
              </a:xfrm>
            </p:grpSpPr>
            <p:sp>
              <p:nvSpPr>
                <p:cNvPr id="143" name="Rectangle 142">
                  <a:extLst>
                    <a:ext uri="{FF2B5EF4-FFF2-40B4-BE49-F238E27FC236}">
                      <a16:creationId xmlns:a16="http://schemas.microsoft.com/office/drawing/2014/main" id="{B3EF3062-813D-BE9A-F3CD-1823685B1181}"/>
                    </a:ext>
                  </a:extLst>
                </p:cNvPr>
                <p:cNvSpPr/>
                <p:nvPr/>
              </p:nvSpPr>
              <p:spPr>
                <a:xfrm>
                  <a:off x="222896" y="3247762"/>
                  <a:ext cx="195009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kumimoji="0" lang="en-US" sz="1400" b="1" i="0" u="none" strike="noStrike" kern="0" cap="none" spc="0" normalizeH="0" baseline="0" noProof="0" dirty="0">
                    <a:ln>
                      <a:noFill/>
                    </a:ln>
                    <a:solidFill>
                      <a:schemeClr val="tx1"/>
                    </a:solidFill>
                    <a:effectLst/>
                    <a:uLnTx/>
                    <a:uFillTx/>
                  </a:endParaRPr>
                </a:p>
              </p:txBody>
            </p:sp>
            <p:sp>
              <p:nvSpPr>
                <p:cNvPr id="36" name="TextBox 35">
                  <a:extLst>
                    <a:ext uri="{FF2B5EF4-FFF2-40B4-BE49-F238E27FC236}">
                      <a16:creationId xmlns:a16="http://schemas.microsoft.com/office/drawing/2014/main" id="{2E95C965-C10A-8732-BB54-52100363D36C}"/>
                    </a:ext>
                  </a:extLst>
                </p:cNvPr>
                <p:cNvSpPr txBox="1"/>
                <p:nvPr/>
              </p:nvSpPr>
              <p:spPr>
                <a:xfrm>
                  <a:off x="226961" y="1572227"/>
                  <a:ext cx="1856038" cy="400110"/>
                </a:xfrm>
                <a:prstGeom prst="rect">
                  <a:avLst/>
                </a:prstGeom>
                <a:noFill/>
              </p:spPr>
              <p:txBody>
                <a:bodyPr wrap="square" rtlCol="0">
                  <a:spAutoFit/>
                </a:bodyPr>
                <a:lstStyle/>
                <a:p>
                  <a:pPr algn="ctr"/>
                  <a:endParaRPr lang="en-NG" sz="2000" b="1" i="1" dirty="0"/>
                </a:p>
              </p:txBody>
            </p:sp>
          </p:grpSp>
          <p:sp>
            <p:nvSpPr>
              <p:cNvPr id="11" name="TextBox 10">
                <a:extLst>
                  <a:ext uri="{FF2B5EF4-FFF2-40B4-BE49-F238E27FC236}">
                    <a16:creationId xmlns:a16="http://schemas.microsoft.com/office/drawing/2014/main" id="{811121D1-6ACC-6AFD-75C3-9E61211AB16C}"/>
                  </a:ext>
                </a:extLst>
              </p:cNvPr>
              <p:cNvSpPr txBox="1"/>
              <p:nvPr/>
            </p:nvSpPr>
            <p:spPr>
              <a:xfrm>
                <a:off x="0" y="2216727"/>
                <a:ext cx="3629891" cy="1169551"/>
              </a:xfrm>
              <a:prstGeom prst="rect">
                <a:avLst/>
              </a:prstGeom>
              <a:noFill/>
            </p:spPr>
            <p:txBody>
              <a:bodyPr wrap="square">
                <a:spAutoFit/>
              </a:bodyPr>
              <a:lstStyle/>
              <a:p>
                <a:endParaRPr lang="en-US" altLang="en-US" sz="1400" dirty="0">
                  <a:solidFill>
                    <a:srgbClr val="000000"/>
                  </a:solidFill>
                </a:endParaRPr>
              </a:p>
              <a:p>
                <a:endParaRPr lang="en-US" altLang="en-US" sz="1400" dirty="0">
                  <a:solidFill>
                    <a:srgbClr val="000000"/>
                  </a:solidFill>
                </a:endParaRPr>
              </a:p>
              <a:p>
                <a:endParaRPr lang="en-US" altLang="en-US" sz="1400" dirty="0">
                  <a:solidFill>
                    <a:srgbClr val="000000"/>
                  </a:solidFill>
                </a:endParaRPr>
              </a:p>
              <a:p>
                <a:endParaRPr lang="en-US" altLang="en-US" sz="1400" b="1" dirty="0">
                  <a:solidFill>
                    <a:srgbClr val="000000"/>
                  </a:solidFill>
                </a:endParaRPr>
              </a:p>
              <a:p>
                <a:endParaRPr kumimoji="0" lang="en-US" altLang="en-US" sz="1400" b="1" i="0" u="none" strike="noStrike" cap="none" normalizeH="0" baseline="0" dirty="0">
                  <a:ln>
                    <a:noFill/>
                  </a:ln>
                  <a:solidFill>
                    <a:srgbClr val="000000"/>
                  </a:solidFill>
                  <a:effectLst/>
                  <a:ea typeface="Times New Roman" panose="02020603050405020304" pitchFamily="18" charset="0"/>
                  <a:cs typeface="Vrinda" panose="020B0502040204020203" pitchFamily="34" charset="0"/>
                </a:endParaRPr>
              </a:p>
            </p:txBody>
          </p:sp>
          <p:sp>
            <p:nvSpPr>
              <p:cNvPr id="18" name="TextBox 17">
                <a:extLst>
                  <a:ext uri="{FF2B5EF4-FFF2-40B4-BE49-F238E27FC236}">
                    <a16:creationId xmlns:a16="http://schemas.microsoft.com/office/drawing/2014/main" id="{4E65AF63-45D5-646F-8AB0-DC6C1B690D86}"/>
                  </a:ext>
                </a:extLst>
              </p:cNvPr>
              <p:cNvSpPr txBox="1"/>
              <p:nvPr/>
            </p:nvSpPr>
            <p:spPr>
              <a:xfrm>
                <a:off x="278087" y="1317586"/>
                <a:ext cx="3294473" cy="4862870"/>
              </a:xfrm>
              <a:prstGeom prst="rect">
                <a:avLst/>
              </a:prstGeom>
              <a:noFill/>
            </p:spPr>
            <p:txBody>
              <a:bodyPr wrap="square">
                <a:spAutoFit/>
              </a:bodyPr>
              <a:lstStyle/>
              <a:p>
                <a:pPr algn="ctr"/>
                <a:r>
                  <a:rPr lang="en-US" sz="1400" b="1" dirty="0"/>
                  <a:t>Term Life Assurance</a:t>
                </a:r>
              </a:p>
              <a:p>
                <a:pPr algn="ctr"/>
                <a:endParaRPr lang="en-US" sz="1400" dirty="0"/>
              </a:p>
              <a:p>
                <a:pPr algn="ctr"/>
                <a:r>
                  <a:rPr lang="en-US" sz="1400" dirty="0"/>
                  <a:t> </a:t>
                </a:r>
                <a:r>
                  <a:rPr lang="en-US" sz="1400" dirty="0">
                    <a:effectLst/>
                    <a:latin typeface="Corbel" panose="020B0503020204020204" pitchFamily="34" charset="0"/>
                    <a:ea typeface="Calibri" panose="020F0502020204030204" pitchFamily="34" charset="0"/>
                  </a:rPr>
                  <a:t>Term life insurance is a policy that provides cover for the family or loved ones in the case of death or demise of the policy holder within the policy term.</a:t>
                </a:r>
              </a:p>
              <a:p>
                <a:pPr algn="ctr"/>
                <a:endParaRPr lang="en-US" sz="1400" dirty="0"/>
              </a:p>
              <a:p>
                <a:pPr algn="ctr"/>
                <a:r>
                  <a:rPr lang="en-US" sz="1400" b="1" dirty="0"/>
                  <a:t>Cash Backed Term Life</a:t>
                </a:r>
              </a:p>
              <a:p>
                <a:pPr algn="ctr"/>
                <a:r>
                  <a:rPr lang="en-US" sz="1400" dirty="0"/>
                  <a:t>Cash Back Term Life provides Life cover for a specific period, if there are no</a:t>
                </a:r>
              </a:p>
              <a:p>
                <a:pPr algn="ctr"/>
                <a:r>
                  <a:rPr lang="en-US" sz="1400" dirty="0"/>
                  <a:t>claims within the agreed period of cover, 50% cash back of total premiums paid on</a:t>
                </a:r>
              </a:p>
              <a:p>
                <a:pPr algn="ctr"/>
                <a:r>
                  <a:rPr lang="en-US" sz="1400" dirty="0"/>
                  <a:t>the policy will be given back to the policy holder at end of policy term.</a:t>
                </a:r>
              </a:p>
              <a:p>
                <a:pPr algn="ctr"/>
                <a:endParaRPr lang="en-US" sz="1400" dirty="0"/>
              </a:p>
              <a:p>
                <a:pPr algn="ctr"/>
                <a:r>
                  <a:rPr lang="en-US" sz="1400" b="1" dirty="0"/>
                  <a:t>Whole Life Insurance</a:t>
                </a:r>
              </a:p>
              <a:p>
                <a:pPr algn="ctr"/>
                <a:r>
                  <a:rPr lang="en-US" sz="1400" dirty="0"/>
                  <a:t>Whole Life Assurance policy covers the insured for life. It is a permanent policy. Depending on the length of premium payment</a:t>
                </a:r>
              </a:p>
              <a:p>
                <a:pPr algn="ctr"/>
                <a:endParaRPr lang="en-US" sz="1200" dirty="0"/>
              </a:p>
              <a:p>
                <a:endParaRPr lang="en-US" dirty="0"/>
              </a:p>
            </p:txBody>
          </p:sp>
        </p:grpSp>
        <p:grpSp>
          <p:nvGrpSpPr>
            <p:cNvPr id="7" name="Group 6">
              <a:extLst>
                <a:ext uri="{FF2B5EF4-FFF2-40B4-BE49-F238E27FC236}">
                  <a16:creationId xmlns:a16="http://schemas.microsoft.com/office/drawing/2014/main" id="{E278EEBB-CC24-1189-F821-6BB44FA57E81}"/>
                </a:ext>
              </a:extLst>
            </p:cNvPr>
            <p:cNvGrpSpPr/>
            <p:nvPr/>
          </p:nvGrpSpPr>
          <p:grpSpPr>
            <a:xfrm>
              <a:off x="1692535" y="969246"/>
              <a:ext cx="1984397" cy="369332"/>
              <a:chOff x="1615200" y="646996"/>
              <a:chExt cx="1984397" cy="369332"/>
            </a:xfrm>
          </p:grpSpPr>
          <p:sp>
            <p:nvSpPr>
              <p:cNvPr id="6" name="Rectangle: Rounded Corners 5">
                <a:extLst>
                  <a:ext uri="{FF2B5EF4-FFF2-40B4-BE49-F238E27FC236}">
                    <a16:creationId xmlns:a16="http://schemas.microsoft.com/office/drawing/2014/main" id="{A63954ED-A954-AA1E-51CB-8376086C896C}"/>
                  </a:ext>
                </a:extLst>
              </p:cNvPr>
              <p:cNvSpPr/>
              <p:nvPr/>
            </p:nvSpPr>
            <p:spPr>
              <a:xfrm>
                <a:off x="1776845" y="703143"/>
                <a:ext cx="1698441" cy="27570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1"/>
                  </a:solidFill>
                </a:endParaRPr>
              </a:p>
            </p:txBody>
          </p:sp>
          <p:sp>
            <p:nvSpPr>
              <p:cNvPr id="4" name="TextBox 3">
                <a:extLst>
                  <a:ext uri="{FF2B5EF4-FFF2-40B4-BE49-F238E27FC236}">
                    <a16:creationId xmlns:a16="http://schemas.microsoft.com/office/drawing/2014/main" id="{AF2ED676-1347-4574-66CE-8E2D41C5E534}"/>
                  </a:ext>
                </a:extLst>
              </p:cNvPr>
              <p:cNvSpPr txBox="1"/>
              <p:nvPr/>
            </p:nvSpPr>
            <p:spPr>
              <a:xfrm>
                <a:off x="1615200" y="646996"/>
                <a:ext cx="1984397" cy="369332"/>
              </a:xfrm>
              <a:prstGeom prst="rect">
                <a:avLst/>
              </a:prstGeom>
              <a:noFill/>
            </p:spPr>
            <p:txBody>
              <a:bodyPr wrap="square">
                <a:spAutoFit/>
              </a:bodyPr>
              <a:lstStyle/>
              <a:p>
                <a:pPr algn="ctr"/>
                <a:r>
                  <a:rPr lang="en-US" b="1" dirty="0">
                    <a:solidFill>
                      <a:schemeClr val="bg1"/>
                    </a:solidFill>
                  </a:rPr>
                  <a:t>AXA MANSARD </a:t>
                </a:r>
              </a:p>
            </p:txBody>
          </p:sp>
        </p:grpSp>
      </p:grpSp>
      <p:grpSp>
        <p:nvGrpSpPr>
          <p:cNvPr id="30" name="Group 29">
            <a:extLst>
              <a:ext uri="{FF2B5EF4-FFF2-40B4-BE49-F238E27FC236}">
                <a16:creationId xmlns:a16="http://schemas.microsoft.com/office/drawing/2014/main" id="{C05BADB4-B00F-C2AD-AF48-F65C3712E66C}"/>
              </a:ext>
            </a:extLst>
          </p:cNvPr>
          <p:cNvGrpSpPr/>
          <p:nvPr/>
        </p:nvGrpSpPr>
        <p:grpSpPr>
          <a:xfrm>
            <a:off x="3970028" y="607788"/>
            <a:ext cx="3751000" cy="5563545"/>
            <a:chOff x="4053533" y="1011819"/>
            <a:chExt cx="3751000" cy="5563545"/>
          </a:xfrm>
        </p:grpSpPr>
        <p:grpSp>
          <p:nvGrpSpPr>
            <p:cNvPr id="12" name="Group 11">
              <a:extLst>
                <a:ext uri="{FF2B5EF4-FFF2-40B4-BE49-F238E27FC236}">
                  <a16:creationId xmlns:a16="http://schemas.microsoft.com/office/drawing/2014/main" id="{79B20037-8DE0-A4DF-DF22-F6BE73240313}"/>
                </a:ext>
              </a:extLst>
            </p:cNvPr>
            <p:cNvGrpSpPr/>
            <p:nvPr/>
          </p:nvGrpSpPr>
          <p:grpSpPr>
            <a:xfrm>
              <a:off x="4053533" y="1152169"/>
              <a:ext cx="3629891" cy="5423195"/>
              <a:chOff x="0" y="974614"/>
              <a:chExt cx="3629891" cy="5423195"/>
            </a:xfrm>
          </p:grpSpPr>
          <p:sp>
            <p:nvSpPr>
              <p:cNvPr id="14" name="Rectangle: Rounded Corners 13">
                <a:extLst>
                  <a:ext uri="{FF2B5EF4-FFF2-40B4-BE49-F238E27FC236}">
                    <a16:creationId xmlns:a16="http://schemas.microsoft.com/office/drawing/2014/main" id="{AEAC6DEC-C3D4-16E4-0DC3-E78527DEE1E4}"/>
                  </a:ext>
                </a:extLst>
              </p:cNvPr>
              <p:cNvSpPr/>
              <p:nvPr/>
            </p:nvSpPr>
            <p:spPr>
              <a:xfrm>
                <a:off x="141176" y="974614"/>
                <a:ext cx="3488715" cy="5134852"/>
              </a:xfrm>
              <a:prstGeom prst="roundRect">
                <a:avLst/>
              </a:prstGeom>
              <a:solidFill>
                <a:schemeClr val="bg1"/>
              </a:solid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2"/>
                  </a:solidFill>
                </a:endParaRPr>
              </a:p>
            </p:txBody>
          </p:sp>
          <p:grpSp>
            <p:nvGrpSpPr>
              <p:cNvPr id="16" name="Group 15">
                <a:extLst>
                  <a:ext uri="{FF2B5EF4-FFF2-40B4-BE49-F238E27FC236}">
                    <a16:creationId xmlns:a16="http://schemas.microsoft.com/office/drawing/2014/main" id="{B64155F8-BF79-A12C-48C6-A45CF47E09CF}"/>
                  </a:ext>
                </a:extLst>
              </p:cNvPr>
              <p:cNvGrpSpPr/>
              <p:nvPr/>
            </p:nvGrpSpPr>
            <p:grpSpPr>
              <a:xfrm>
                <a:off x="222896" y="1572227"/>
                <a:ext cx="1950098" cy="4433943"/>
                <a:chOff x="222896" y="1572227"/>
                <a:chExt cx="1950098" cy="4433943"/>
              </a:xfrm>
            </p:grpSpPr>
            <p:sp>
              <p:nvSpPr>
                <p:cNvPr id="20" name="Rectangle 19">
                  <a:extLst>
                    <a:ext uri="{FF2B5EF4-FFF2-40B4-BE49-F238E27FC236}">
                      <a16:creationId xmlns:a16="http://schemas.microsoft.com/office/drawing/2014/main" id="{E991237B-DB09-E627-2B94-F18E62F37E6D}"/>
                    </a:ext>
                  </a:extLst>
                </p:cNvPr>
                <p:cNvSpPr/>
                <p:nvPr/>
              </p:nvSpPr>
              <p:spPr>
                <a:xfrm>
                  <a:off x="222896" y="3247762"/>
                  <a:ext cx="195009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kumimoji="0" lang="en-US" sz="1400" b="1" i="0" u="none" strike="noStrike" kern="0" cap="none" spc="0" normalizeH="0" baseline="0" noProof="0" dirty="0">
                    <a:ln>
                      <a:noFill/>
                    </a:ln>
                    <a:solidFill>
                      <a:schemeClr val="tx1"/>
                    </a:solidFill>
                    <a:effectLst/>
                    <a:uLnTx/>
                    <a:uFillTx/>
                  </a:endParaRPr>
                </a:p>
              </p:txBody>
            </p:sp>
            <p:sp>
              <p:nvSpPr>
                <p:cNvPr id="24" name="TextBox 23">
                  <a:extLst>
                    <a:ext uri="{FF2B5EF4-FFF2-40B4-BE49-F238E27FC236}">
                      <a16:creationId xmlns:a16="http://schemas.microsoft.com/office/drawing/2014/main" id="{9A39527C-F101-C8D1-DB75-44855A09E6C6}"/>
                    </a:ext>
                  </a:extLst>
                </p:cNvPr>
                <p:cNvSpPr txBox="1"/>
                <p:nvPr/>
              </p:nvSpPr>
              <p:spPr>
                <a:xfrm>
                  <a:off x="226961" y="1572227"/>
                  <a:ext cx="1856038" cy="400110"/>
                </a:xfrm>
                <a:prstGeom prst="rect">
                  <a:avLst/>
                </a:prstGeom>
                <a:noFill/>
              </p:spPr>
              <p:txBody>
                <a:bodyPr wrap="square" rtlCol="0">
                  <a:spAutoFit/>
                </a:bodyPr>
                <a:lstStyle/>
                <a:p>
                  <a:pPr algn="ctr"/>
                  <a:endParaRPr lang="en-NG" sz="2000" b="1" i="1" dirty="0"/>
                </a:p>
              </p:txBody>
            </p:sp>
          </p:grpSp>
          <p:sp>
            <p:nvSpPr>
              <p:cNvPr id="17" name="TextBox 16">
                <a:extLst>
                  <a:ext uri="{FF2B5EF4-FFF2-40B4-BE49-F238E27FC236}">
                    <a16:creationId xmlns:a16="http://schemas.microsoft.com/office/drawing/2014/main" id="{3DE3C0A5-AB11-93FB-E487-DE9F9FB8EBB0}"/>
                  </a:ext>
                </a:extLst>
              </p:cNvPr>
              <p:cNvSpPr txBox="1"/>
              <p:nvPr/>
            </p:nvSpPr>
            <p:spPr>
              <a:xfrm>
                <a:off x="0" y="2216727"/>
                <a:ext cx="3629891" cy="1169551"/>
              </a:xfrm>
              <a:prstGeom prst="rect">
                <a:avLst/>
              </a:prstGeom>
              <a:noFill/>
            </p:spPr>
            <p:txBody>
              <a:bodyPr wrap="square">
                <a:spAutoFit/>
              </a:bodyPr>
              <a:lstStyle/>
              <a:p>
                <a:endParaRPr lang="en-US" altLang="en-US" sz="1400" dirty="0">
                  <a:solidFill>
                    <a:srgbClr val="000000"/>
                  </a:solidFill>
                </a:endParaRPr>
              </a:p>
              <a:p>
                <a:endParaRPr lang="en-US" altLang="en-US" sz="1400" dirty="0">
                  <a:solidFill>
                    <a:srgbClr val="000000"/>
                  </a:solidFill>
                </a:endParaRPr>
              </a:p>
              <a:p>
                <a:endParaRPr lang="en-US" altLang="en-US" sz="1400" dirty="0">
                  <a:solidFill>
                    <a:srgbClr val="000000"/>
                  </a:solidFill>
                </a:endParaRPr>
              </a:p>
              <a:p>
                <a:endParaRPr lang="en-US" altLang="en-US" sz="1400" b="1" dirty="0">
                  <a:solidFill>
                    <a:srgbClr val="000000"/>
                  </a:solidFill>
                </a:endParaRPr>
              </a:p>
              <a:p>
                <a:endParaRPr kumimoji="0" lang="en-US" altLang="en-US" sz="1400" b="1" i="0" u="none" strike="noStrike" cap="none" normalizeH="0" baseline="0" dirty="0">
                  <a:ln>
                    <a:noFill/>
                  </a:ln>
                  <a:solidFill>
                    <a:srgbClr val="000000"/>
                  </a:solidFill>
                  <a:effectLst/>
                  <a:ea typeface="Times New Roman" panose="02020603050405020304" pitchFamily="18" charset="0"/>
                  <a:cs typeface="Vrinda" panose="020B0502040204020203" pitchFamily="34" charset="0"/>
                </a:endParaRPr>
              </a:p>
            </p:txBody>
          </p:sp>
          <p:sp>
            <p:nvSpPr>
              <p:cNvPr id="19" name="TextBox 18">
                <a:extLst>
                  <a:ext uri="{FF2B5EF4-FFF2-40B4-BE49-F238E27FC236}">
                    <a16:creationId xmlns:a16="http://schemas.microsoft.com/office/drawing/2014/main" id="{F8A51634-2577-FD3D-A90F-9619CA05DB49}"/>
                  </a:ext>
                </a:extLst>
              </p:cNvPr>
              <p:cNvSpPr txBox="1"/>
              <p:nvPr/>
            </p:nvSpPr>
            <p:spPr>
              <a:xfrm>
                <a:off x="262543" y="1288718"/>
                <a:ext cx="3294473" cy="5109091"/>
              </a:xfrm>
              <a:prstGeom prst="rect">
                <a:avLst/>
              </a:prstGeom>
              <a:noFill/>
            </p:spPr>
            <p:txBody>
              <a:bodyPr wrap="square">
                <a:spAutoFit/>
              </a:bodyPr>
              <a:lstStyle/>
              <a:p>
                <a:pPr algn="ctr"/>
                <a:r>
                  <a:rPr lang="en-US" sz="1400" b="1" dirty="0">
                    <a:effectLst/>
                    <a:latin typeface="Corbel" panose="020B0503020204020204" pitchFamily="34" charset="0"/>
                    <a:ea typeface="Calibri" panose="020F0502020204030204" pitchFamily="34" charset="0"/>
                  </a:rPr>
                  <a:t>Term Life Insurance</a:t>
                </a:r>
                <a:endParaRPr lang="en-NG" sz="1400" dirty="0">
                  <a:effectLst/>
                  <a:latin typeface="Calibri" panose="020F0502020204030204" pitchFamily="34" charset="0"/>
                  <a:ea typeface="Calibri" panose="020F0502020204030204" pitchFamily="34" charset="0"/>
                </a:endParaRPr>
              </a:p>
              <a:p>
                <a:pPr algn="ctr"/>
                <a:endParaRPr lang="en-US" sz="1400" dirty="0">
                  <a:effectLst/>
                  <a:latin typeface="Corbel" panose="020B050302020402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 Term life insurance is a policy that provides cover for the family or loved ones in the case of death or demise of the policy holder within the policy term.  </a:t>
                </a:r>
                <a:endParaRPr lang="en-US" sz="1400" dirty="0">
                  <a:latin typeface="Calibri" panose="020F050202020403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A predetermined sum is paid to the named beneficiary(s) in case the risk occurs. </a:t>
                </a:r>
                <a:endParaRPr lang="en-US" sz="1400" dirty="0">
                  <a:latin typeface="Calibri" panose="020F0502020204030204" pitchFamily="34" charset="0"/>
                  <a:ea typeface="Calibri" panose="020F0502020204030204" pitchFamily="34" charset="0"/>
                </a:endParaRPr>
              </a:p>
              <a:p>
                <a:pPr algn="ctr"/>
                <a:endParaRPr lang="en-US" sz="1400" b="1" dirty="0">
                  <a:effectLst/>
                  <a:latin typeface="Corbel" panose="020B0503020204020204" pitchFamily="34" charset="0"/>
                  <a:ea typeface="Calibri" panose="020F0502020204030204" pitchFamily="34" charset="0"/>
                </a:endParaRPr>
              </a:p>
              <a:p>
                <a:pPr algn="ctr"/>
                <a:r>
                  <a:rPr lang="en-US" sz="1400" b="1" dirty="0">
                    <a:effectLst/>
                    <a:latin typeface="Corbel" panose="020B0503020204020204" pitchFamily="34" charset="0"/>
                    <a:ea typeface="Calibri" panose="020F0502020204030204" pitchFamily="34" charset="0"/>
                  </a:rPr>
                  <a:t>Whole Life </a:t>
                </a:r>
                <a:r>
                  <a:rPr lang="en-US" sz="1400" b="1" dirty="0">
                    <a:latin typeface="Corbel" panose="020B0503020204020204" pitchFamily="34" charset="0"/>
                    <a:ea typeface="Calibri" panose="020F0502020204030204" pitchFamily="34" charset="0"/>
                  </a:rPr>
                  <a:t>P</a:t>
                </a:r>
                <a:r>
                  <a:rPr lang="en-US" sz="1400" b="1" dirty="0">
                    <a:effectLst/>
                    <a:latin typeface="Corbel" panose="020B0503020204020204" pitchFamily="34" charset="0"/>
                    <a:ea typeface="Calibri" panose="020F0502020204030204" pitchFamily="34" charset="0"/>
                  </a:rPr>
                  <a:t>lan</a:t>
                </a:r>
                <a:endParaRPr lang="en-NG" sz="1400" dirty="0">
                  <a:effectLst/>
                  <a:latin typeface="Calibri" panose="020F050202020403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 This policy guarantees the sum assured any time death occurs.</a:t>
                </a:r>
              </a:p>
              <a:p>
                <a:pPr algn="ctr"/>
                <a:endParaRPr lang="en-US" sz="1400" dirty="0">
                  <a:latin typeface="Corbel" panose="020B0503020204020204" pitchFamily="34" charset="0"/>
                  <a:ea typeface="Calibri" panose="020F0502020204030204" pitchFamily="34" charset="0"/>
                </a:endParaRPr>
              </a:p>
              <a:p>
                <a:pPr algn="ctr"/>
                <a:endParaRPr lang="en-US" sz="1400" dirty="0">
                  <a:effectLst/>
                  <a:latin typeface="Corbel" panose="020B050302020402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 </a:t>
                </a:r>
                <a:r>
                  <a:rPr lang="en-US" sz="1400" b="1" dirty="0">
                    <a:effectLst/>
                    <a:latin typeface="Corbel" panose="020B0503020204020204" pitchFamily="34" charset="0"/>
                    <a:ea typeface="Calibri" panose="020F0502020204030204" pitchFamily="34" charset="0"/>
                  </a:rPr>
                  <a:t>Endowment Plan Lifetime Harvest</a:t>
                </a:r>
                <a:endParaRPr lang="en-NG" sz="1400" dirty="0">
                  <a:effectLst/>
                  <a:latin typeface="Calibri" panose="020F050202020403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This policy provides cover of a specified sum in case of unfortunate death of the policy holder or payment of maturity value if the policy holder outlives the duration or term of the policy.  </a:t>
                </a:r>
                <a:endParaRPr lang="en-NG" sz="1400" dirty="0">
                  <a:effectLst/>
                  <a:latin typeface="Calibri" panose="020F0502020204030204" pitchFamily="34" charset="0"/>
                  <a:ea typeface="Calibri" panose="020F0502020204030204" pitchFamily="34" charset="0"/>
                </a:endParaRPr>
              </a:p>
              <a:p>
                <a:pPr algn="ctr"/>
                <a:r>
                  <a:rPr lang="en-US" sz="1400" dirty="0">
                    <a:effectLst/>
                    <a:latin typeface="Corbel" panose="020B0503020204020204" pitchFamily="34" charset="0"/>
                    <a:ea typeface="Calibri" panose="020F0502020204030204" pitchFamily="34" charset="0"/>
                  </a:rPr>
                  <a:t> </a:t>
                </a:r>
                <a:endParaRPr lang="en-US" sz="1200" dirty="0"/>
              </a:p>
              <a:p>
                <a:endParaRPr lang="en-US" dirty="0"/>
              </a:p>
            </p:txBody>
          </p:sp>
        </p:grpSp>
        <p:grpSp>
          <p:nvGrpSpPr>
            <p:cNvPr id="27" name="Group 26">
              <a:extLst>
                <a:ext uri="{FF2B5EF4-FFF2-40B4-BE49-F238E27FC236}">
                  <a16:creationId xmlns:a16="http://schemas.microsoft.com/office/drawing/2014/main" id="{833AF6A7-DC68-18B7-51C0-888AA2B4CC1F}"/>
                </a:ext>
              </a:extLst>
            </p:cNvPr>
            <p:cNvGrpSpPr/>
            <p:nvPr/>
          </p:nvGrpSpPr>
          <p:grpSpPr>
            <a:xfrm>
              <a:off x="5626152" y="1011819"/>
              <a:ext cx="2178381" cy="369332"/>
              <a:chOff x="1615200" y="646996"/>
              <a:chExt cx="1984397" cy="369332"/>
            </a:xfrm>
          </p:grpSpPr>
          <p:sp>
            <p:nvSpPr>
              <p:cNvPr id="28" name="Rectangle: Rounded Corners 27">
                <a:extLst>
                  <a:ext uri="{FF2B5EF4-FFF2-40B4-BE49-F238E27FC236}">
                    <a16:creationId xmlns:a16="http://schemas.microsoft.com/office/drawing/2014/main" id="{FD6A18BD-2D1D-6856-A52B-C217D4BDFABA}"/>
                  </a:ext>
                </a:extLst>
              </p:cNvPr>
              <p:cNvSpPr/>
              <p:nvPr/>
            </p:nvSpPr>
            <p:spPr>
              <a:xfrm>
                <a:off x="1776845" y="703143"/>
                <a:ext cx="1698441" cy="275704"/>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1"/>
                  </a:solidFill>
                </a:endParaRPr>
              </a:p>
            </p:txBody>
          </p:sp>
          <p:sp>
            <p:nvSpPr>
              <p:cNvPr id="29" name="TextBox 28">
                <a:extLst>
                  <a:ext uri="{FF2B5EF4-FFF2-40B4-BE49-F238E27FC236}">
                    <a16:creationId xmlns:a16="http://schemas.microsoft.com/office/drawing/2014/main" id="{671C2602-632D-8DE0-91B5-C7EBD30C6FC6}"/>
                  </a:ext>
                </a:extLst>
              </p:cNvPr>
              <p:cNvSpPr txBox="1"/>
              <p:nvPr/>
            </p:nvSpPr>
            <p:spPr>
              <a:xfrm>
                <a:off x="1615200" y="646996"/>
                <a:ext cx="1984397" cy="369332"/>
              </a:xfrm>
              <a:prstGeom prst="rect">
                <a:avLst/>
              </a:prstGeom>
              <a:noFill/>
            </p:spPr>
            <p:txBody>
              <a:bodyPr wrap="square">
                <a:spAutoFit/>
              </a:bodyPr>
              <a:lstStyle/>
              <a:p>
                <a:pPr algn="ctr"/>
                <a:r>
                  <a:rPr lang="en-US" b="1" dirty="0">
                    <a:solidFill>
                      <a:schemeClr val="bg1"/>
                    </a:solidFill>
                  </a:rPr>
                  <a:t>CUSTODIAN LIFE </a:t>
                </a:r>
              </a:p>
            </p:txBody>
          </p:sp>
        </p:grpSp>
      </p:grpSp>
      <p:grpSp>
        <p:nvGrpSpPr>
          <p:cNvPr id="31" name="Group 30">
            <a:extLst>
              <a:ext uri="{FF2B5EF4-FFF2-40B4-BE49-F238E27FC236}">
                <a16:creationId xmlns:a16="http://schemas.microsoft.com/office/drawing/2014/main" id="{BBA1F309-20E0-F1FC-1701-8ADF261A8F39}"/>
              </a:ext>
            </a:extLst>
          </p:cNvPr>
          <p:cNvGrpSpPr/>
          <p:nvPr/>
        </p:nvGrpSpPr>
        <p:grpSpPr>
          <a:xfrm>
            <a:off x="7938186" y="590257"/>
            <a:ext cx="3725274" cy="5237246"/>
            <a:chOff x="4053533" y="1049775"/>
            <a:chExt cx="3725274" cy="5237246"/>
          </a:xfrm>
        </p:grpSpPr>
        <p:grpSp>
          <p:nvGrpSpPr>
            <p:cNvPr id="32" name="Group 31">
              <a:extLst>
                <a:ext uri="{FF2B5EF4-FFF2-40B4-BE49-F238E27FC236}">
                  <a16:creationId xmlns:a16="http://schemas.microsoft.com/office/drawing/2014/main" id="{629D0C2D-2FE1-B3B6-D828-42484F84BCB4}"/>
                </a:ext>
              </a:extLst>
            </p:cNvPr>
            <p:cNvGrpSpPr/>
            <p:nvPr/>
          </p:nvGrpSpPr>
          <p:grpSpPr>
            <a:xfrm>
              <a:off x="4053533" y="1152169"/>
              <a:ext cx="3629891" cy="5134852"/>
              <a:chOff x="0" y="974614"/>
              <a:chExt cx="3629891" cy="5134852"/>
            </a:xfrm>
          </p:grpSpPr>
          <p:sp>
            <p:nvSpPr>
              <p:cNvPr id="37" name="Rectangle: Rounded Corners 36">
                <a:extLst>
                  <a:ext uri="{FF2B5EF4-FFF2-40B4-BE49-F238E27FC236}">
                    <a16:creationId xmlns:a16="http://schemas.microsoft.com/office/drawing/2014/main" id="{F0C2D5E7-FFBB-7A4B-DBDC-E8D52D929E92}"/>
                  </a:ext>
                </a:extLst>
              </p:cNvPr>
              <p:cNvSpPr/>
              <p:nvPr/>
            </p:nvSpPr>
            <p:spPr>
              <a:xfrm>
                <a:off x="141176" y="974614"/>
                <a:ext cx="3488715" cy="5134852"/>
              </a:xfrm>
              <a:prstGeom prst="roundRect">
                <a:avLst/>
              </a:prstGeom>
              <a:solidFill>
                <a:schemeClr val="bg1"/>
              </a:solidFill>
              <a:ln w="28575">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2"/>
                  </a:solidFill>
                </a:endParaRPr>
              </a:p>
            </p:txBody>
          </p:sp>
          <p:grpSp>
            <p:nvGrpSpPr>
              <p:cNvPr id="38" name="Group 37">
                <a:extLst>
                  <a:ext uri="{FF2B5EF4-FFF2-40B4-BE49-F238E27FC236}">
                    <a16:creationId xmlns:a16="http://schemas.microsoft.com/office/drawing/2014/main" id="{1E160ADC-C3FC-0B11-6A96-B8998B163E73}"/>
                  </a:ext>
                </a:extLst>
              </p:cNvPr>
              <p:cNvGrpSpPr/>
              <p:nvPr/>
            </p:nvGrpSpPr>
            <p:grpSpPr>
              <a:xfrm>
                <a:off x="222896" y="1572227"/>
                <a:ext cx="1950098" cy="4433943"/>
                <a:chOff x="222896" y="1572227"/>
                <a:chExt cx="1950098" cy="4433943"/>
              </a:xfrm>
            </p:grpSpPr>
            <p:sp>
              <p:nvSpPr>
                <p:cNvPr id="41" name="Rectangle 40">
                  <a:extLst>
                    <a:ext uri="{FF2B5EF4-FFF2-40B4-BE49-F238E27FC236}">
                      <a16:creationId xmlns:a16="http://schemas.microsoft.com/office/drawing/2014/main" id="{34252604-2D45-ABE6-869C-2F1270114785}"/>
                    </a:ext>
                  </a:extLst>
                </p:cNvPr>
                <p:cNvSpPr/>
                <p:nvPr/>
              </p:nvSpPr>
              <p:spPr>
                <a:xfrm>
                  <a:off x="222896" y="3247762"/>
                  <a:ext cx="1950098" cy="2758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defRPr/>
                  </a:pPr>
                  <a:endParaRPr kumimoji="0" lang="en-US" sz="1400" b="1" i="0" u="none" strike="noStrike" kern="0" cap="none" spc="0" normalizeH="0" baseline="0" noProof="0" dirty="0">
                    <a:ln>
                      <a:noFill/>
                    </a:ln>
                    <a:solidFill>
                      <a:schemeClr val="tx1"/>
                    </a:solidFill>
                    <a:effectLst/>
                    <a:uLnTx/>
                    <a:uFillTx/>
                  </a:endParaRPr>
                </a:p>
              </p:txBody>
            </p:sp>
            <p:sp>
              <p:nvSpPr>
                <p:cNvPr id="42" name="TextBox 41">
                  <a:extLst>
                    <a:ext uri="{FF2B5EF4-FFF2-40B4-BE49-F238E27FC236}">
                      <a16:creationId xmlns:a16="http://schemas.microsoft.com/office/drawing/2014/main" id="{876B9C8E-A734-DA8F-48D6-3FC77636DFE1}"/>
                    </a:ext>
                  </a:extLst>
                </p:cNvPr>
                <p:cNvSpPr txBox="1"/>
                <p:nvPr/>
              </p:nvSpPr>
              <p:spPr>
                <a:xfrm>
                  <a:off x="226961" y="1572227"/>
                  <a:ext cx="1856038" cy="400110"/>
                </a:xfrm>
                <a:prstGeom prst="rect">
                  <a:avLst/>
                </a:prstGeom>
                <a:noFill/>
              </p:spPr>
              <p:txBody>
                <a:bodyPr wrap="square" rtlCol="0">
                  <a:spAutoFit/>
                </a:bodyPr>
                <a:lstStyle/>
                <a:p>
                  <a:pPr algn="ctr"/>
                  <a:endParaRPr lang="en-NG" sz="2000" b="1" i="1" dirty="0"/>
                </a:p>
              </p:txBody>
            </p:sp>
          </p:grpSp>
          <p:sp>
            <p:nvSpPr>
              <p:cNvPr id="39" name="TextBox 38">
                <a:extLst>
                  <a:ext uri="{FF2B5EF4-FFF2-40B4-BE49-F238E27FC236}">
                    <a16:creationId xmlns:a16="http://schemas.microsoft.com/office/drawing/2014/main" id="{4311F4A3-E766-875F-9EDE-CB876014E9F9}"/>
                  </a:ext>
                </a:extLst>
              </p:cNvPr>
              <p:cNvSpPr txBox="1"/>
              <p:nvPr/>
            </p:nvSpPr>
            <p:spPr>
              <a:xfrm>
                <a:off x="0" y="2216727"/>
                <a:ext cx="3629891" cy="1169551"/>
              </a:xfrm>
              <a:prstGeom prst="rect">
                <a:avLst/>
              </a:prstGeom>
              <a:noFill/>
            </p:spPr>
            <p:txBody>
              <a:bodyPr wrap="square">
                <a:spAutoFit/>
              </a:bodyPr>
              <a:lstStyle/>
              <a:p>
                <a:endParaRPr lang="en-US" altLang="en-US" sz="1400" dirty="0">
                  <a:solidFill>
                    <a:srgbClr val="000000"/>
                  </a:solidFill>
                </a:endParaRPr>
              </a:p>
              <a:p>
                <a:endParaRPr lang="en-US" altLang="en-US" sz="1400" dirty="0">
                  <a:solidFill>
                    <a:srgbClr val="000000"/>
                  </a:solidFill>
                </a:endParaRPr>
              </a:p>
              <a:p>
                <a:endParaRPr lang="en-US" altLang="en-US" sz="1400" dirty="0">
                  <a:solidFill>
                    <a:srgbClr val="000000"/>
                  </a:solidFill>
                </a:endParaRPr>
              </a:p>
              <a:p>
                <a:endParaRPr lang="en-US" altLang="en-US" sz="1400" b="1" dirty="0">
                  <a:solidFill>
                    <a:srgbClr val="000000"/>
                  </a:solidFill>
                </a:endParaRPr>
              </a:p>
              <a:p>
                <a:endParaRPr kumimoji="0" lang="en-US" altLang="en-US" sz="1400" b="1" i="0" u="none" strike="noStrike" cap="none" normalizeH="0" baseline="0" dirty="0">
                  <a:ln>
                    <a:noFill/>
                  </a:ln>
                  <a:solidFill>
                    <a:srgbClr val="000000"/>
                  </a:solidFill>
                  <a:effectLst/>
                  <a:ea typeface="Times New Roman" panose="02020603050405020304" pitchFamily="18" charset="0"/>
                  <a:cs typeface="Vrinda" panose="020B0502040204020203" pitchFamily="34" charset="0"/>
                </a:endParaRPr>
              </a:p>
            </p:txBody>
          </p:sp>
          <p:sp>
            <p:nvSpPr>
              <p:cNvPr id="40" name="TextBox 39">
                <a:extLst>
                  <a:ext uri="{FF2B5EF4-FFF2-40B4-BE49-F238E27FC236}">
                    <a16:creationId xmlns:a16="http://schemas.microsoft.com/office/drawing/2014/main" id="{B9FDEC9D-D130-5180-F95F-412BC0209C1D}"/>
                  </a:ext>
                </a:extLst>
              </p:cNvPr>
              <p:cNvSpPr txBox="1"/>
              <p:nvPr/>
            </p:nvSpPr>
            <p:spPr>
              <a:xfrm>
                <a:off x="320064" y="2355900"/>
                <a:ext cx="3294473" cy="2523768"/>
              </a:xfrm>
              <a:prstGeom prst="rect">
                <a:avLst/>
              </a:prstGeom>
              <a:noFill/>
            </p:spPr>
            <p:txBody>
              <a:bodyPr wrap="square">
                <a:spAutoFit/>
              </a:bodyPr>
              <a:lstStyle/>
              <a:p>
                <a:pPr algn="ctr"/>
                <a:r>
                  <a:rPr lang="en-US" sz="1400" b="1" dirty="0">
                    <a:effectLst/>
                    <a:latin typeface="Corbel" panose="020B0503020204020204" pitchFamily="34" charset="0"/>
                    <a:ea typeface="Calibri" panose="020F0502020204030204" pitchFamily="34" charset="0"/>
                  </a:rPr>
                  <a:t>Term Life Insurance</a:t>
                </a:r>
                <a:endParaRPr lang="en-NG" sz="1400" dirty="0">
                  <a:effectLst/>
                  <a:latin typeface="Calibri" panose="020F0502020204030204" pitchFamily="34" charset="0"/>
                  <a:ea typeface="Calibri" panose="020F0502020204030204" pitchFamily="34" charset="0"/>
                </a:endParaRPr>
              </a:p>
              <a:p>
                <a:pPr algn="ctr"/>
                <a:endParaRPr lang="en-US" sz="1400" dirty="0">
                  <a:effectLst/>
                  <a:latin typeface="Corbel" panose="020B0503020204020204" pitchFamily="34" charset="0"/>
                  <a:ea typeface="Calibri" panose="020F0502020204030204" pitchFamily="34" charset="0"/>
                </a:endParaRPr>
              </a:p>
              <a:p>
                <a:pPr algn="ctr"/>
                <a:r>
                  <a:rPr lang="en-US" sz="1400" dirty="0">
                    <a:effectLst/>
                    <a:ea typeface="Calibri" panose="020F0502020204030204" pitchFamily="34" charset="0"/>
                  </a:rPr>
                  <a:t>Term life insurance is a policy that provides cover for the family or loved ones in the case of death or demise of the policy holder within the policy term.</a:t>
                </a:r>
                <a:endParaRPr lang="en-NG" sz="1400" dirty="0">
                  <a:effectLst/>
                  <a:ea typeface="Calibri" panose="020F0502020204030204" pitchFamily="34" charset="0"/>
                </a:endParaRPr>
              </a:p>
              <a:p>
                <a:pPr algn="ctr"/>
                <a:r>
                  <a:rPr lang="en-US" sz="1400" dirty="0">
                    <a:effectLst/>
                    <a:ea typeface="Calibri" panose="020F0502020204030204" pitchFamily="34" charset="0"/>
                  </a:rPr>
                  <a:t> A predetermined sum is paid to the named beneficiary(s) in case the risk occurs.</a:t>
                </a:r>
                <a:endParaRPr lang="en-NG" sz="1400" dirty="0">
                  <a:effectLst/>
                  <a:ea typeface="Calibri" panose="020F0502020204030204" pitchFamily="34" charset="0"/>
                </a:endParaRPr>
              </a:p>
              <a:p>
                <a:pPr algn="ctr"/>
                <a:endParaRPr lang="en-US" sz="1400" b="1" dirty="0">
                  <a:effectLst/>
                  <a:latin typeface="Corbel" panose="020B0503020204020204" pitchFamily="34" charset="0"/>
                  <a:ea typeface="Calibri" panose="020F0502020204030204" pitchFamily="34" charset="0"/>
                </a:endParaRPr>
              </a:p>
              <a:p>
                <a:endParaRPr lang="en-US" dirty="0"/>
              </a:p>
            </p:txBody>
          </p:sp>
        </p:grpSp>
        <p:grpSp>
          <p:nvGrpSpPr>
            <p:cNvPr id="33" name="Group 32">
              <a:extLst>
                <a:ext uri="{FF2B5EF4-FFF2-40B4-BE49-F238E27FC236}">
                  <a16:creationId xmlns:a16="http://schemas.microsoft.com/office/drawing/2014/main" id="{E5CDBE66-24F2-20C6-D603-78F08AEA6999}"/>
                </a:ext>
              </a:extLst>
            </p:cNvPr>
            <p:cNvGrpSpPr/>
            <p:nvPr/>
          </p:nvGrpSpPr>
          <p:grpSpPr>
            <a:xfrm>
              <a:off x="5600426" y="1049775"/>
              <a:ext cx="2178381" cy="646331"/>
              <a:chOff x="1591765" y="684952"/>
              <a:chExt cx="1984397" cy="646331"/>
            </a:xfrm>
          </p:grpSpPr>
          <p:sp>
            <p:nvSpPr>
              <p:cNvPr id="34" name="Rectangle: Rounded Corners 33">
                <a:extLst>
                  <a:ext uri="{FF2B5EF4-FFF2-40B4-BE49-F238E27FC236}">
                    <a16:creationId xmlns:a16="http://schemas.microsoft.com/office/drawing/2014/main" id="{E6EFDB34-5FD0-FB82-2392-7DDFE85102A7}"/>
                  </a:ext>
                </a:extLst>
              </p:cNvPr>
              <p:cNvSpPr/>
              <p:nvPr/>
            </p:nvSpPr>
            <p:spPr>
              <a:xfrm>
                <a:off x="1776845" y="703143"/>
                <a:ext cx="1698441" cy="595522"/>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chemeClr val="accent1"/>
                  </a:solidFill>
                </a:endParaRPr>
              </a:p>
            </p:txBody>
          </p:sp>
          <p:sp>
            <p:nvSpPr>
              <p:cNvPr id="35" name="TextBox 34">
                <a:extLst>
                  <a:ext uri="{FF2B5EF4-FFF2-40B4-BE49-F238E27FC236}">
                    <a16:creationId xmlns:a16="http://schemas.microsoft.com/office/drawing/2014/main" id="{B8C12D72-85F9-753B-B5B1-C85E7F9CFB14}"/>
                  </a:ext>
                </a:extLst>
              </p:cNvPr>
              <p:cNvSpPr txBox="1"/>
              <p:nvPr/>
            </p:nvSpPr>
            <p:spPr>
              <a:xfrm>
                <a:off x="1591765" y="684952"/>
                <a:ext cx="1984397" cy="646331"/>
              </a:xfrm>
              <a:prstGeom prst="rect">
                <a:avLst/>
              </a:prstGeom>
              <a:noFill/>
            </p:spPr>
            <p:txBody>
              <a:bodyPr wrap="square">
                <a:spAutoFit/>
              </a:bodyPr>
              <a:lstStyle/>
              <a:p>
                <a:pPr algn="ctr"/>
                <a:r>
                  <a:rPr lang="en-US" altLang="en-US" b="1" dirty="0">
                    <a:solidFill>
                      <a:schemeClr val="bg1"/>
                    </a:solidFill>
                  </a:rPr>
                  <a:t>LEADWAY ASSURANCE </a:t>
                </a:r>
                <a:endParaRPr lang="en-US" altLang="en-US" sz="1800" b="1" dirty="0">
                  <a:solidFill>
                    <a:schemeClr val="bg1"/>
                  </a:solidFill>
                </a:endParaRPr>
              </a:p>
            </p:txBody>
          </p:sp>
        </p:grpSp>
      </p:grpSp>
    </p:spTree>
    <p:custDataLst>
      <p:tags r:id="rId1"/>
    </p:custDataLst>
    <p:extLst>
      <p:ext uri="{BB962C8B-B14F-4D97-AF65-F5344CB8AC3E}">
        <p14:creationId xmlns:p14="http://schemas.microsoft.com/office/powerpoint/2010/main" val="3567344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5136A84-3A9C-BED0-E25D-71B909881FD8}"/>
              </a:ext>
            </a:extLst>
          </p:cNvPr>
          <p:cNvSpPr txBox="1"/>
          <p:nvPr/>
        </p:nvSpPr>
        <p:spPr>
          <a:xfrm>
            <a:off x="980210" y="2890376"/>
            <a:ext cx="4382366" cy="2551917"/>
          </a:xfrm>
          <a:prstGeom prst="rect">
            <a:avLst/>
          </a:prstGeom>
          <a:noFill/>
        </p:spPr>
        <p:txBody>
          <a:bodyPr wrap="square" rtlCol="0" anchor="t">
            <a:spAutoFit/>
          </a:bodyPr>
          <a:lstStyle>
            <a:defPPr>
              <a:defRPr lang="en-US"/>
            </a:defPPr>
            <a:lvl1pPr>
              <a:lnSpc>
                <a:spcPct val="120000"/>
              </a:lnSpc>
              <a:spcBef>
                <a:spcPts val="1200"/>
              </a:spcBef>
              <a:spcAft>
                <a:spcPts val="600"/>
              </a:spcAft>
              <a:defRPr>
                <a:solidFill>
                  <a:schemeClr val="bg1"/>
                </a:solidFill>
                <a:latin typeface="League Spartan Light" pitchFamily="2" charset="77"/>
              </a:defRPr>
            </a:lvl1pPr>
          </a:lstStyle>
          <a:p>
            <a:pPr algn="just">
              <a:lnSpc>
                <a:spcPct val="150000"/>
              </a:lnSpc>
            </a:pPr>
            <a:r>
              <a:rPr lang="en-US" sz="1400" b="1" dirty="0">
                <a:solidFill>
                  <a:schemeClr val="tx1"/>
                </a:solidFill>
                <a:effectLst/>
                <a:latin typeface="Corbel" panose="020B0503020204020204" pitchFamily="34" charset="0"/>
                <a:ea typeface="Calibri" panose="020F0502020204030204" pitchFamily="34" charset="0"/>
              </a:rPr>
              <a:t>Takaful is a financial protection for the beneficiaries of the deceased (or insured) against future unexpected financial risk. According to their religious beliefs.</a:t>
            </a:r>
            <a:endParaRPr lang="en-US" sz="1400" b="1" dirty="0">
              <a:solidFill>
                <a:schemeClr val="tx1"/>
              </a:solidFill>
              <a:cs typeface="Vrinda" panose="020B0502040204020203" pitchFamily="34" charset="0"/>
            </a:endParaRPr>
          </a:p>
          <a:p>
            <a:pPr algn="just">
              <a:lnSpc>
                <a:spcPct val="150000"/>
              </a:lnSpc>
            </a:pPr>
            <a:r>
              <a:rPr lang="en-US" sz="1400" b="1" i="0" dirty="0">
                <a:solidFill>
                  <a:srgbClr val="111111"/>
                </a:solidFill>
                <a:effectLst/>
                <a:latin typeface="Corbel" panose="020B0503020204020204" pitchFamily="34" charset="0"/>
              </a:rPr>
              <a:t>Mutual risk sharing among insurers. Surplus sharing is made according to participants. No claim cash back is received from the insurance provider if no claim is made within the coverage period. </a:t>
            </a:r>
          </a:p>
        </p:txBody>
      </p:sp>
      <p:pic>
        <p:nvPicPr>
          <p:cNvPr id="3" name="Picture 2">
            <a:extLst>
              <a:ext uri="{FF2B5EF4-FFF2-40B4-BE49-F238E27FC236}">
                <a16:creationId xmlns:a16="http://schemas.microsoft.com/office/drawing/2014/main" id="{BF31A0C0-43DF-8A2D-C1EE-E2913A43286E}"/>
              </a:ext>
            </a:extLst>
          </p:cNvPr>
          <p:cNvPicPr>
            <a:picLocks noChangeAspect="1"/>
          </p:cNvPicPr>
          <p:nvPr/>
        </p:nvPicPr>
        <p:blipFill>
          <a:blip r:embed="rId2"/>
          <a:stretch>
            <a:fillRect/>
          </a:stretch>
        </p:blipFill>
        <p:spPr>
          <a:xfrm>
            <a:off x="2337954" y="1142579"/>
            <a:ext cx="1927793" cy="1388095"/>
          </a:xfrm>
          <a:prstGeom prst="rect">
            <a:avLst/>
          </a:prstGeom>
        </p:spPr>
      </p:pic>
      <p:sp>
        <p:nvSpPr>
          <p:cNvPr id="4" name="Flowchart: Off-page Connector 3">
            <a:extLst>
              <a:ext uri="{FF2B5EF4-FFF2-40B4-BE49-F238E27FC236}">
                <a16:creationId xmlns:a16="http://schemas.microsoft.com/office/drawing/2014/main" id="{B60EF502-87C8-9D47-336D-D2401434A6A7}"/>
              </a:ext>
            </a:extLst>
          </p:cNvPr>
          <p:cNvSpPr/>
          <p:nvPr/>
        </p:nvSpPr>
        <p:spPr>
          <a:xfrm>
            <a:off x="7926254" y="1093804"/>
            <a:ext cx="1620982" cy="1512787"/>
          </a:xfrm>
          <a:prstGeom prst="flowChartOffpageConnector">
            <a:avLst/>
          </a:prstGeom>
          <a:solidFill>
            <a:schemeClr val="bg1"/>
          </a:solidFill>
          <a:ln w="28575">
            <a:solidFill>
              <a:srgbClr val="CC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1028" name="Picture 4" descr="Taka ">
            <a:extLst>
              <a:ext uri="{FF2B5EF4-FFF2-40B4-BE49-F238E27FC236}">
                <a16:creationId xmlns:a16="http://schemas.microsoft.com/office/drawing/2014/main" id="{EB799125-DDAC-A6B6-439C-5BE613494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6417" y="1236518"/>
            <a:ext cx="1067416" cy="106741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5270D0E1-034F-E3B5-385F-7C3AC4B0C6F7}"/>
              </a:ext>
            </a:extLst>
          </p:cNvPr>
          <p:cNvSpPr txBox="1"/>
          <p:nvPr/>
        </p:nvSpPr>
        <p:spPr>
          <a:xfrm>
            <a:off x="6829423" y="2861816"/>
            <a:ext cx="4382367" cy="2759666"/>
          </a:xfrm>
          <a:prstGeom prst="rect">
            <a:avLst/>
          </a:prstGeom>
          <a:noFill/>
        </p:spPr>
        <p:txBody>
          <a:bodyPr wrap="square">
            <a:spAutoFit/>
          </a:bodyPr>
          <a:lstStyle/>
          <a:p>
            <a:pPr algn="just">
              <a:lnSpc>
                <a:spcPct val="150000"/>
              </a:lnSpc>
              <a:spcBef>
                <a:spcPts val="300"/>
              </a:spcBef>
              <a:spcAft>
                <a:spcPts val="300"/>
              </a:spcAft>
            </a:pPr>
            <a:r>
              <a:rPr lang="en-US" sz="1400" b="1" dirty="0">
                <a:effectLst/>
                <a:latin typeface="Corbel" panose="020B0503020204020204" pitchFamily="34" charset="0"/>
                <a:ea typeface="Calibri" panose="020F0502020204030204" pitchFamily="34" charset="0"/>
              </a:rPr>
              <a:t>Takaful is a financial protection for the beneficiaries of the deceased (or insured) against future unexpected financial risk. According to their religious beliefs.</a:t>
            </a:r>
          </a:p>
          <a:p>
            <a:pPr algn="just">
              <a:lnSpc>
                <a:spcPct val="150000"/>
              </a:lnSpc>
              <a:spcBef>
                <a:spcPts val="300"/>
              </a:spcBef>
              <a:spcAft>
                <a:spcPts val="300"/>
              </a:spcAft>
            </a:pPr>
            <a:endParaRPr lang="en-US" sz="1400" b="1" dirty="0">
              <a:latin typeface="Corbel" panose="020B0503020204020204" pitchFamily="34" charset="0"/>
              <a:ea typeface="Calibri" panose="020F0502020204030204" pitchFamily="34" charset="0"/>
            </a:endParaRPr>
          </a:p>
          <a:p>
            <a:pPr algn="just">
              <a:lnSpc>
                <a:spcPct val="150000"/>
              </a:lnSpc>
            </a:pPr>
            <a:r>
              <a:rPr lang="en-US" sz="1400" b="1" i="0" dirty="0">
                <a:solidFill>
                  <a:srgbClr val="111111"/>
                </a:solidFill>
                <a:effectLst/>
              </a:rPr>
              <a:t>Mutual risk sharing among insurers. Surplus sharing is made according to participants. No claim cash back is received from the insurance provider if no claim is made within the coverage period. </a:t>
            </a:r>
          </a:p>
        </p:txBody>
      </p:sp>
      <p:sp>
        <p:nvSpPr>
          <p:cNvPr id="24" name="Title 1">
            <a:extLst>
              <a:ext uri="{FF2B5EF4-FFF2-40B4-BE49-F238E27FC236}">
                <a16:creationId xmlns:a16="http://schemas.microsoft.com/office/drawing/2014/main" id="{802C8E42-49E5-D633-0FA8-97E9FCDAD3F8}"/>
              </a:ext>
            </a:extLst>
          </p:cNvPr>
          <p:cNvSpPr txBox="1">
            <a:spLocks/>
          </p:cNvSpPr>
          <p:nvPr/>
        </p:nvSpPr>
        <p:spPr>
          <a:xfrm>
            <a:off x="7676258" y="226054"/>
            <a:ext cx="4955221" cy="382866"/>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bg1"/>
                </a:solidFill>
              </a:rPr>
              <a:t>TAKAFUL INSURANCE OPTIONS </a:t>
            </a:r>
          </a:p>
        </p:txBody>
      </p:sp>
      <p:sp>
        <p:nvSpPr>
          <p:cNvPr id="25" name="TextBox 24">
            <a:extLst>
              <a:ext uri="{FF2B5EF4-FFF2-40B4-BE49-F238E27FC236}">
                <a16:creationId xmlns:a16="http://schemas.microsoft.com/office/drawing/2014/main" id="{C2D6F7D1-A2F4-0EE1-0D08-C6E6E7BC5449}"/>
              </a:ext>
            </a:extLst>
          </p:cNvPr>
          <p:cNvSpPr txBox="1"/>
          <p:nvPr/>
        </p:nvSpPr>
        <p:spPr>
          <a:xfrm>
            <a:off x="3749948" y="5701849"/>
            <a:ext cx="4516582" cy="738664"/>
          </a:xfrm>
          <a:prstGeom prst="rect">
            <a:avLst/>
          </a:prstGeom>
          <a:ln w="19050">
            <a:solidFill>
              <a:schemeClr val="accent1"/>
            </a:solidFill>
            <a:prstDash val="lgDashDotDo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b="1" i="0" dirty="0">
                <a:solidFill>
                  <a:srgbClr val="111111"/>
                </a:solidFill>
                <a:effectLst/>
              </a:rPr>
              <a:t>The sum assured  is paid into the Norren Kickstart Investment upon death or permanent disability of the sponsor any time within the duration of the policy</a:t>
            </a:r>
            <a:endParaRPr lang="en-US" sz="1400" b="1" i="1" dirty="0"/>
          </a:p>
        </p:txBody>
      </p:sp>
    </p:spTree>
    <p:extLst>
      <p:ext uri="{BB962C8B-B14F-4D97-AF65-F5344CB8AC3E}">
        <p14:creationId xmlns:p14="http://schemas.microsoft.com/office/powerpoint/2010/main" val="982744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1715BD-C3E9-C05A-9FCF-475D7C09EBF3}"/>
              </a:ext>
            </a:extLst>
          </p:cNvPr>
          <p:cNvSpPr>
            <a:spLocks noGrp="1"/>
          </p:cNvSpPr>
          <p:nvPr>
            <p:ph type="sldNum" sz="quarter" idx="12"/>
          </p:nvPr>
        </p:nvSpPr>
        <p:spPr/>
        <p:txBody>
          <a:bodyPr/>
          <a:lstStyle/>
          <a:p>
            <a:fld id="{ECE082DE-8E2A-4186-9421-9D2318CE722A}" type="slidenum">
              <a:rPr lang="en-GB" smtClean="0"/>
              <a:t>17</a:t>
            </a:fld>
            <a:endParaRPr lang="en-GB"/>
          </a:p>
        </p:txBody>
      </p:sp>
      <p:sp>
        <p:nvSpPr>
          <p:cNvPr id="4" name="Title 3">
            <a:extLst>
              <a:ext uri="{FF2B5EF4-FFF2-40B4-BE49-F238E27FC236}">
                <a16:creationId xmlns:a16="http://schemas.microsoft.com/office/drawing/2014/main" id="{8C26DDF8-2474-2419-D4EF-C7F941E54448}"/>
              </a:ext>
            </a:extLst>
          </p:cNvPr>
          <p:cNvSpPr>
            <a:spLocks noGrp="1"/>
          </p:cNvSpPr>
          <p:nvPr>
            <p:ph type="title"/>
          </p:nvPr>
        </p:nvSpPr>
        <p:spPr>
          <a:xfrm>
            <a:off x="2229969" y="199079"/>
            <a:ext cx="10003872" cy="379756"/>
          </a:xfrm>
        </p:spPr>
        <p:txBody>
          <a:bodyPr>
            <a:noAutofit/>
          </a:bodyPr>
          <a:lstStyle/>
          <a:p>
            <a:r>
              <a:rPr lang="en-GB" sz="2400" b="1" dirty="0">
                <a:latin typeface="+mn-lt"/>
              </a:rPr>
              <a:t>INTRODUCTION TO NORRENBERGER SCHOOL INVESTMENT CLUB </a:t>
            </a:r>
            <a:endParaRPr lang="en-NG" sz="2400" b="1" dirty="0">
              <a:latin typeface="+mn-lt"/>
            </a:endParaRPr>
          </a:p>
        </p:txBody>
      </p:sp>
      <p:pic>
        <p:nvPicPr>
          <p:cNvPr id="10" name="Picture 9" descr="A picture containing text, person&#10;&#10;Description automatically generated">
            <a:extLst>
              <a:ext uri="{FF2B5EF4-FFF2-40B4-BE49-F238E27FC236}">
                <a16:creationId xmlns:a16="http://schemas.microsoft.com/office/drawing/2014/main" id="{602020F9-7657-39A0-D35A-1294BFBA0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744" y="974362"/>
            <a:ext cx="5995533" cy="406233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7746B50D-812A-CB2D-D647-AA122704595A}"/>
              </a:ext>
            </a:extLst>
          </p:cNvPr>
          <p:cNvSpPr txBox="1"/>
          <p:nvPr/>
        </p:nvSpPr>
        <p:spPr>
          <a:xfrm>
            <a:off x="194872" y="974361"/>
            <a:ext cx="5561872" cy="3785652"/>
          </a:xfrm>
          <a:prstGeom prst="rect">
            <a:avLst/>
          </a:prstGeom>
          <a:noFill/>
        </p:spPr>
        <p:txBody>
          <a:bodyPr wrap="square">
            <a:spAutoFit/>
          </a:bodyPr>
          <a:lstStyle/>
          <a:p>
            <a:pPr marL="0" indent="0" algn="just">
              <a:buNone/>
            </a:pPr>
            <a:r>
              <a:rPr lang="en-GB" sz="1600" dirty="0"/>
              <a:t>The Norrenberger School Investment Club (NSIC) is one of our strategic initiatives to promote financial literacy, investment enlightenment and financial inclusion.</a:t>
            </a:r>
          </a:p>
          <a:p>
            <a:pPr algn="just"/>
            <a:endParaRPr lang="en-GB" sz="1600" dirty="0"/>
          </a:p>
          <a:p>
            <a:pPr algn="just"/>
            <a:r>
              <a:rPr lang="en-GB" sz="1600" dirty="0"/>
              <a:t>Norrenberger School Investment Club is a terrific way for kids to learn about investment even at a young age (catch them young)</a:t>
            </a:r>
          </a:p>
          <a:p>
            <a:pPr algn="just"/>
            <a:r>
              <a:rPr lang="en-GB" sz="1600" dirty="0"/>
              <a:t>NSIC can help kids learn about money and teach them invaluable lessons about money decisions.</a:t>
            </a:r>
          </a:p>
          <a:p>
            <a:pPr algn="just"/>
            <a:endParaRPr lang="en-GB" sz="1600" dirty="0"/>
          </a:p>
          <a:p>
            <a:pPr algn="just"/>
            <a:r>
              <a:rPr lang="en-GB" sz="1600" dirty="0"/>
              <a:t>The goal of this Investment Club is to provide simple steps for limited ability to invest. The whole idea is to make investment fun and also encourage them to save and invest their own money.</a:t>
            </a:r>
          </a:p>
          <a:p>
            <a:pPr algn="just"/>
            <a:r>
              <a:rPr lang="en-GB" sz="1600" dirty="0"/>
              <a:t>There would be an inter-school competition, a national competition and the finale which will be at the regional level.</a:t>
            </a:r>
            <a:endParaRPr lang="en-NG" sz="1600" dirty="0"/>
          </a:p>
        </p:txBody>
      </p:sp>
    </p:spTree>
    <p:extLst>
      <p:ext uri="{BB962C8B-B14F-4D97-AF65-F5344CB8AC3E}">
        <p14:creationId xmlns:p14="http://schemas.microsoft.com/office/powerpoint/2010/main" val="313247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FA4E98-C888-A923-F79F-68CF483F9441}"/>
              </a:ext>
            </a:extLst>
          </p:cNvPr>
          <p:cNvSpPr>
            <a:spLocks noGrp="1"/>
          </p:cNvSpPr>
          <p:nvPr>
            <p:ph idx="1"/>
          </p:nvPr>
        </p:nvSpPr>
        <p:spPr>
          <a:xfrm>
            <a:off x="689547" y="1142561"/>
            <a:ext cx="5316397" cy="4065543"/>
          </a:xfrm>
        </p:spPr>
        <p:txBody>
          <a:bodyPr>
            <a:normAutofit lnSpcReduction="10000"/>
          </a:bodyPr>
          <a:lstStyle/>
          <a:p>
            <a:pPr>
              <a:lnSpc>
                <a:spcPct val="150000"/>
              </a:lnSpc>
              <a:buClr>
                <a:schemeClr val="accent1"/>
              </a:buClr>
              <a:buSzPct val="100000"/>
              <a:buFont typeface="Wingdings" panose="05000000000000000000" pitchFamily="2" charset="2"/>
              <a:buChar char="q"/>
            </a:pPr>
            <a:r>
              <a:rPr lang="en-GB" sz="1800" dirty="0"/>
              <a:t>Norrenberger school investment club will provide the student with skills and knowledge that will enhance family finances.</a:t>
            </a:r>
          </a:p>
          <a:p>
            <a:pPr>
              <a:lnSpc>
                <a:spcPct val="150000"/>
              </a:lnSpc>
              <a:buClr>
                <a:schemeClr val="accent1"/>
              </a:buClr>
              <a:buFont typeface="Wingdings" panose="05000000000000000000" pitchFamily="2" charset="2"/>
              <a:buChar char="q"/>
            </a:pPr>
            <a:r>
              <a:rPr lang="en-GB" sz="1800" dirty="0"/>
              <a:t>The various activities of the investment club will build confidence and leadership in the student.</a:t>
            </a:r>
          </a:p>
          <a:p>
            <a:pPr>
              <a:lnSpc>
                <a:spcPct val="150000"/>
              </a:lnSpc>
              <a:buClr>
                <a:schemeClr val="accent1"/>
              </a:buClr>
              <a:buFont typeface="Wingdings" panose="05000000000000000000" pitchFamily="2" charset="2"/>
              <a:buChar char="q"/>
            </a:pPr>
            <a:r>
              <a:rPr lang="en-GB" sz="1800" dirty="0"/>
              <a:t>It will create an opportunity for the student to practice sound investment habits.  </a:t>
            </a:r>
          </a:p>
          <a:p>
            <a:pPr>
              <a:lnSpc>
                <a:spcPct val="150000"/>
              </a:lnSpc>
              <a:buClr>
                <a:schemeClr val="accent1"/>
              </a:buClr>
              <a:buFont typeface="Wingdings" panose="05000000000000000000" pitchFamily="2" charset="2"/>
              <a:buChar char="q"/>
            </a:pPr>
            <a:r>
              <a:rPr lang="en-GB" sz="1800" dirty="0"/>
              <a:t>It is also a platform for them to be exposed to the world of finance.</a:t>
            </a:r>
          </a:p>
          <a:p>
            <a:pPr marL="0" indent="0">
              <a:lnSpc>
                <a:spcPct val="150000"/>
              </a:lnSpc>
              <a:buClr>
                <a:schemeClr val="accent1"/>
              </a:buClr>
              <a:buNone/>
            </a:pPr>
            <a:endParaRPr lang="en-GB" sz="1800" dirty="0"/>
          </a:p>
          <a:p>
            <a:pPr marL="0" indent="0">
              <a:buClr>
                <a:schemeClr val="accent1"/>
              </a:buClr>
              <a:buNone/>
            </a:pPr>
            <a:endParaRPr lang="en-GB" sz="1800" dirty="0"/>
          </a:p>
        </p:txBody>
      </p:sp>
      <p:sp>
        <p:nvSpPr>
          <p:cNvPr id="2" name="Slide Number Placeholder 1">
            <a:extLst>
              <a:ext uri="{FF2B5EF4-FFF2-40B4-BE49-F238E27FC236}">
                <a16:creationId xmlns:a16="http://schemas.microsoft.com/office/drawing/2014/main" id="{E1A2D220-F6C5-C076-77B0-BC81F31149EB}"/>
              </a:ext>
            </a:extLst>
          </p:cNvPr>
          <p:cNvSpPr>
            <a:spLocks noGrp="1"/>
          </p:cNvSpPr>
          <p:nvPr>
            <p:ph type="sldNum" sz="quarter" idx="12"/>
          </p:nvPr>
        </p:nvSpPr>
        <p:spPr/>
        <p:txBody>
          <a:bodyPr/>
          <a:lstStyle/>
          <a:p>
            <a:fld id="{ECE082DE-8E2A-4186-9421-9D2318CE722A}" type="slidenum">
              <a:rPr lang="en-GB" smtClean="0"/>
              <a:t>18</a:t>
            </a:fld>
            <a:endParaRPr lang="en-GB"/>
          </a:p>
        </p:txBody>
      </p:sp>
      <p:sp>
        <p:nvSpPr>
          <p:cNvPr id="3" name="Title 2">
            <a:extLst>
              <a:ext uri="{FF2B5EF4-FFF2-40B4-BE49-F238E27FC236}">
                <a16:creationId xmlns:a16="http://schemas.microsoft.com/office/drawing/2014/main" id="{3DDFD967-C4B8-D8A0-E483-793FB7A57569}"/>
              </a:ext>
            </a:extLst>
          </p:cNvPr>
          <p:cNvSpPr>
            <a:spLocks noGrp="1"/>
          </p:cNvSpPr>
          <p:nvPr>
            <p:ph type="title"/>
          </p:nvPr>
        </p:nvSpPr>
        <p:spPr>
          <a:xfrm>
            <a:off x="2188128" y="223189"/>
            <a:ext cx="10003872" cy="379756"/>
          </a:xfrm>
        </p:spPr>
        <p:txBody>
          <a:bodyPr>
            <a:noAutofit/>
          </a:bodyPr>
          <a:lstStyle/>
          <a:p>
            <a:r>
              <a:rPr lang="en-GB" sz="2400" b="1" dirty="0"/>
              <a:t>OBJECTIVES OF NORRENBERGER SCHOOL INVESTMENT CLUB</a:t>
            </a:r>
            <a:endParaRPr lang="en-NG" sz="2400" b="1" dirty="0"/>
          </a:p>
        </p:txBody>
      </p:sp>
      <p:pic>
        <p:nvPicPr>
          <p:cNvPr id="2050" name="Picture 2" descr="ladder of success in business growth concept - school investment club objective stock pictures, royalty-free photos &amp; images">
            <a:extLst>
              <a:ext uri="{FF2B5EF4-FFF2-40B4-BE49-F238E27FC236}">
                <a16:creationId xmlns:a16="http://schemas.microsoft.com/office/drawing/2014/main" id="{79956FF1-549F-1AB2-1E4F-ECD71A18D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9199" y="1142561"/>
            <a:ext cx="5549901" cy="3886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19379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5" name="Straight Connector 104"/>
          <p:cNvCxnSpPr>
            <a:cxnSpLocks/>
            <a:endCxn id="97" idx="2"/>
          </p:cNvCxnSpPr>
          <p:nvPr/>
        </p:nvCxnSpPr>
        <p:spPr>
          <a:xfrm flipV="1">
            <a:off x="849086" y="3726726"/>
            <a:ext cx="10218569" cy="105061"/>
          </a:xfrm>
          <a:prstGeom prst="line">
            <a:avLst/>
          </a:prstGeom>
          <a:ln w="38100">
            <a:solidFill>
              <a:schemeClr val="accent2"/>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6" name="Object 5" hidden="1"/>
          <p:cNvGraphicFramePr>
            <a:graphicFrameLocks noChangeAspect="1"/>
          </p:cNvGraphicFramePr>
          <p:nvPr>
            <p:custDataLst>
              <p:tags r:id="rId2"/>
            </p:custDataLst>
          </p:nvPr>
        </p:nvGraphicFramePr>
        <p:xfrm>
          <a:off x="1524001" y="1"/>
          <a:ext cx="158751" cy="158751"/>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6" name="Object 5" hidden="1"/>
                      <p:cNvPicPr/>
                      <p:nvPr/>
                    </p:nvPicPr>
                    <p:blipFill>
                      <a:blip r:embed="rId6"/>
                      <a:stretch>
                        <a:fillRect/>
                      </a:stretch>
                    </p:blipFill>
                    <p:spPr>
                      <a:xfrm>
                        <a:off x="1524001" y="1"/>
                        <a:ext cx="158751" cy="158751"/>
                      </a:xfrm>
                      <a:prstGeom prst="rect">
                        <a:avLst/>
                      </a:prstGeom>
                    </p:spPr>
                  </p:pic>
                </p:oleObj>
              </mc:Fallback>
            </mc:AlternateContent>
          </a:graphicData>
        </a:graphic>
      </p:graphicFrame>
      <p:cxnSp>
        <p:nvCxnSpPr>
          <p:cNvPr id="102" name="Straight Connector 101"/>
          <p:cNvCxnSpPr/>
          <p:nvPr/>
        </p:nvCxnSpPr>
        <p:spPr>
          <a:xfrm flipV="1">
            <a:off x="2026833" y="2162771"/>
            <a:ext cx="9104040" cy="13015"/>
          </a:xfrm>
          <a:prstGeom prst="line">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p:cNvCxnSpPr>
          <p:nvPr/>
        </p:nvCxnSpPr>
        <p:spPr>
          <a:xfrm flipV="1">
            <a:off x="728193" y="5311302"/>
            <a:ext cx="10623986" cy="22955"/>
          </a:xfrm>
          <a:prstGeom prst="line">
            <a:avLst/>
          </a:prstGeom>
          <a:ln w="38100">
            <a:solidFill>
              <a:schemeClr val="accent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2753119" y="1884720"/>
            <a:ext cx="216000" cy="366128"/>
            <a:chOff x="1610436" y="1451687"/>
            <a:chExt cx="216000" cy="366128"/>
          </a:xfrm>
          <a:scene3d>
            <a:camera prst="orthographicFront">
              <a:rot lat="0" lon="0" rev="0"/>
            </a:camera>
            <a:lightRig rig="soft" dir="t">
              <a:rot lat="0" lon="0" rev="0"/>
            </a:lightRig>
          </a:scene3d>
        </p:grpSpPr>
        <p:sp>
          <p:nvSpPr>
            <p:cNvPr id="116" name="Oval 115"/>
            <p:cNvSpPr/>
            <p:nvPr/>
          </p:nvSpPr>
          <p:spPr bwMode="gray">
            <a:xfrm>
              <a:off x="1610436" y="1601815"/>
              <a:ext cx="216000" cy="216000"/>
            </a:xfrm>
            <a:prstGeom prst="ellipse">
              <a:avLst/>
            </a:prstGeom>
            <a:solidFill>
              <a:schemeClr val="accent1"/>
            </a:solid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17" name="Straight Connector 116"/>
            <p:cNvCxnSpPr>
              <a:stCxn id="116" idx="0"/>
            </p:cNvCxnSpPr>
            <p:nvPr/>
          </p:nvCxnSpPr>
          <p:spPr>
            <a:xfrm flipV="1">
              <a:off x="1718436" y="1451687"/>
              <a:ext cx="0" cy="150128"/>
            </a:xfrm>
            <a:prstGeom prst="line">
              <a:avLst/>
            </a:prstGeom>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grpSp>
        <p:nvGrpSpPr>
          <p:cNvPr id="127" name="Group 126"/>
          <p:cNvGrpSpPr/>
          <p:nvPr/>
        </p:nvGrpSpPr>
        <p:grpSpPr>
          <a:xfrm rot="10800000">
            <a:off x="5325432" y="3674159"/>
            <a:ext cx="216000" cy="366128"/>
            <a:chOff x="1610436" y="1451687"/>
            <a:chExt cx="216000" cy="366128"/>
          </a:xfrm>
          <a:solidFill>
            <a:schemeClr val="accent2"/>
          </a:solidFill>
          <a:scene3d>
            <a:camera prst="orthographicFront">
              <a:rot lat="0" lon="0" rev="0"/>
            </a:camera>
            <a:lightRig rig="soft" dir="t">
              <a:rot lat="0" lon="0" rev="0"/>
            </a:lightRig>
          </a:scene3d>
        </p:grpSpPr>
        <p:sp>
          <p:nvSpPr>
            <p:cNvPr id="128" name="Oval 127"/>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29" name="Straight Connector 128"/>
            <p:cNvCxnSpPr>
              <a:stCxn id="128" idx="0"/>
            </p:cNvCxnSpPr>
            <p:nvPr/>
          </p:nvCxnSpPr>
          <p:spPr>
            <a:xfrm flipV="1">
              <a:off x="1718436" y="1451687"/>
              <a:ext cx="0" cy="150128"/>
            </a:xfrm>
            <a:prstGeom prst="line">
              <a:avLst/>
            </a:prstGeom>
            <a:grpFill/>
            <a:ln w="12700">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7181831" y="3517814"/>
            <a:ext cx="216000" cy="366128"/>
            <a:chOff x="1610436" y="1451687"/>
            <a:chExt cx="216000" cy="366128"/>
          </a:xfrm>
          <a:solidFill>
            <a:schemeClr val="accent2"/>
          </a:solidFill>
          <a:scene3d>
            <a:camera prst="orthographicFront">
              <a:rot lat="0" lon="0" rev="0"/>
            </a:camera>
            <a:lightRig rig="soft" dir="t">
              <a:rot lat="0" lon="0" rev="0"/>
            </a:lightRig>
          </a:scene3d>
        </p:grpSpPr>
        <p:sp>
          <p:nvSpPr>
            <p:cNvPr id="140" name="Oval 139"/>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41" name="Straight Connector 140"/>
            <p:cNvCxnSpPr>
              <a:stCxn id="140"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143" name="Rectangle 142"/>
          <p:cNvSpPr/>
          <p:nvPr/>
        </p:nvSpPr>
        <p:spPr bwMode="gray">
          <a:xfrm>
            <a:off x="2658006" y="4011703"/>
            <a:ext cx="1354080"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endParaRPr lang="en-GB" sz="1200" b="1" i="0" dirty="0">
              <a:solidFill>
                <a:srgbClr val="303030"/>
              </a:solidFill>
              <a:effectLst/>
              <a:latin typeface="Corbel" panose="020B0503020204020204" pitchFamily="34" charset="0"/>
            </a:endParaRPr>
          </a:p>
          <a:p>
            <a:pPr marL="0" marR="0" lvl="0" indent="0" algn="ctr" defTabSz="914400" eaLnBrk="1" fontAlgn="base" latinLnBrk="0" hangingPunct="1">
              <a:lnSpc>
                <a:spcPct val="100000"/>
              </a:lnSpc>
              <a:spcBef>
                <a:spcPts val="0"/>
              </a:spcBef>
              <a:spcAft>
                <a:spcPts val="300"/>
              </a:spcAft>
              <a:buClrTx/>
              <a:buSzTx/>
              <a:buFontTx/>
              <a:buNone/>
              <a:tabLst/>
              <a:defRPr/>
            </a:pPr>
            <a:endParaRPr lang="en-GB" sz="1200" b="1" dirty="0">
              <a:solidFill>
                <a:srgbClr val="303030"/>
              </a:solidFill>
              <a:latin typeface="Corbel" panose="020B0503020204020204" pitchFamily="34" charset="0"/>
            </a:endParaRPr>
          </a:p>
          <a:p>
            <a:pPr marL="0" marR="0" lvl="0" indent="0" algn="ctr" defTabSz="914400" eaLnBrk="1" fontAlgn="base" latinLnBrk="0" hangingPunct="1">
              <a:lnSpc>
                <a:spcPct val="100000"/>
              </a:lnSpc>
              <a:spcBef>
                <a:spcPts val="0"/>
              </a:spcBef>
              <a:spcAft>
                <a:spcPts val="300"/>
              </a:spcAft>
              <a:buClrTx/>
              <a:buSzTx/>
              <a:buFontTx/>
              <a:buNone/>
              <a:tabLst/>
              <a:defRPr/>
            </a:pPr>
            <a:endParaRPr lang="en-GB" sz="1200" b="1" i="0" dirty="0">
              <a:solidFill>
                <a:srgbClr val="303030"/>
              </a:solidFill>
              <a:effectLst/>
              <a:latin typeface="Corbel" panose="020B0503020204020204" pitchFamily="34" charset="0"/>
            </a:endParaRPr>
          </a:p>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ACCEPT TERMS AND CONDITIONS PECLIAR TO THE PRODUCT SELECTED</a:t>
            </a:r>
            <a:endParaRPr kumimoji="0" lang="en-GB" sz="1200" b="1" i="0" u="none" strike="noStrike" kern="0" cap="none" spc="0" normalizeH="0" baseline="0" noProof="0" dirty="0">
              <a:ln>
                <a:noFill/>
              </a:ln>
              <a:effectLst/>
              <a:uLnTx/>
              <a:uFillTx/>
              <a:cs typeface="Arial" pitchFamily="34" charset="0"/>
            </a:endParaRPr>
          </a:p>
        </p:txBody>
      </p:sp>
      <p:sp>
        <p:nvSpPr>
          <p:cNvPr id="150" name="Rectangle 149"/>
          <p:cNvSpPr/>
          <p:nvPr/>
        </p:nvSpPr>
        <p:spPr bwMode="gray">
          <a:xfrm>
            <a:off x="4688771" y="4015896"/>
            <a:ext cx="1520976"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GB" sz="1200" b="1" i="0" dirty="0">
                <a:solidFill>
                  <a:srgbClr val="303030"/>
                </a:solidFill>
                <a:effectLst/>
                <a:latin typeface="Corbel" panose="020B0503020204020204" pitchFamily="34" charset="0"/>
              </a:rPr>
              <a:t>VALIDATE KYC </a:t>
            </a:r>
            <a:endParaRPr lang="en-NG" sz="1200" b="1" dirty="0"/>
          </a:p>
        </p:txBody>
      </p:sp>
      <p:sp>
        <p:nvSpPr>
          <p:cNvPr id="152" name="Rectangle 151"/>
          <p:cNvSpPr/>
          <p:nvPr/>
        </p:nvSpPr>
        <p:spPr bwMode="gray">
          <a:xfrm>
            <a:off x="6444175" y="4049367"/>
            <a:ext cx="1685756"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USER </a:t>
            </a:r>
            <a:r>
              <a:rPr lang="en-GB" sz="1200" b="1" dirty="0">
                <a:solidFill>
                  <a:srgbClr val="303030"/>
                </a:solidFill>
                <a:latin typeface="Corbel" panose="020B0503020204020204" pitchFamily="34" charset="0"/>
              </a:rPr>
              <a:t>UPLOADS CUSTOMER KYC DOCUMENTS</a:t>
            </a:r>
            <a:r>
              <a:rPr lang="en-GB" sz="1200" b="1" i="0" dirty="0">
                <a:solidFill>
                  <a:srgbClr val="303030"/>
                </a:solidFill>
                <a:effectLst/>
                <a:latin typeface="Corbel" panose="020B0503020204020204" pitchFamily="34" charset="0"/>
              </a:rPr>
              <a:t> </a:t>
            </a:r>
            <a:endParaRPr kumimoji="0" lang="en-GB" sz="1200" b="1" i="0" u="none" strike="noStrike" kern="0" cap="none" spc="0" normalizeH="0" baseline="0" noProof="0" dirty="0">
              <a:ln>
                <a:noFill/>
              </a:ln>
              <a:effectLst/>
              <a:uLnTx/>
              <a:uFillTx/>
              <a:cs typeface="Arial" pitchFamily="34" charset="0"/>
            </a:endParaRPr>
          </a:p>
        </p:txBody>
      </p:sp>
      <p:grpSp>
        <p:nvGrpSpPr>
          <p:cNvPr id="118" name="Group 117"/>
          <p:cNvGrpSpPr/>
          <p:nvPr/>
        </p:nvGrpSpPr>
        <p:grpSpPr>
          <a:xfrm rot="10800000">
            <a:off x="4468289" y="2053520"/>
            <a:ext cx="216000" cy="366128"/>
            <a:chOff x="1610436" y="1451687"/>
            <a:chExt cx="216000" cy="366128"/>
          </a:xfrm>
          <a:solidFill>
            <a:schemeClr val="accent1"/>
          </a:solidFill>
          <a:scene3d>
            <a:camera prst="orthographicFront">
              <a:rot lat="0" lon="0" rev="0"/>
            </a:camera>
            <a:lightRig rig="soft" dir="t">
              <a:rot lat="0" lon="0" rev="0"/>
            </a:lightRig>
          </a:scene3d>
        </p:grpSpPr>
        <p:sp>
          <p:nvSpPr>
            <p:cNvPr id="119" name="Oval 118"/>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20" name="Straight Connector 119"/>
            <p:cNvCxnSpPr>
              <a:stCxn id="119"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146" name="Rectangle 145"/>
          <p:cNvSpPr/>
          <p:nvPr/>
        </p:nvSpPr>
        <p:spPr bwMode="gray">
          <a:xfrm>
            <a:off x="5721927" y="1274618"/>
            <a:ext cx="2147454" cy="484168"/>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dirty="0">
                <a:solidFill>
                  <a:srgbClr val="303030"/>
                </a:solidFill>
                <a:latin typeface="Corbel" panose="020B0503020204020204" pitchFamily="34" charset="0"/>
              </a:rPr>
              <a:t>VERIFY EMAIL ADDRESS VIA LINK SENT TO EMAIL ADDRESS</a:t>
            </a:r>
            <a:r>
              <a:rPr lang="en-GB" sz="1200" b="1" i="0" dirty="0">
                <a:solidFill>
                  <a:srgbClr val="303030"/>
                </a:solidFill>
                <a:effectLst/>
                <a:latin typeface="Corbel" panose="020B0503020204020204" pitchFamily="34" charset="0"/>
              </a:rPr>
              <a:t> </a:t>
            </a:r>
            <a:endParaRPr kumimoji="0" lang="en-GB" sz="1200" b="1" i="0" u="none" strike="noStrike" kern="0" cap="none" spc="0" normalizeH="0" baseline="0" noProof="0" dirty="0">
              <a:ln>
                <a:noFill/>
              </a:ln>
              <a:effectLst/>
              <a:uLnTx/>
              <a:uFillTx/>
              <a:cs typeface="Arial" pitchFamily="34" charset="0"/>
            </a:endParaRPr>
          </a:p>
        </p:txBody>
      </p:sp>
      <p:sp>
        <p:nvSpPr>
          <p:cNvPr id="155" name="Rectangle 154"/>
          <p:cNvSpPr/>
          <p:nvPr/>
        </p:nvSpPr>
        <p:spPr bwMode="gray">
          <a:xfrm>
            <a:off x="8794638" y="1419069"/>
            <a:ext cx="1600713"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dirty="0">
                <a:solidFill>
                  <a:srgbClr val="303030"/>
                </a:solidFill>
                <a:latin typeface="Corbel" panose="020B0503020204020204" pitchFamily="34" charset="0"/>
              </a:rPr>
              <a:t>USER LOGS IN USING THEIR EMAIL ADDRESS AND PASSWORD</a:t>
            </a:r>
            <a:endParaRPr kumimoji="0" lang="en-GB" sz="1200" b="1" i="0" u="none" strike="noStrike" kern="0" cap="none" spc="0" normalizeH="0" baseline="0" noProof="0" dirty="0">
              <a:ln>
                <a:noFill/>
              </a:ln>
              <a:effectLst/>
              <a:uLnTx/>
              <a:uFillTx/>
              <a:cs typeface="Arial" pitchFamily="34" charset="0"/>
            </a:endParaRPr>
          </a:p>
        </p:txBody>
      </p:sp>
      <p:grpSp>
        <p:nvGrpSpPr>
          <p:cNvPr id="172" name="Group 171"/>
          <p:cNvGrpSpPr/>
          <p:nvPr/>
        </p:nvGrpSpPr>
        <p:grpSpPr>
          <a:xfrm>
            <a:off x="6622473" y="1801090"/>
            <a:ext cx="235528" cy="484909"/>
            <a:chOff x="1610436" y="1451687"/>
            <a:chExt cx="216000" cy="366128"/>
          </a:xfrm>
          <a:solidFill>
            <a:schemeClr val="accent1"/>
          </a:solidFill>
          <a:scene3d>
            <a:camera prst="orthographicFront">
              <a:rot lat="0" lon="0" rev="0"/>
            </a:camera>
            <a:lightRig rig="soft" dir="t">
              <a:rot lat="0" lon="0" rev="0"/>
            </a:lightRig>
          </a:scene3d>
        </p:grpSpPr>
        <p:sp>
          <p:nvSpPr>
            <p:cNvPr id="173" name="Oval 172"/>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74" name="Straight Connector 173"/>
            <p:cNvCxnSpPr>
              <a:cxnSpLocks/>
              <a:stCxn id="173"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142" name="Rectangle 141"/>
          <p:cNvSpPr/>
          <p:nvPr/>
        </p:nvSpPr>
        <p:spPr bwMode="gray">
          <a:xfrm>
            <a:off x="4835236" y="5458691"/>
            <a:ext cx="1108363" cy="523506"/>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SUBMIT</a:t>
            </a:r>
            <a:endParaRPr kumimoji="0" lang="en-GB" sz="1200" b="1" i="0" u="none" strike="noStrike" kern="0" cap="none" spc="0" normalizeH="0" baseline="0" noProof="0" dirty="0">
              <a:ln>
                <a:noFill/>
              </a:ln>
              <a:effectLst/>
              <a:uLnTx/>
              <a:uFillTx/>
              <a:cs typeface="Arial" pitchFamily="34" charset="0"/>
            </a:endParaRPr>
          </a:p>
        </p:txBody>
      </p:sp>
      <p:sp>
        <p:nvSpPr>
          <p:cNvPr id="151" name="Rectangle 150"/>
          <p:cNvSpPr/>
          <p:nvPr/>
        </p:nvSpPr>
        <p:spPr bwMode="gray">
          <a:xfrm rot="10800000" flipV="1">
            <a:off x="6428509" y="5334000"/>
            <a:ext cx="1205345" cy="997527"/>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SELECT FUNDING OPTION</a:t>
            </a:r>
            <a:endParaRPr kumimoji="0" lang="en-GB" sz="1200" b="1" i="0" u="none" strike="noStrike" kern="0" cap="none" spc="0" normalizeH="0" baseline="0" noProof="0" dirty="0">
              <a:ln>
                <a:noFill/>
              </a:ln>
              <a:effectLst/>
              <a:uLnTx/>
              <a:uFillTx/>
              <a:cs typeface="Arial" pitchFamily="34" charset="0"/>
            </a:endParaRPr>
          </a:p>
        </p:txBody>
      </p:sp>
      <p:grpSp>
        <p:nvGrpSpPr>
          <p:cNvPr id="156" name="Group 155"/>
          <p:cNvGrpSpPr/>
          <p:nvPr/>
        </p:nvGrpSpPr>
        <p:grpSpPr>
          <a:xfrm rot="10800000" flipH="1">
            <a:off x="5250871" y="5223164"/>
            <a:ext cx="277092" cy="355860"/>
            <a:chOff x="1610436" y="1451687"/>
            <a:chExt cx="216000" cy="366128"/>
          </a:xfrm>
          <a:solidFill>
            <a:schemeClr val="accent3"/>
          </a:solidFill>
          <a:scene3d>
            <a:camera prst="orthographicFront">
              <a:rot lat="0" lon="0" rev="0"/>
            </a:camera>
            <a:lightRig rig="soft" dir="t">
              <a:rot lat="0" lon="0" rev="0"/>
            </a:lightRig>
          </a:scene3d>
        </p:grpSpPr>
        <p:sp>
          <p:nvSpPr>
            <p:cNvPr id="157" name="Oval 156"/>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58" name="Straight Connector 157"/>
            <p:cNvCxnSpPr>
              <a:stCxn id="157" idx="0"/>
            </p:cNvCxnSpPr>
            <p:nvPr/>
          </p:nvCxnSpPr>
          <p:spPr>
            <a:xfrm flipV="1">
              <a:off x="1718436" y="1451687"/>
              <a:ext cx="0" cy="150128"/>
            </a:xfrm>
            <a:prstGeom prst="line">
              <a:avLst/>
            </a:prstGeom>
            <a:grpFill/>
            <a:ln w="12700">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grpSp>
      <p:grpSp>
        <p:nvGrpSpPr>
          <p:cNvPr id="164" name="Group 163"/>
          <p:cNvGrpSpPr/>
          <p:nvPr/>
        </p:nvGrpSpPr>
        <p:grpSpPr>
          <a:xfrm>
            <a:off x="6899564" y="5056909"/>
            <a:ext cx="1787236" cy="406849"/>
            <a:chOff x="559392" y="1451687"/>
            <a:chExt cx="1267229" cy="365876"/>
          </a:xfrm>
          <a:solidFill>
            <a:schemeClr val="accent3"/>
          </a:solidFill>
          <a:scene3d>
            <a:camera prst="orthographicFront">
              <a:rot lat="0" lon="0" rev="0"/>
            </a:camera>
            <a:lightRig rig="soft" dir="t">
              <a:rot lat="0" lon="0" rev="0"/>
            </a:lightRig>
          </a:scene3d>
        </p:grpSpPr>
        <p:sp>
          <p:nvSpPr>
            <p:cNvPr id="165" name="Oval 164"/>
            <p:cNvSpPr/>
            <p:nvPr/>
          </p:nvSpPr>
          <p:spPr bwMode="gray">
            <a:xfrm>
              <a:off x="1610621" y="1601563"/>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66" name="Straight Connector 165"/>
            <p:cNvCxnSpPr>
              <a:cxnSpLocks/>
            </p:cNvCxnSpPr>
            <p:nvPr/>
          </p:nvCxnSpPr>
          <p:spPr>
            <a:xfrm flipV="1">
              <a:off x="687300" y="1451687"/>
              <a:ext cx="0" cy="150128"/>
            </a:xfrm>
            <a:prstGeom prst="line">
              <a:avLst/>
            </a:prstGeom>
            <a:grpFill/>
            <a:ln w="12700">
              <a:noFill/>
            </a:ln>
            <a:effectLst>
              <a:outerShdw blurRad="107950" dist="12700" dir="5400000" algn="ctr">
                <a:srgbClr val="000000"/>
              </a:outerShdw>
            </a:effectLst>
            <a:sp3d contourW="44450" prstMaterial="matte">
              <a:bevelT w="63500" h="63500" prst="artDeco"/>
              <a:contourClr>
                <a:srgbClr val="FFFFFF"/>
              </a:contourClr>
            </a:sp3d>
          </p:spPr>
          <p:style>
            <a:lnRef idx="1">
              <a:schemeClr val="accent1"/>
            </a:lnRef>
            <a:fillRef idx="0">
              <a:schemeClr val="accent1"/>
            </a:fillRef>
            <a:effectRef idx="0">
              <a:schemeClr val="accent1"/>
            </a:effectRef>
            <a:fontRef idx="minor">
              <a:schemeClr val="tx1"/>
            </a:fontRef>
          </p:style>
        </p:cxnSp>
        <p:sp>
          <p:nvSpPr>
            <p:cNvPr id="169" name="Oval 168">
              <a:extLst>
                <a:ext uri="{FF2B5EF4-FFF2-40B4-BE49-F238E27FC236}">
                  <a16:creationId xmlns:a16="http://schemas.microsoft.com/office/drawing/2014/main" id="{03D20396-9F7F-B491-AA56-29F74DC9AFE6}"/>
                </a:ext>
              </a:extLst>
            </p:cNvPr>
            <p:cNvSpPr/>
            <p:nvPr/>
          </p:nvSpPr>
          <p:spPr bwMode="gray">
            <a:xfrm>
              <a:off x="559392" y="1598063"/>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grpSp>
      <p:grpSp>
        <p:nvGrpSpPr>
          <p:cNvPr id="189" name="Group 188"/>
          <p:cNvGrpSpPr/>
          <p:nvPr/>
        </p:nvGrpSpPr>
        <p:grpSpPr>
          <a:xfrm>
            <a:off x="9518642" y="1917656"/>
            <a:ext cx="216000" cy="366128"/>
            <a:chOff x="1610436" y="1451687"/>
            <a:chExt cx="216000" cy="366128"/>
          </a:xfrm>
          <a:solidFill>
            <a:schemeClr val="accent1"/>
          </a:solidFill>
          <a:scene3d>
            <a:camera prst="orthographicFront">
              <a:rot lat="0" lon="0" rev="0"/>
            </a:camera>
            <a:lightRig rig="soft" dir="t">
              <a:rot lat="0" lon="0" rev="0"/>
            </a:lightRig>
          </a:scene3d>
        </p:grpSpPr>
        <p:sp>
          <p:nvSpPr>
            <p:cNvPr id="190" name="Oval 189"/>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191" name="Straight Connector 190"/>
            <p:cNvCxnSpPr>
              <a:stCxn id="190"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184" name="Oval 183"/>
          <p:cNvSpPr/>
          <p:nvPr/>
        </p:nvSpPr>
        <p:spPr>
          <a:xfrm>
            <a:off x="360218" y="1233055"/>
            <a:ext cx="1770957" cy="118166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bg1"/>
                </a:solidFill>
                <a:effectLst/>
                <a:uLnTx/>
                <a:uFillTx/>
              </a:rPr>
              <a:t>START</a:t>
            </a:r>
          </a:p>
        </p:txBody>
      </p:sp>
      <p:grpSp>
        <p:nvGrpSpPr>
          <p:cNvPr id="202" name="Group 201"/>
          <p:cNvGrpSpPr/>
          <p:nvPr/>
        </p:nvGrpSpPr>
        <p:grpSpPr>
          <a:xfrm rot="10800000">
            <a:off x="3227045" y="3680134"/>
            <a:ext cx="216000" cy="366128"/>
            <a:chOff x="1610436" y="1451687"/>
            <a:chExt cx="216000" cy="366128"/>
          </a:xfrm>
          <a:solidFill>
            <a:schemeClr val="accent2"/>
          </a:solidFill>
          <a:scene3d>
            <a:camera prst="orthographicFront">
              <a:rot lat="0" lon="0" rev="0"/>
            </a:camera>
            <a:lightRig rig="soft" dir="t">
              <a:rot lat="0" lon="0" rev="0"/>
            </a:lightRig>
          </a:scene3d>
        </p:grpSpPr>
        <p:sp>
          <p:nvSpPr>
            <p:cNvPr id="203" name="Oval 202"/>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204" name="Straight Connector 203"/>
            <p:cNvCxnSpPr>
              <a:stCxn id="203"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205" name="Rectangle 204"/>
          <p:cNvSpPr/>
          <p:nvPr/>
        </p:nvSpPr>
        <p:spPr bwMode="gray">
          <a:xfrm>
            <a:off x="2000424" y="1489886"/>
            <a:ext cx="1734013"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lang="en-GB" sz="1200" b="1" dirty="0"/>
              <a:t>USER CLICKS ON OPEN KICKSTART ACCOUNT ON PORTAL/MOBILE APP</a:t>
            </a:r>
            <a:endParaRPr kumimoji="0" lang="en-NG" sz="1200" b="1" i="0" u="none" strike="noStrike" kern="0" cap="none" spc="0" normalizeH="0" baseline="0" noProof="0" dirty="0">
              <a:ln>
                <a:noFill/>
              </a:ln>
              <a:solidFill>
                <a:schemeClr val="tx1">
                  <a:lumMod val="50000"/>
                  <a:lumOff val="50000"/>
                </a:schemeClr>
              </a:solidFill>
              <a:effectLst/>
              <a:uLnTx/>
              <a:uFillTx/>
            </a:endParaRPr>
          </a:p>
          <a:p>
            <a:pPr marL="0" marR="0" lvl="0" indent="0" algn="ctr" defTabSz="914400" eaLnBrk="1" fontAlgn="base" latinLnBrk="0" hangingPunct="1">
              <a:lnSpc>
                <a:spcPct val="100000"/>
              </a:lnSpc>
              <a:spcBef>
                <a:spcPts val="0"/>
              </a:spcBef>
              <a:spcAft>
                <a:spcPts val="300"/>
              </a:spcAft>
              <a:buClrTx/>
              <a:buSzTx/>
              <a:buFontTx/>
              <a:buNone/>
              <a:tabLst/>
              <a:defRPr/>
            </a:pPr>
            <a:endParaRPr kumimoji="0" lang="en-GB" sz="1200" b="0" i="0" u="none" strike="noStrike" kern="0" cap="none" spc="0" normalizeH="0" baseline="0" noProof="0" dirty="0">
              <a:ln>
                <a:noFill/>
              </a:ln>
              <a:effectLst/>
              <a:uLnTx/>
              <a:uFillTx/>
              <a:cs typeface="Arial" pitchFamily="34" charset="0"/>
            </a:endParaRPr>
          </a:p>
        </p:txBody>
      </p:sp>
      <p:sp>
        <p:nvSpPr>
          <p:cNvPr id="81" name="Rectangle 80"/>
          <p:cNvSpPr/>
          <p:nvPr/>
        </p:nvSpPr>
        <p:spPr bwMode="gray">
          <a:xfrm>
            <a:off x="8233333" y="3993310"/>
            <a:ext cx="1848067"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SAVE AND CONTINUE LATER?</a:t>
            </a:r>
            <a:endParaRPr kumimoji="0" lang="en-GB" sz="1200" b="1" i="0" u="none" strike="noStrike" kern="0" cap="none" spc="0" normalizeH="0" baseline="0" noProof="0" dirty="0">
              <a:ln>
                <a:noFill/>
              </a:ln>
              <a:effectLst/>
              <a:uLnTx/>
              <a:uFillTx/>
              <a:cs typeface="Arial" pitchFamily="34" charset="0"/>
            </a:endParaRPr>
          </a:p>
        </p:txBody>
      </p:sp>
      <p:grpSp>
        <p:nvGrpSpPr>
          <p:cNvPr id="85" name="Group 84"/>
          <p:cNvGrpSpPr/>
          <p:nvPr/>
        </p:nvGrpSpPr>
        <p:grpSpPr>
          <a:xfrm rot="10800000">
            <a:off x="9028818" y="3652098"/>
            <a:ext cx="216000" cy="366128"/>
            <a:chOff x="1610436" y="1451687"/>
            <a:chExt cx="216000" cy="366128"/>
          </a:xfrm>
          <a:solidFill>
            <a:schemeClr val="accent2"/>
          </a:solidFill>
          <a:scene3d>
            <a:camera prst="orthographicFront">
              <a:rot lat="0" lon="0" rev="0"/>
            </a:camera>
            <a:lightRig rig="soft" dir="t">
              <a:rot lat="0" lon="0" rev="0"/>
            </a:lightRig>
          </a:scene3d>
        </p:grpSpPr>
        <p:sp>
          <p:nvSpPr>
            <p:cNvPr id="86" name="Oval 85"/>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87" name="Straight Connector 86"/>
            <p:cNvCxnSpPr>
              <a:stCxn id="86"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89" name="Rectangle 88"/>
          <p:cNvSpPr/>
          <p:nvPr/>
        </p:nvSpPr>
        <p:spPr bwMode="gray">
          <a:xfrm>
            <a:off x="9460012" y="3279093"/>
            <a:ext cx="1848067" cy="361665"/>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300"/>
              </a:spcAft>
              <a:buClrTx/>
              <a:buSzTx/>
              <a:buFontTx/>
              <a:buNone/>
              <a:tabLst/>
              <a:defRPr/>
            </a:pPr>
            <a:r>
              <a:rPr lang="en-GB" sz="1200" b="1" i="0" dirty="0">
                <a:solidFill>
                  <a:srgbClr val="303030"/>
                </a:solidFill>
                <a:effectLst/>
                <a:latin typeface="Corbel" panose="020B0503020204020204" pitchFamily="34" charset="0"/>
              </a:rPr>
              <a:t> COMPLETE BIO DATA FORM (add Insurance)</a:t>
            </a:r>
            <a:endParaRPr kumimoji="0" lang="en-GB" sz="1200" b="0" i="0" u="none" strike="noStrike" kern="0" cap="none" spc="0" normalizeH="0" baseline="0" noProof="0" dirty="0">
              <a:ln>
                <a:noFill/>
              </a:ln>
              <a:effectLst/>
              <a:uLnTx/>
              <a:uFillTx/>
              <a:cs typeface="Arial" pitchFamily="34" charset="0"/>
            </a:endParaRPr>
          </a:p>
        </p:txBody>
      </p:sp>
      <p:grpSp>
        <p:nvGrpSpPr>
          <p:cNvPr id="93" name="Group 92"/>
          <p:cNvGrpSpPr/>
          <p:nvPr/>
        </p:nvGrpSpPr>
        <p:grpSpPr>
          <a:xfrm>
            <a:off x="10168046" y="3527356"/>
            <a:ext cx="216000" cy="366128"/>
            <a:chOff x="1610436" y="1451687"/>
            <a:chExt cx="216000" cy="366128"/>
          </a:xfrm>
          <a:solidFill>
            <a:schemeClr val="accent2"/>
          </a:solidFill>
        </p:grpSpPr>
        <p:sp>
          <p:nvSpPr>
            <p:cNvPr id="94" name="Oval 93"/>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95" name="Straight Connector 94"/>
            <p:cNvCxnSpPr>
              <a:stCxn id="94" idx="0"/>
            </p:cNvCxnSpPr>
            <p:nvPr/>
          </p:nvCxnSpPr>
          <p:spPr>
            <a:xfrm flipV="1">
              <a:off x="1718436" y="1451687"/>
              <a:ext cx="0" cy="150128"/>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7" name="Title 1"/>
          <p:cNvSpPr>
            <a:spLocks noGrp="1"/>
          </p:cNvSpPr>
          <p:nvPr>
            <p:ph type="title"/>
          </p:nvPr>
        </p:nvSpPr>
        <p:spPr>
          <a:xfrm>
            <a:off x="2069116" y="179515"/>
            <a:ext cx="10003872" cy="379756"/>
          </a:xfrm>
        </p:spPr>
        <p:txBody>
          <a:bodyPr>
            <a:noAutofit/>
          </a:bodyPr>
          <a:lstStyle/>
          <a:p>
            <a:r>
              <a:rPr lang="en-GB" sz="2400" b="1" dirty="0"/>
              <a:t>CUSTOMER ONLINE ONBOARDING PROCESS  </a:t>
            </a:r>
          </a:p>
        </p:txBody>
      </p:sp>
      <p:grpSp>
        <p:nvGrpSpPr>
          <p:cNvPr id="34" name="Group 33">
            <a:extLst>
              <a:ext uri="{FF2B5EF4-FFF2-40B4-BE49-F238E27FC236}">
                <a16:creationId xmlns:a16="http://schemas.microsoft.com/office/drawing/2014/main" id="{D8F011BF-8A6E-62E3-336D-57115BF206F6}"/>
              </a:ext>
            </a:extLst>
          </p:cNvPr>
          <p:cNvGrpSpPr/>
          <p:nvPr/>
        </p:nvGrpSpPr>
        <p:grpSpPr>
          <a:xfrm rot="10800000">
            <a:off x="158157" y="3829698"/>
            <a:ext cx="1354080" cy="1511365"/>
            <a:chOff x="9268877" y="1592241"/>
            <a:chExt cx="1005840" cy="1010390"/>
          </a:xfrm>
        </p:grpSpPr>
        <p:sp>
          <p:nvSpPr>
            <p:cNvPr id="35" name="Arc 34">
              <a:extLst>
                <a:ext uri="{FF2B5EF4-FFF2-40B4-BE49-F238E27FC236}">
                  <a16:creationId xmlns:a16="http://schemas.microsoft.com/office/drawing/2014/main" id="{662B9D77-1A0E-15DE-7AC6-74F5F0B46E44}"/>
                </a:ext>
              </a:extLst>
            </p:cNvPr>
            <p:cNvSpPr>
              <a:spLocks noChangeAspect="1"/>
            </p:cNvSpPr>
            <p:nvPr/>
          </p:nvSpPr>
          <p:spPr>
            <a:xfrm rot="5400000">
              <a:off x="9268877" y="1592241"/>
              <a:ext cx="1005840" cy="1005840"/>
            </a:xfrm>
            <a:prstGeom prst="arc">
              <a:avLst>
                <a:gd name="adj1" fmla="val 16200000"/>
                <a:gd name="adj2" fmla="val 66898"/>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800" b="0" i="0" u="none" strike="noStrike" kern="0" cap="none" spc="0" normalizeH="0" baseline="0" noProof="0" dirty="0">
                <a:ln>
                  <a:noFill/>
                </a:ln>
                <a:solidFill>
                  <a:sysClr val="windowText" lastClr="000000"/>
                </a:solidFill>
                <a:effectLst/>
                <a:uLnTx/>
                <a:uFillTx/>
              </a:endParaRPr>
            </a:p>
          </p:txBody>
        </p:sp>
        <p:sp>
          <p:nvSpPr>
            <p:cNvPr id="36" name="Arc 35">
              <a:extLst>
                <a:ext uri="{FF2B5EF4-FFF2-40B4-BE49-F238E27FC236}">
                  <a16:creationId xmlns:a16="http://schemas.microsoft.com/office/drawing/2014/main" id="{7145B3E6-2BD1-92D5-454C-3D6981645B6C}"/>
                </a:ext>
              </a:extLst>
            </p:cNvPr>
            <p:cNvSpPr>
              <a:spLocks noChangeAspect="1"/>
            </p:cNvSpPr>
            <p:nvPr/>
          </p:nvSpPr>
          <p:spPr>
            <a:xfrm>
              <a:off x="9268877" y="1596791"/>
              <a:ext cx="1005840" cy="1005840"/>
            </a:xfrm>
            <a:prstGeom prst="arc">
              <a:avLst>
                <a:gd name="adj1" fmla="val 16200000"/>
                <a:gd name="adj2" fmla="val 66898"/>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800" b="0" i="0" u="none" strike="noStrike" kern="0" cap="none" spc="0" normalizeH="0" baseline="0" noProof="0" dirty="0">
                <a:ln>
                  <a:noFill/>
                </a:ln>
                <a:solidFill>
                  <a:sysClr val="windowText" lastClr="000000"/>
                </a:solidFill>
                <a:effectLst/>
                <a:uLnTx/>
                <a:uFillTx/>
              </a:endParaRPr>
            </a:p>
          </p:txBody>
        </p:sp>
      </p:grpSp>
      <p:grpSp>
        <p:nvGrpSpPr>
          <p:cNvPr id="96" name="Group 95">
            <a:extLst>
              <a:ext uri="{FF2B5EF4-FFF2-40B4-BE49-F238E27FC236}">
                <a16:creationId xmlns:a16="http://schemas.microsoft.com/office/drawing/2014/main" id="{5ED635CF-A963-D419-9670-50E94F9E8FCD}"/>
              </a:ext>
            </a:extLst>
          </p:cNvPr>
          <p:cNvGrpSpPr/>
          <p:nvPr/>
        </p:nvGrpSpPr>
        <p:grpSpPr>
          <a:xfrm>
            <a:off x="10306175" y="2153080"/>
            <a:ext cx="1553316" cy="1573794"/>
            <a:chOff x="9268875" y="1596791"/>
            <a:chExt cx="1005842" cy="1014738"/>
          </a:xfrm>
        </p:grpSpPr>
        <p:sp>
          <p:nvSpPr>
            <p:cNvPr id="97" name="Arc 96">
              <a:extLst>
                <a:ext uri="{FF2B5EF4-FFF2-40B4-BE49-F238E27FC236}">
                  <a16:creationId xmlns:a16="http://schemas.microsoft.com/office/drawing/2014/main" id="{280FE7A5-04C1-1828-21BD-37F87BAB8DEC}"/>
                </a:ext>
              </a:extLst>
            </p:cNvPr>
            <p:cNvSpPr>
              <a:spLocks noChangeAspect="1"/>
            </p:cNvSpPr>
            <p:nvPr/>
          </p:nvSpPr>
          <p:spPr>
            <a:xfrm rot="5400000">
              <a:off x="9268875" y="1605689"/>
              <a:ext cx="1005840" cy="1005840"/>
            </a:xfrm>
            <a:prstGeom prst="arc">
              <a:avLst>
                <a:gd name="adj1" fmla="val 16200000"/>
                <a:gd name="adj2" fmla="val 66898"/>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800" b="0" i="0" u="none" strike="noStrike" kern="0" cap="none" spc="0" normalizeH="0" baseline="0" noProof="0" dirty="0">
                <a:ln>
                  <a:noFill/>
                </a:ln>
                <a:solidFill>
                  <a:sysClr val="windowText" lastClr="000000"/>
                </a:solidFill>
                <a:effectLst/>
                <a:uLnTx/>
                <a:uFillTx/>
              </a:endParaRPr>
            </a:p>
          </p:txBody>
        </p:sp>
        <p:sp>
          <p:nvSpPr>
            <p:cNvPr id="98" name="Arc 97">
              <a:extLst>
                <a:ext uri="{FF2B5EF4-FFF2-40B4-BE49-F238E27FC236}">
                  <a16:creationId xmlns:a16="http://schemas.microsoft.com/office/drawing/2014/main" id="{D4977988-5F20-4930-988D-D680298B4A0F}"/>
                </a:ext>
              </a:extLst>
            </p:cNvPr>
            <p:cNvSpPr>
              <a:spLocks noChangeAspect="1"/>
            </p:cNvSpPr>
            <p:nvPr/>
          </p:nvSpPr>
          <p:spPr>
            <a:xfrm>
              <a:off x="9268877" y="1596791"/>
              <a:ext cx="1005840" cy="1005840"/>
            </a:xfrm>
            <a:prstGeom prst="arc">
              <a:avLst>
                <a:gd name="adj1" fmla="val 16200000"/>
                <a:gd name="adj2" fmla="val 66898"/>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G" sz="1800" b="0" i="0" u="none" strike="noStrike" kern="0" cap="none" spc="0" normalizeH="0" baseline="0" noProof="0" dirty="0">
                <a:ln>
                  <a:noFill/>
                </a:ln>
                <a:solidFill>
                  <a:sysClr val="windowText" lastClr="000000"/>
                </a:solidFill>
                <a:effectLst/>
                <a:uLnTx/>
                <a:uFillTx/>
              </a:endParaRPr>
            </a:p>
          </p:txBody>
        </p:sp>
      </p:grpSp>
      <p:grpSp>
        <p:nvGrpSpPr>
          <p:cNvPr id="170" name="Group 169">
            <a:extLst>
              <a:ext uri="{FF2B5EF4-FFF2-40B4-BE49-F238E27FC236}">
                <a16:creationId xmlns:a16="http://schemas.microsoft.com/office/drawing/2014/main" id="{94E742B2-9B4C-5439-BD84-CDD0DA5AA1AA}"/>
              </a:ext>
            </a:extLst>
          </p:cNvPr>
          <p:cNvGrpSpPr/>
          <p:nvPr/>
        </p:nvGrpSpPr>
        <p:grpSpPr>
          <a:xfrm>
            <a:off x="8741526" y="4930420"/>
            <a:ext cx="547704" cy="858403"/>
            <a:chOff x="9975780" y="4627840"/>
            <a:chExt cx="547704" cy="858403"/>
          </a:xfrm>
        </p:grpSpPr>
        <p:cxnSp>
          <p:nvCxnSpPr>
            <p:cNvPr id="114" name="Connector: Elbow 113">
              <a:extLst>
                <a:ext uri="{FF2B5EF4-FFF2-40B4-BE49-F238E27FC236}">
                  <a16:creationId xmlns:a16="http://schemas.microsoft.com/office/drawing/2014/main" id="{5C5E96DF-D279-60A7-F728-3587131C7FC7}"/>
                </a:ext>
              </a:extLst>
            </p:cNvPr>
            <p:cNvCxnSpPr>
              <a:cxnSpLocks/>
            </p:cNvCxnSpPr>
            <p:nvPr/>
          </p:nvCxnSpPr>
          <p:spPr>
            <a:xfrm flipV="1">
              <a:off x="9975780" y="4627840"/>
              <a:ext cx="524617" cy="3321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AF1D6718-6D72-2E45-C647-91CB427A0B9E}"/>
                </a:ext>
              </a:extLst>
            </p:cNvPr>
            <p:cNvCxnSpPr>
              <a:cxnSpLocks/>
            </p:cNvCxnSpPr>
            <p:nvPr/>
          </p:nvCxnSpPr>
          <p:spPr>
            <a:xfrm>
              <a:off x="9975780" y="5089129"/>
              <a:ext cx="547704" cy="3971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14" name="Group 213">
            <a:extLst>
              <a:ext uri="{FF2B5EF4-FFF2-40B4-BE49-F238E27FC236}">
                <a16:creationId xmlns:a16="http://schemas.microsoft.com/office/drawing/2014/main" id="{8C985431-74FC-8FD0-26D9-F5010B952CCD}"/>
              </a:ext>
            </a:extLst>
          </p:cNvPr>
          <p:cNvGrpSpPr/>
          <p:nvPr/>
        </p:nvGrpSpPr>
        <p:grpSpPr>
          <a:xfrm>
            <a:off x="10349964" y="4413985"/>
            <a:ext cx="1815911" cy="1899252"/>
            <a:chOff x="10349964" y="4413985"/>
            <a:chExt cx="1815911" cy="1899252"/>
          </a:xfrm>
        </p:grpSpPr>
        <p:sp>
          <p:nvSpPr>
            <p:cNvPr id="181" name="Oval 180">
              <a:extLst>
                <a:ext uri="{FF2B5EF4-FFF2-40B4-BE49-F238E27FC236}">
                  <a16:creationId xmlns:a16="http://schemas.microsoft.com/office/drawing/2014/main" id="{BB868260-8E0F-E87D-4B95-2736EC8FFFCA}"/>
                </a:ext>
              </a:extLst>
            </p:cNvPr>
            <p:cNvSpPr/>
            <p:nvPr/>
          </p:nvSpPr>
          <p:spPr>
            <a:xfrm>
              <a:off x="10754482" y="4866489"/>
              <a:ext cx="1411393" cy="88962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kern="0" dirty="0">
                  <a:solidFill>
                    <a:schemeClr val="bg1"/>
                  </a:solidFill>
                </a:rPr>
                <a:t>END</a:t>
              </a:r>
              <a:endParaRPr kumimoji="0" lang="en-GB" sz="1400" b="1" i="0" u="none" strike="noStrike" kern="0" cap="none" spc="0" normalizeH="0" baseline="0" noProof="0" dirty="0">
                <a:ln>
                  <a:noFill/>
                </a:ln>
                <a:solidFill>
                  <a:schemeClr val="bg1"/>
                </a:solidFill>
                <a:effectLst/>
                <a:uLnTx/>
                <a:uFillTx/>
              </a:endParaRPr>
            </a:p>
          </p:txBody>
        </p:sp>
        <p:cxnSp>
          <p:nvCxnSpPr>
            <p:cNvPr id="185" name="Connector: Elbow 184">
              <a:extLst>
                <a:ext uri="{FF2B5EF4-FFF2-40B4-BE49-F238E27FC236}">
                  <a16:creationId xmlns:a16="http://schemas.microsoft.com/office/drawing/2014/main" id="{ED94A2A8-ABE7-5CE8-7F6D-65F6BCA3390B}"/>
                </a:ext>
              </a:extLst>
            </p:cNvPr>
            <p:cNvCxnSpPr>
              <a:cxnSpLocks/>
              <a:endCxn id="181" idx="4"/>
            </p:cNvCxnSpPr>
            <p:nvPr/>
          </p:nvCxnSpPr>
          <p:spPr>
            <a:xfrm flipV="1">
              <a:off x="10520232" y="5756114"/>
              <a:ext cx="939947" cy="557123"/>
            </a:xfrm>
            <a:prstGeom prst="bentConnector2">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5" name="Connector: Elbow 194">
              <a:extLst>
                <a:ext uri="{FF2B5EF4-FFF2-40B4-BE49-F238E27FC236}">
                  <a16:creationId xmlns:a16="http://schemas.microsoft.com/office/drawing/2014/main" id="{1729676A-962C-22D6-9546-7715E701AB70}"/>
                </a:ext>
              </a:extLst>
            </p:cNvPr>
            <p:cNvCxnSpPr>
              <a:cxnSpLocks/>
              <a:endCxn id="181" idx="0"/>
            </p:cNvCxnSpPr>
            <p:nvPr/>
          </p:nvCxnSpPr>
          <p:spPr>
            <a:xfrm>
              <a:off x="10349964" y="4413985"/>
              <a:ext cx="1110215" cy="452504"/>
            </a:xfrm>
            <a:prstGeom prst="bentConnector2">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8" name="Straight Connector 207">
              <a:extLst>
                <a:ext uri="{FF2B5EF4-FFF2-40B4-BE49-F238E27FC236}">
                  <a16:creationId xmlns:a16="http://schemas.microsoft.com/office/drawing/2014/main" id="{BB9B66E3-6294-2220-3EA0-E7AF43DEB6CC}"/>
                </a:ext>
              </a:extLst>
            </p:cNvPr>
            <p:cNvCxnSpPr>
              <a:cxnSpLocks/>
            </p:cNvCxnSpPr>
            <p:nvPr/>
          </p:nvCxnSpPr>
          <p:spPr>
            <a:xfrm>
              <a:off x="10349964" y="4418903"/>
              <a:ext cx="0" cy="335276"/>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0" name="Straight Connector 209">
              <a:extLst>
                <a:ext uri="{FF2B5EF4-FFF2-40B4-BE49-F238E27FC236}">
                  <a16:creationId xmlns:a16="http://schemas.microsoft.com/office/drawing/2014/main" id="{7A2EA274-B8C7-5204-C3B5-F80060DAAB38}"/>
                </a:ext>
              </a:extLst>
            </p:cNvPr>
            <p:cNvCxnSpPr>
              <a:cxnSpLocks/>
            </p:cNvCxnSpPr>
            <p:nvPr/>
          </p:nvCxnSpPr>
          <p:spPr>
            <a:xfrm>
              <a:off x="10520235" y="6085314"/>
              <a:ext cx="0" cy="227923"/>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8" name="Rectangle 7">
            <a:extLst>
              <a:ext uri="{FF2B5EF4-FFF2-40B4-BE49-F238E27FC236}">
                <a16:creationId xmlns:a16="http://schemas.microsoft.com/office/drawing/2014/main" id="{F08E2A70-FE92-D806-7917-3744D0607F18}"/>
              </a:ext>
            </a:extLst>
          </p:cNvPr>
          <p:cNvSpPr/>
          <p:nvPr/>
        </p:nvSpPr>
        <p:spPr bwMode="gray">
          <a:xfrm>
            <a:off x="3880407" y="2509331"/>
            <a:ext cx="1391765" cy="408893"/>
          </a:xfrm>
          <a:prstGeom prst="rect">
            <a:avLst/>
          </a:prstGeom>
          <a:noFill/>
          <a:ln w="6350">
            <a:noFill/>
            <a:miter lim="800000"/>
            <a:headEnd/>
            <a:tailEnd/>
          </a:ln>
          <a:effectLst/>
        </p:spPr>
        <p:txBody>
          <a:bodyPr vert="horz" wrap="square" lIns="72000" tIns="72000" rIns="72000" bIns="72000" numCol="1" rtlCol="0" anchor="ctr" anchorCtr="0" compatLnSpc="1">
            <a:prstTxWarp prst="textNoShape">
              <a:avLst/>
            </a:prstTxWarp>
            <a:noAutofit/>
          </a:bodyPr>
          <a:lstStyle/>
          <a:p>
            <a:pPr algn="ctr" fontAlgn="base">
              <a:spcAft>
                <a:spcPts val="300"/>
              </a:spcAft>
              <a:defRPr/>
            </a:pPr>
            <a:r>
              <a:rPr kumimoji="0" lang="en-GB" sz="1200" b="1" u="none" strike="noStrike" kern="0" cap="none" spc="0" normalizeH="0" baseline="0" noProof="0" dirty="0">
                <a:ln>
                  <a:noFill/>
                </a:ln>
                <a:solidFill>
                  <a:srgbClr val="303030"/>
                </a:solidFill>
                <a:uLnTx/>
                <a:uFillTx/>
                <a:latin typeface="Corbel" panose="020B0503020204020204" pitchFamily="34" charset="0"/>
                <a:cs typeface="Arial" pitchFamily="34" charset="0"/>
              </a:rPr>
              <a:t>USER ENTERS EMAIL ADDRESS</a:t>
            </a:r>
            <a:r>
              <a:rPr lang="en-GB" sz="1200" b="1" kern="0" dirty="0">
                <a:solidFill>
                  <a:srgbClr val="303030"/>
                </a:solidFill>
                <a:latin typeface="Corbel" panose="020B0503020204020204" pitchFamily="34" charset="0"/>
                <a:cs typeface="Arial" pitchFamily="34" charset="0"/>
              </a:rPr>
              <a:t> AND PASSWORD</a:t>
            </a:r>
            <a:endParaRPr kumimoji="0" lang="en-GB" sz="1200" b="1" i="0" u="none" strike="noStrike" kern="0" cap="none" spc="0" normalizeH="0" baseline="0" noProof="0" dirty="0">
              <a:ln>
                <a:noFill/>
              </a:ln>
              <a:effectLst/>
              <a:uLnTx/>
              <a:uFillTx/>
              <a:cs typeface="Arial" pitchFamily="34" charset="0"/>
            </a:endParaRPr>
          </a:p>
        </p:txBody>
      </p:sp>
      <p:grpSp>
        <p:nvGrpSpPr>
          <p:cNvPr id="2" name="Group 1">
            <a:extLst>
              <a:ext uri="{FF2B5EF4-FFF2-40B4-BE49-F238E27FC236}">
                <a16:creationId xmlns:a16="http://schemas.microsoft.com/office/drawing/2014/main" id="{63C667E6-B88D-B705-17F5-B6C9736CF902}"/>
              </a:ext>
            </a:extLst>
          </p:cNvPr>
          <p:cNvGrpSpPr/>
          <p:nvPr/>
        </p:nvGrpSpPr>
        <p:grpSpPr>
          <a:xfrm rot="10800000" flipV="1">
            <a:off x="3172690" y="5056908"/>
            <a:ext cx="221674" cy="387927"/>
            <a:chOff x="1610436" y="1451687"/>
            <a:chExt cx="216000" cy="366128"/>
          </a:xfrm>
          <a:solidFill>
            <a:schemeClr val="accent2"/>
          </a:solidFill>
          <a:scene3d>
            <a:camera prst="orthographicFront">
              <a:rot lat="0" lon="0" rev="0"/>
            </a:camera>
            <a:lightRig rig="soft" dir="t">
              <a:rot lat="0" lon="0" rev="0"/>
            </a:lightRig>
          </a:scene3d>
        </p:grpSpPr>
        <p:sp>
          <p:nvSpPr>
            <p:cNvPr id="3" name="Oval 2">
              <a:extLst>
                <a:ext uri="{FF2B5EF4-FFF2-40B4-BE49-F238E27FC236}">
                  <a16:creationId xmlns:a16="http://schemas.microsoft.com/office/drawing/2014/main" id="{5AEB53F6-839A-565B-F2EF-881876BCEB2A}"/>
                </a:ext>
              </a:extLst>
            </p:cNvPr>
            <p:cNvSpPr/>
            <p:nvPr/>
          </p:nvSpPr>
          <p:spPr bwMode="gray">
            <a:xfrm>
              <a:off x="1610436" y="1601815"/>
              <a:ext cx="216000" cy="216000"/>
            </a:xfrm>
            <a:prstGeom prst="ellipse">
              <a:avLst/>
            </a:prstGeom>
            <a:grpFill/>
            <a:ln w="6350">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vert="horz" wrap="square" lIns="72000" tIns="72000" rIns="72000" bIns="72000" numCol="1" rtlCol="0"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300"/>
                </a:spcAft>
                <a:buClrTx/>
                <a:buSzTx/>
                <a:buFontTx/>
                <a:buNone/>
                <a:tabLst/>
                <a:defRPr/>
              </a:pPr>
              <a:endParaRPr kumimoji="0" lang="en-GB" sz="1600" b="0" i="0" u="none" strike="noStrike" kern="0" cap="none" spc="0" normalizeH="0" baseline="0" noProof="0" dirty="0" err="1">
                <a:ln>
                  <a:noFill/>
                </a:ln>
                <a:effectLst/>
                <a:uLnTx/>
                <a:uFillTx/>
                <a:cs typeface="Arial" pitchFamily="34" charset="0"/>
              </a:endParaRPr>
            </a:p>
          </p:txBody>
        </p:sp>
        <p:cxnSp>
          <p:nvCxnSpPr>
            <p:cNvPr id="4" name="Straight Connector 3">
              <a:extLst>
                <a:ext uri="{FF2B5EF4-FFF2-40B4-BE49-F238E27FC236}">
                  <a16:creationId xmlns:a16="http://schemas.microsoft.com/office/drawing/2014/main" id="{EB6B9B53-B7AF-2E7B-2079-551FC9E73FE5}"/>
                </a:ext>
              </a:extLst>
            </p:cNvPr>
            <p:cNvCxnSpPr>
              <a:stCxn id="3" idx="0"/>
            </p:cNvCxnSpPr>
            <p:nvPr/>
          </p:nvCxnSpPr>
          <p:spPr>
            <a:xfrm flipV="1">
              <a:off x="1718436" y="1451687"/>
              <a:ext cx="0" cy="150128"/>
            </a:xfrm>
            <a:prstGeom prst="line">
              <a:avLst/>
            </a:prstGeom>
            <a:grpFill/>
            <a:ln w="12700">
              <a:noFill/>
            </a:ln>
            <a:effectLst>
              <a:outerShdw blurRad="149987" dist="250190" dir="8460000" algn="ctr">
                <a:srgbClr val="000000">
                  <a:alpha val="28000"/>
                </a:srgbClr>
              </a:outerShdw>
            </a:effectLst>
            <a:sp3d prstMaterial="metal">
              <a:bevelT w="88900" h="88900"/>
            </a:sp3d>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E81854FB-F353-6409-1078-901C26E4383D}"/>
              </a:ext>
            </a:extLst>
          </p:cNvPr>
          <p:cNvSpPr txBox="1"/>
          <p:nvPr/>
        </p:nvSpPr>
        <p:spPr>
          <a:xfrm>
            <a:off x="2576945" y="5500255"/>
            <a:ext cx="1357746" cy="461665"/>
          </a:xfrm>
          <a:prstGeom prst="rect">
            <a:avLst/>
          </a:prstGeom>
          <a:noFill/>
        </p:spPr>
        <p:txBody>
          <a:bodyPr wrap="square" rtlCol="0">
            <a:spAutoFit/>
          </a:bodyPr>
          <a:lstStyle/>
          <a:p>
            <a:r>
              <a:rPr lang="en-US" sz="1200" b="1" dirty="0"/>
              <a:t>SYTEM GRANTS ACCESS TO USER</a:t>
            </a:r>
          </a:p>
        </p:txBody>
      </p:sp>
      <p:sp>
        <p:nvSpPr>
          <p:cNvPr id="7" name="Arrow: Right 6">
            <a:extLst>
              <a:ext uri="{FF2B5EF4-FFF2-40B4-BE49-F238E27FC236}">
                <a16:creationId xmlns:a16="http://schemas.microsoft.com/office/drawing/2014/main" id="{C1316351-8487-1832-B99D-AA98373BEEAE}"/>
              </a:ext>
            </a:extLst>
          </p:cNvPr>
          <p:cNvSpPr/>
          <p:nvPr/>
        </p:nvSpPr>
        <p:spPr>
          <a:xfrm>
            <a:off x="10584872" y="2008908"/>
            <a:ext cx="651165" cy="3325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D14FFD3D-EDD8-76E1-5732-C9A9400CDB3B}"/>
              </a:ext>
            </a:extLst>
          </p:cNvPr>
          <p:cNvSpPr/>
          <p:nvPr/>
        </p:nvSpPr>
        <p:spPr>
          <a:xfrm>
            <a:off x="789709" y="3685309"/>
            <a:ext cx="692727"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6CD1148-008A-E4DD-A87A-1713D29C49A7}"/>
              </a:ext>
            </a:extLst>
          </p:cNvPr>
          <p:cNvSpPr txBox="1"/>
          <p:nvPr/>
        </p:nvSpPr>
        <p:spPr>
          <a:xfrm>
            <a:off x="9199417" y="4752109"/>
            <a:ext cx="1343891" cy="461665"/>
          </a:xfrm>
          <a:prstGeom prst="rect">
            <a:avLst/>
          </a:prstGeom>
          <a:noFill/>
        </p:spPr>
        <p:txBody>
          <a:bodyPr wrap="square" rtlCol="0">
            <a:spAutoFit/>
          </a:bodyPr>
          <a:lstStyle/>
          <a:p>
            <a:r>
              <a:rPr lang="en-US" sz="1200" dirty="0"/>
              <a:t>Call respective insurance APIs </a:t>
            </a:r>
          </a:p>
        </p:txBody>
      </p:sp>
      <p:sp>
        <p:nvSpPr>
          <p:cNvPr id="12" name="TextBox 11">
            <a:extLst>
              <a:ext uri="{FF2B5EF4-FFF2-40B4-BE49-F238E27FC236}">
                <a16:creationId xmlns:a16="http://schemas.microsoft.com/office/drawing/2014/main" id="{98DD5B02-B401-8A02-F246-A48D1681E5C6}"/>
              </a:ext>
            </a:extLst>
          </p:cNvPr>
          <p:cNvSpPr txBox="1"/>
          <p:nvPr/>
        </p:nvSpPr>
        <p:spPr>
          <a:xfrm>
            <a:off x="9213273" y="5361709"/>
            <a:ext cx="1343891" cy="646331"/>
          </a:xfrm>
          <a:prstGeom prst="rect">
            <a:avLst/>
          </a:prstGeom>
          <a:noFill/>
        </p:spPr>
        <p:txBody>
          <a:bodyPr wrap="square" rtlCol="0">
            <a:spAutoFit/>
          </a:bodyPr>
          <a:lstStyle/>
          <a:p>
            <a:r>
              <a:rPr lang="en-US" sz="1200" dirty="0"/>
              <a:t>Push collected data from portal to Norren flow</a:t>
            </a:r>
          </a:p>
        </p:txBody>
      </p:sp>
    </p:spTree>
    <p:custDataLst>
      <p:tags r:id="rId1"/>
    </p:custDataLst>
    <p:extLst>
      <p:ext uri="{BB962C8B-B14F-4D97-AF65-F5344CB8AC3E}">
        <p14:creationId xmlns:p14="http://schemas.microsoft.com/office/powerpoint/2010/main" val="3947845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CE082DE-8E2A-4186-9421-9D2318CE722A}" type="slidenum">
              <a:rPr lang="en-GB" smtClean="0"/>
              <a:t>2</a:t>
            </a:fld>
            <a:endParaRPr lang="en-GB" dirty="0"/>
          </a:p>
        </p:txBody>
      </p:sp>
      <p:sp>
        <p:nvSpPr>
          <p:cNvPr id="4" name="Title 3">
            <a:extLst>
              <a:ext uri="{FF2B5EF4-FFF2-40B4-BE49-F238E27FC236}">
                <a16:creationId xmlns:a16="http://schemas.microsoft.com/office/drawing/2014/main" id="{17D55437-B87D-4DAA-81B7-94947ADD14F9}"/>
              </a:ext>
            </a:extLst>
          </p:cNvPr>
          <p:cNvSpPr>
            <a:spLocks noGrp="1"/>
          </p:cNvSpPr>
          <p:nvPr>
            <p:ph type="title"/>
          </p:nvPr>
        </p:nvSpPr>
        <p:spPr/>
        <p:txBody>
          <a:bodyPr>
            <a:normAutofit fontScale="90000"/>
          </a:bodyPr>
          <a:lstStyle/>
          <a:p>
            <a:r>
              <a:rPr lang="en-US" b="1" dirty="0"/>
              <a:t>DISCLAIMER</a:t>
            </a:r>
          </a:p>
        </p:txBody>
      </p:sp>
      <p:sp>
        <p:nvSpPr>
          <p:cNvPr id="8" name="Content Placeholder 7">
            <a:extLst>
              <a:ext uri="{FF2B5EF4-FFF2-40B4-BE49-F238E27FC236}">
                <a16:creationId xmlns:a16="http://schemas.microsoft.com/office/drawing/2014/main" id="{2809F4EB-5A03-48EB-B3E0-ADEE19275AB1}"/>
              </a:ext>
            </a:extLst>
          </p:cNvPr>
          <p:cNvSpPr>
            <a:spLocks noGrp="1"/>
          </p:cNvSpPr>
          <p:nvPr>
            <p:ph idx="1"/>
          </p:nvPr>
        </p:nvSpPr>
        <p:spPr>
          <a:xfrm>
            <a:off x="689676" y="578836"/>
            <a:ext cx="10812648" cy="5213758"/>
          </a:xfrm>
        </p:spPr>
        <p:txBody>
          <a:bodyPr>
            <a:normAutofit lnSpcReduction="10000"/>
          </a:bodyPr>
          <a:lstStyle/>
          <a:p>
            <a:pPr marL="0" indent="0" algn="just">
              <a:buNone/>
            </a:pPr>
            <a:endParaRPr lang="en-US" sz="1600" i="1" dirty="0"/>
          </a:p>
          <a:p>
            <a:pPr marL="0" indent="0" algn="just">
              <a:buNone/>
            </a:pPr>
            <a:r>
              <a:rPr lang="en-US" sz="1600" i="1" dirty="0"/>
              <a:t>This document has been prepared by Norrenberger Investment &amp; Capital Management Limited (“Norrenberger”, “NICML”, or the “Company”). The document is strictly confidential and may not be disclosed to any third party or circulated or referred to or published unless (i) prior written consent is obtained from Norrenberger Investment &amp; Capital Management Limited , or (ii) such  action is expressly permitted by a legally binding confidentiality agreement or engagement letter.</a:t>
            </a:r>
          </a:p>
          <a:p>
            <a:pPr marL="0" indent="0" algn="just">
              <a:buNone/>
            </a:pPr>
            <a:r>
              <a:rPr lang="en-US" sz="1600" i="1" dirty="0"/>
              <a:t>Recipients of this document should inform themselves about and observe any applicable legal requirements in their jurisdictions. In particular, the distribution of this document may in certain jurisdictions be restricted by law. Accordingly, recipients represent that they can receive this document without contravention of any applicable legal or regulatory restrictions in the jurisdiction in which they reside or conduct business.</a:t>
            </a:r>
          </a:p>
          <a:p>
            <a:pPr marL="0" indent="0" algn="just">
              <a:buNone/>
            </a:pPr>
            <a:r>
              <a:rPr lang="en-US" sz="1600" i="1" dirty="0"/>
              <a:t>The returns, prices and yields in this document represent indicative rates. Yields, prices and returns will be determined by prevailing market condition at the time of the transaction.</a:t>
            </a:r>
          </a:p>
          <a:p>
            <a:pPr marL="0" indent="0" algn="just">
              <a:buNone/>
            </a:pPr>
            <a:r>
              <a:rPr lang="en-US" sz="1600" i="1" dirty="0"/>
              <a:t>No liability whatsoever is accepted and no representation, warranty or undertaking, express or implied, is or will be made by Norrenberger or any of its respective agents, being its directors, officers, employees, advisers, representatives or other agents, for any information, contained herein or for any errors, omissions or misstatements. </a:t>
            </a:r>
          </a:p>
          <a:p>
            <a:pPr marL="0" indent="0" algn="just">
              <a:buNone/>
            </a:pPr>
            <a:r>
              <a:rPr lang="en-US" sz="1600" i="1" dirty="0"/>
              <a:t>Norrenberger Investment &amp; Capital Management Limited is regulated by the Securities and Exchange Commission. Accordingly, Norrenberger does not provide or review specialist advice (including, but not limited to, legal, regulatory, tax, accounting, actuarial, environmental, real estate valuation or information technology advice) and will not be responsible for the commercial assumptions upon which any advice is based, or the underlying business decision taken by the recipients of this document or any other party. Recipients are recommended to </a:t>
            </a:r>
            <a:r>
              <a:rPr lang="en-US" sz="1600" i="1" dirty="0">
                <a:effectLst/>
                <a:ea typeface="Calibri" panose="020F0502020204030204" pitchFamily="34" charset="0"/>
                <a:cs typeface="Calibri" panose="020F0502020204030204" pitchFamily="34" charset="0"/>
              </a:rPr>
              <a:t>consult their stockbroker, fund/portfolio manager, accountant, banker, solicitor or any other professional adviser for guidance </a:t>
            </a:r>
            <a:r>
              <a:rPr lang="en-US" sz="1600" i="1" dirty="0"/>
              <a:t>where in doubt and should rely solely on their own judgment, review and analysis of this document.</a:t>
            </a:r>
          </a:p>
          <a:p>
            <a:pPr marL="0" indent="0" algn="just">
              <a:buNone/>
            </a:pPr>
            <a:endParaRPr lang="en-US" sz="1600" i="1" dirty="0"/>
          </a:p>
          <a:p>
            <a:pPr marL="0" indent="0" algn="just">
              <a:buNone/>
            </a:pPr>
            <a:endParaRPr lang="en-US" sz="1600" i="1" dirty="0"/>
          </a:p>
        </p:txBody>
      </p:sp>
    </p:spTree>
    <p:extLst>
      <p:ext uri="{BB962C8B-B14F-4D97-AF65-F5344CB8AC3E}">
        <p14:creationId xmlns:p14="http://schemas.microsoft.com/office/powerpoint/2010/main" val="149751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20031-C3E5-C263-07FA-769E4AA4907C}"/>
              </a:ext>
            </a:extLst>
          </p:cNvPr>
          <p:cNvSpPr>
            <a:spLocks noGrp="1"/>
          </p:cNvSpPr>
          <p:nvPr>
            <p:ph type="sldNum" sz="quarter" idx="12"/>
          </p:nvPr>
        </p:nvSpPr>
        <p:spPr/>
        <p:txBody>
          <a:bodyPr/>
          <a:lstStyle/>
          <a:p>
            <a:fld id="{ECE082DE-8E2A-4186-9421-9D2318CE722A}" type="slidenum">
              <a:rPr lang="en-GB" smtClean="0"/>
              <a:t>20</a:t>
            </a:fld>
            <a:endParaRPr lang="en-GB"/>
          </a:p>
        </p:txBody>
      </p:sp>
      <p:sp>
        <p:nvSpPr>
          <p:cNvPr id="3" name="Title 2">
            <a:extLst>
              <a:ext uri="{FF2B5EF4-FFF2-40B4-BE49-F238E27FC236}">
                <a16:creationId xmlns:a16="http://schemas.microsoft.com/office/drawing/2014/main" id="{D5679B01-135A-3C9F-41BA-77DEC4552C96}"/>
              </a:ext>
            </a:extLst>
          </p:cNvPr>
          <p:cNvSpPr>
            <a:spLocks noGrp="1"/>
          </p:cNvSpPr>
          <p:nvPr>
            <p:ph type="title"/>
          </p:nvPr>
        </p:nvSpPr>
        <p:spPr/>
        <p:txBody>
          <a:bodyPr>
            <a:normAutofit fontScale="90000"/>
          </a:bodyPr>
          <a:lstStyle/>
          <a:p>
            <a:r>
              <a:rPr lang="en-GB" b="1" dirty="0"/>
              <a:t>CUSTOMER ONBOARDING PROCESS FLOW  </a:t>
            </a:r>
            <a:endParaRPr lang="en-NG" b="1" dirty="0"/>
          </a:p>
        </p:txBody>
      </p:sp>
      <p:grpSp>
        <p:nvGrpSpPr>
          <p:cNvPr id="10" name="Group 9">
            <a:extLst>
              <a:ext uri="{FF2B5EF4-FFF2-40B4-BE49-F238E27FC236}">
                <a16:creationId xmlns:a16="http://schemas.microsoft.com/office/drawing/2014/main" id="{767709F9-F1C0-3FB6-61C6-5A30D1D3BDEF}"/>
              </a:ext>
            </a:extLst>
          </p:cNvPr>
          <p:cNvGrpSpPr/>
          <p:nvPr/>
        </p:nvGrpSpPr>
        <p:grpSpPr>
          <a:xfrm>
            <a:off x="719955" y="961331"/>
            <a:ext cx="10752091" cy="970257"/>
            <a:chOff x="1169125" y="2189746"/>
            <a:chExt cx="9977846" cy="990429"/>
          </a:xfrm>
        </p:grpSpPr>
        <p:grpSp>
          <p:nvGrpSpPr>
            <p:cNvPr id="11" name="Group 10">
              <a:extLst>
                <a:ext uri="{FF2B5EF4-FFF2-40B4-BE49-F238E27FC236}">
                  <a16:creationId xmlns:a16="http://schemas.microsoft.com/office/drawing/2014/main" id="{CD9E65CC-CE46-7B8E-3080-E2C7224F722B}"/>
                </a:ext>
              </a:extLst>
            </p:cNvPr>
            <p:cNvGrpSpPr/>
            <p:nvPr/>
          </p:nvGrpSpPr>
          <p:grpSpPr>
            <a:xfrm>
              <a:off x="9248503" y="2189746"/>
              <a:ext cx="1898468" cy="990429"/>
              <a:chOff x="1680755" y="2390044"/>
              <a:chExt cx="1898468" cy="990429"/>
            </a:xfrm>
          </p:grpSpPr>
          <p:sp>
            <p:nvSpPr>
              <p:cNvPr id="24" name="Arrow: Right 23">
                <a:extLst>
                  <a:ext uri="{FF2B5EF4-FFF2-40B4-BE49-F238E27FC236}">
                    <a16:creationId xmlns:a16="http://schemas.microsoft.com/office/drawing/2014/main" id="{884E8D70-9264-99FF-38A7-C6058509F17F}"/>
                  </a:ext>
                </a:extLst>
              </p:cNvPr>
              <p:cNvSpPr/>
              <p:nvPr/>
            </p:nvSpPr>
            <p:spPr>
              <a:xfrm>
                <a:off x="1994264" y="3134124"/>
                <a:ext cx="1584959" cy="246349"/>
              </a:xfrm>
              <a:prstGeom prst="rightArrow">
                <a:avLst>
                  <a:gd name="adj1" fmla="val 57134"/>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5" name="Oval 24">
                <a:extLst>
                  <a:ext uri="{FF2B5EF4-FFF2-40B4-BE49-F238E27FC236}">
                    <a16:creationId xmlns:a16="http://schemas.microsoft.com/office/drawing/2014/main" id="{C58F875B-7C3E-5511-70D2-67E444AB31B7}"/>
                  </a:ext>
                </a:extLst>
              </p:cNvPr>
              <p:cNvSpPr/>
              <p:nvPr/>
            </p:nvSpPr>
            <p:spPr>
              <a:xfrm>
                <a:off x="1680755" y="2390044"/>
                <a:ext cx="938349" cy="938349"/>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82C467A-EA77-5986-AC99-02C3619EA636}"/>
                </a:ext>
              </a:extLst>
            </p:cNvPr>
            <p:cNvGrpSpPr/>
            <p:nvPr/>
          </p:nvGrpSpPr>
          <p:grpSpPr>
            <a:xfrm>
              <a:off x="7361465" y="2189746"/>
              <a:ext cx="1898468" cy="990429"/>
              <a:chOff x="1680755" y="2390044"/>
              <a:chExt cx="1898468" cy="990429"/>
            </a:xfrm>
          </p:grpSpPr>
          <p:sp>
            <p:nvSpPr>
              <p:cNvPr id="22" name="Arrow: Right 21">
                <a:extLst>
                  <a:ext uri="{FF2B5EF4-FFF2-40B4-BE49-F238E27FC236}">
                    <a16:creationId xmlns:a16="http://schemas.microsoft.com/office/drawing/2014/main" id="{35763FF1-E5C3-BF3B-A943-2B49115A0D25}"/>
                  </a:ext>
                </a:extLst>
              </p:cNvPr>
              <p:cNvSpPr/>
              <p:nvPr/>
            </p:nvSpPr>
            <p:spPr>
              <a:xfrm>
                <a:off x="1994264" y="3105837"/>
                <a:ext cx="1584959" cy="274636"/>
              </a:xfrm>
              <a:prstGeom prst="rightArrow">
                <a:avLst>
                  <a:gd name="adj1" fmla="val 57134"/>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2B235F0-3CB2-07C0-C10E-6083DCA9D92D}"/>
                  </a:ext>
                </a:extLst>
              </p:cNvPr>
              <p:cNvSpPr/>
              <p:nvPr/>
            </p:nvSpPr>
            <p:spPr>
              <a:xfrm>
                <a:off x="1680755" y="2390044"/>
                <a:ext cx="938349" cy="938349"/>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E26915E1-E100-1FE6-A58A-5920E94DEF3E}"/>
                </a:ext>
              </a:extLst>
            </p:cNvPr>
            <p:cNvGrpSpPr/>
            <p:nvPr/>
          </p:nvGrpSpPr>
          <p:grpSpPr>
            <a:xfrm>
              <a:off x="5474428" y="2189746"/>
              <a:ext cx="1898468" cy="990429"/>
              <a:chOff x="1680755" y="2390044"/>
              <a:chExt cx="1898468" cy="990429"/>
            </a:xfrm>
          </p:grpSpPr>
          <p:sp>
            <p:nvSpPr>
              <p:cNvPr id="20" name="Arrow: Right 19">
                <a:extLst>
                  <a:ext uri="{FF2B5EF4-FFF2-40B4-BE49-F238E27FC236}">
                    <a16:creationId xmlns:a16="http://schemas.microsoft.com/office/drawing/2014/main" id="{FAF21B3A-4437-A71F-3EDA-804134AFD139}"/>
                  </a:ext>
                </a:extLst>
              </p:cNvPr>
              <p:cNvSpPr/>
              <p:nvPr/>
            </p:nvSpPr>
            <p:spPr>
              <a:xfrm>
                <a:off x="1994264" y="3091695"/>
                <a:ext cx="1584959" cy="288778"/>
              </a:xfrm>
              <a:prstGeom prst="rightArrow">
                <a:avLst>
                  <a:gd name="adj1" fmla="val 57134"/>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08B7275-0D00-2704-B187-99C1F2A8546D}"/>
                  </a:ext>
                </a:extLst>
              </p:cNvPr>
              <p:cNvSpPr/>
              <p:nvPr/>
            </p:nvSpPr>
            <p:spPr>
              <a:xfrm>
                <a:off x="1680755" y="2390044"/>
                <a:ext cx="938349" cy="938349"/>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1B470C80-1DBB-A74A-6EA5-4DA4E41BA300}"/>
                </a:ext>
              </a:extLst>
            </p:cNvPr>
            <p:cNvGrpSpPr/>
            <p:nvPr/>
          </p:nvGrpSpPr>
          <p:grpSpPr>
            <a:xfrm>
              <a:off x="3587391" y="2189746"/>
              <a:ext cx="1898468" cy="990429"/>
              <a:chOff x="1680755" y="2390044"/>
              <a:chExt cx="1898468" cy="990429"/>
            </a:xfrm>
          </p:grpSpPr>
          <p:sp>
            <p:nvSpPr>
              <p:cNvPr id="18" name="Arrow: Right 17">
                <a:extLst>
                  <a:ext uri="{FF2B5EF4-FFF2-40B4-BE49-F238E27FC236}">
                    <a16:creationId xmlns:a16="http://schemas.microsoft.com/office/drawing/2014/main" id="{74ADED96-8B5F-9A59-159F-203BA2497522}"/>
                  </a:ext>
                </a:extLst>
              </p:cNvPr>
              <p:cNvSpPr/>
              <p:nvPr/>
            </p:nvSpPr>
            <p:spPr>
              <a:xfrm>
                <a:off x="1994264" y="3063410"/>
                <a:ext cx="1584959" cy="317063"/>
              </a:xfrm>
              <a:prstGeom prst="rightArrow">
                <a:avLst>
                  <a:gd name="adj1" fmla="val 57134"/>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9" name="Oval 18">
                <a:extLst>
                  <a:ext uri="{FF2B5EF4-FFF2-40B4-BE49-F238E27FC236}">
                    <a16:creationId xmlns:a16="http://schemas.microsoft.com/office/drawing/2014/main" id="{985B792C-1AD7-078B-C06F-9D419393D880}"/>
                  </a:ext>
                </a:extLst>
              </p:cNvPr>
              <p:cNvSpPr/>
              <p:nvPr/>
            </p:nvSpPr>
            <p:spPr>
              <a:xfrm>
                <a:off x="1680755" y="2390044"/>
                <a:ext cx="938349" cy="938349"/>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AC88824-4D5B-A79F-4C4E-20DA0E2CFB75}"/>
                </a:ext>
              </a:extLst>
            </p:cNvPr>
            <p:cNvGrpSpPr/>
            <p:nvPr/>
          </p:nvGrpSpPr>
          <p:grpSpPr>
            <a:xfrm>
              <a:off x="1169125" y="2189746"/>
              <a:ext cx="2429697" cy="990427"/>
              <a:chOff x="1149526" y="2390044"/>
              <a:chExt cx="2429697" cy="990427"/>
            </a:xfrm>
          </p:grpSpPr>
          <p:sp>
            <p:nvSpPr>
              <p:cNvPr id="16" name="Arrow: Right 15">
                <a:extLst>
                  <a:ext uri="{FF2B5EF4-FFF2-40B4-BE49-F238E27FC236}">
                    <a16:creationId xmlns:a16="http://schemas.microsoft.com/office/drawing/2014/main" id="{4732394F-33FD-A44E-CBF9-0178B1670EF4}"/>
                  </a:ext>
                </a:extLst>
              </p:cNvPr>
              <p:cNvSpPr/>
              <p:nvPr/>
            </p:nvSpPr>
            <p:spPr>
              <a:xfrm>
                <a:off x="1149526" y="3105838"/>
                <a:ext cx="2429697" cy="274633"/>
              </a:xfrm>
              <a:prstGeom prst="rightArrow">
                <a:avLst>
                  <a:gd name="adj1" fmla="val 57134"/>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Oval 16">
                <a:extLst>
                  <a:ext uri="{FF2B5EF4-FFF2-40B4-BE49-F238E27FC236}">
                    <a16:creationId xmlns:a16="http://schemas.microsoft.com/office/drawing/2014/main" id="{F685041A-E4CE-C07D-186D-A54B966766AA}"/>
                  </a:ext>
                </a:extLst>
              </p:cNvPr>
              <p:cNvSpPr/>
              <p:nvPr/>
            </p:nvSpPr>
            <p:spPr>
              <a:xfrm>
                <a:off x="1680755" y="2390044"/>
                <a:ext cx="938349" cy="938349"/>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Graphic 2">
            <a:extLst>
              <a:ext uri="{FF2B5EF4-FFF2-40B4-BE49-F238E27FC236}">
                <a16:creationId xmlns:a16="http://schemas.microsoft.com/office/drawing/2014/main" id="{D1C0C8A8-43DA-C2EF-7488-D22C93DDC8D4}"/>
              </a:ext>
            </a:extLst>
          </p:cNvPr>
          <p:cNvSpPr/>
          <p:nvPr/>
        </p:nvSpPr>
        <p:spPr>
          <a:xfrm rot="18900000">
            <a:off x="7688976" y="1094128"/>
            <a:ext cx="454583" cy="653638"/>
          </a:xfrm>
          <a:custGeom>
            <a:avLst/>
            <a:gdLst>
              <a:gd name="connsiteX0" fmla="*/ 531388 w 1115694"/>
              <a:gd name="connsiteY0" fmla="*/ 0 h 1764663"/>
              <a:gd name="connsiteX1" fmla="*/ 707838 w 1115694"/>
              <a:gd name="connsiteY1" fmla="*/ 62157 h 1764663"/>
              <a:gd name="connsiteX2" fmla="*/ 923431 w 1115694"/>
              <a:gd name="connsiteY2" fmla="*/ 496473 h 1764663"/>
              <a:gd name="connsiteX3" fmla="*/ 795046 w 1115694"/>
              <a:gd name="connsiteY3" fmla="*/ 761854 h 1764663"/>
              <a:gd name="connsiteX4" fmla="*/ 785026 w 1115694"/>
              <a:gd name="connsiteY4" fmla="*/ 797238 h 1764663"/>
              <a:gd name="connsiteX5" fmla="*/ 726157 w 1115694"/>
              <a:gd name="connsiteY5" fmla="*/ 962103 h 1764663"/>
              <a:gd name="connsiteX6" fmla="*/ 884133 w 1115694"/>
              <a:gd name="connsiteY6" fmla="*/ 1412702 h 1764663"/>
              <a:gd name="connsiteX7" fmla="*/ 1036315 w 1115694"/>
              <a:gd name="connsiteY7" fmla="*/ 1359312 h 1764663"/>
              <a:gd name="connsiteX8" fmla="*/ 1049154 w 1115694"/>
              <a:gd name="connsiteY8" fmla="*/ 1392974 h 1764663"/>
              <a:gd name="connsiteX9" fmla="*/ 958971 w 1115694"/>
              <a:gd name="connsiteY9" fmla="*/ 1425697 h 1764663"/>
              <a:gd name="connsiteX10" fmla="*/ 967583 w 1115694"/>
              <a:gd name="connsiteY10" fmla="*/ 1453565 h 1764663"/>
              <a:gd name="connsiteX11" fmla="*/ 1043831 w 1115694"/>
              <a:gd name="connsiteY11" fmla="*/ 1427889 h 1764663"/>
              <a:gd name="connsiteX12" fmla="*/ 1055886 w 1115694"/>
              <a:gd name="connsiteY12" fmla="*/ 1462960 h 1764663"/>
              <a:gd name="connsiteX13" fmla="*/ 980891 w 1115694"/>
              <a:gd name="connsiteY13" fmla="*/ 1490515 h 1764663"/>
              <a:gd name="connsiteX14" fmla="*/ 990128 w 1115694"/>
              <a:gd name="connsiteY14" fmla="*/ 1516349 h 1764663"/>
              <a:gd name="connsiteX15" fmla="*/ 1080937 w 1115694"/>
              <a:gd name="connsiteY15" fmla="*/ 1485662 h 1764663"/>
              <a:gd name="connsiteX16" fmla="*/ 1093775 w 1115694"/>
              <a:gd name="connsiteY16" fmla="*/ 1520576 h 1764663"/>
              <a:gd name="connsiteX17" fmla="*/ 1002967 w 1115694"/>
              <a:gd name="connsiteY17" fmla="*/ 1553768 h 1764663"/>
              <a:gd name="connsiteX18" fmla="*/ 1013144 w 1115694"/>
              <a:gd name="connsiteY18" fmla="*/ 1582733 h 1764663"/>
              <a:gd name="connsiteX19" fmla="*/ 1102700 w 1115694"/>
              <a:gd name="connsiteY19" fmla="*/ 1552359 h 1764663"/>
              <a:gd name="connsiteX20" fmla="*/ 1115695 w 1115694"/>
              <a:gd name="connsiteY20" fmla="*/ 1582890 h 1764663"/>
              <a:gd name="connsiteX21" fmla="*/ 881627 w 1115694"/>
              <a:gd name="connsiteY21" fmla="*/ 1665087 h 1764663"/>
              <a:gd name="connsiteX22" fmla="*/ 802092 w 1115694"/>
              <a:gd name="connsiteY22" fmla="*/ 1438065 h 1764663"/>
              <a:gd name="connsiteX23" fmla="*/ 654136 w 1115694"/>
              <a:gd name="connsiteY23" fmla="*/ 1015648 h 1764663"/>
              <a:gd name="connsiteX24" fmla="*/ 625328 w 1115694"/>
              <a:gd name="connsiteY24" fmla="*/ 986684 h 1764663"/>
              <a:gd name="connsiteX25" fmla="*/ 579454 w 1115694"/>
              <a:gd name="connsiteY25" fmla="*/ 1009386 h 1764663"/>
              <a:gd name="connsiteX26" fmla="*/ 581019 w 1115694"/>
              <a:gd name="connsiteY26" fmla="*/ 1028174 h 1764663"/>
              <a:gd name="connsiteX27" fmla="*/ 750268 w 1115694"/>
              <a:gd name="connsiteY27" fmla="*/ 1695931 h 1764663"/>
              <a:gd name="connsiteX28" fmla="*/ 749485 w 1115694"/>
              <a:gd name="connsiteY28" fmla="*/ 1704855 h 1764663"/>
              <a:gd name="connsiteX29" fmla="*/ 516044 w 1115694"/>
              <a:gd name="connsiteY29" fmla="*/ 1764664 h 1764663"/>
              <a:gd name="connsiteX30" fmla="*/ 529509 w 1115694"/>
              <a:gd name="connsiteY30" fmla="*/ 1727244 h 1764663"/>
              <a:gd name="connsiteX31" fmla="*/ 596676 w 1115694"/>
              <a:gd name="connsiteY31" fmla="*/ 1708456 h 1764663"/>
              <a:gd name="connsiteX32" fmla="*/ 590100 w 1115694"/>
              <a:gd name="connsiteY32" fmla="*/ 1678865 h 1764663"/>
              <a:gd name="connsiteX33" fmla="*/ 496317 w 1115694"/>
              <a:gd name="connsiteY33" fmla="*/ 1701724 h 1764663"/>
              <a:gd name="connsiteX34" fmla="*/ 486766 w 1115694"/>
              <a:gd name="connsiteY34" fmla="*/ 1665713 h 1764663"/>
              <a:gd name="connsiteX35" fmla="*/ 578201 w 1115694"/>
              <a:gd name="connsiteY35" fmla="*/ 1641289 h 1764663"/>
              <a:gd name="connsiteX36" fmla="*/ 574443 w 1115694"/>
              <a:gd name="connsiteY36" fmla="*/ 1614360 h 1764663"/>
              <a:gd name="connsiteX37" fmla="*/ 495377 w 1115694"/>
              <a:gd name="connsiteY37" fmla="*/ 1632678 h 1764663"/>
              <a:gd name="connsiteX38" fmla="*/ 485357 w 1115694"/>
              <a:gd name="connsiteY38" fmla="*/ 1597450 h 1764663"/>
              <a:gd name="connsiteX39" fmla="*/ 541564 w 1115694"/>
              <a:gd name="connsiteY39" fmla="*/ 1582107 h 1764663"/>
              <a:gd name="connsiteX40" fmla="*/ 553620 w 1115694"/>
              <a:gd name="connsiteY40" fmla="*/ 1548288 h 1764663"/>
              <a:gd name="connsiteX41" fmla="*/ 464064 w 1115694"/>
              <a:gd name="connsiteY41" fmla="*/ 1570521 h 1764663"/>
              <a:gd name="connsiteX42" fmla="*/ 453730 w 1115694"/>
              <a:gd name="connsiteY42" fmla="*/ 1535920 h 1764663"/>
              <a:gd name="connsiteX43" fmla="*/ 581959 w 1115694"/>
              <a:gd name="connsiteY43" fmla="*/ 1503510 h 1764663"/>
              <a:gd name="connsiteX44" fmla="*/ 604191 w 1115694"/>
              <a:gd name="connsiteY44" fmla="*/ 1466091 h 1764663"/>
              <a:gd name="connsiteX45" fmla="*/ 499605 w 1115694"/>
              <a:gd name="connsiteY45" fmla="*/ 1054634 h 1764663"/>
              <a:gd name="connsiteX46" fmla="*/ 471892 w 1115694"/>
              <a:gd name="connsiteY46" fmla="*/ 1027547 h 1764663"/>
              <a:gd name="connsiteX47" fmla="*/ 408796 w 1115694"/>
              <a:gd name="connsiteY47" fmla="*/ 1002027 h 1764663"/>
              <a:gd name="connsiteX48" fmla="*/ 374038 w 1115694"/>
              <a:gd name="connsiteY48" fmla="*/ 1016431 h 1764663"/>
              <a:gd name="connsiteX49" fmla="*/ 312194 w 1115694"/>
              <a:gd name="connsiteY49" fmla="*/ 1338802 h 1764663"/>
              <a:gd name="connsiteX50" fmla="*/ 242522 w 1115694"/>
              <a:gd name="connsiteY50" fmla="*/ 1701567 h 1764663"/>
              <a:gd name="connsiteX51" fmla="*/ 102708 w 1115694"/>
              <a:gd name="connsiteY51" fmla="*/ 1675107 h 1764663"/>
              <a:gd name="connsiteX52" fmla="*/ 0 w 1115694"/>
              <a:gd name="connsiteY52" fmla="*/ 1657259 h 1764663"/>
              <a:gd name="connsiteX53" fmla="*/ 0 w 1115694"/>
              <a:gd name="connsiteY53" fmla="*/ 1636749 h 1764663"/>
              <a:gd name="connsiteX54" fmla="*/ 22232 w 1115694"/>
              <a:gd name="connsiteY54" fmla="*/ 1625163 h 1764663"/>
              <a:gd name="connsiteX55" fmla="*/ 100203 w 1115694"/>
              <a:gd name="connsiteY55" fmla="*/ 1639254 h 1764663"/>
              <a:gd name="connsiteX56" fmla="*/ 105996 w 1115694"/>
              <a:gd name="connsiteY56" fmla="*/ 1609349 h 1764663"/>
              <a:gd name="connsiteX57" fmla="*/ 12369 w 1115694"/>
              <a:gd name="connsiteY57" fmla="*/ 1590561 h 1764663"/>
              <a:gd name="connsiteX58" fmla="*/ 18631 w 1115694"/>
              <a:gd name="connsiteY58" fmla="*/ 1553925 h 1764663"/>
              <a:gd name="connsiteX59" fmla="*/ 113354 w 1115694"/>
              <a:gd name="connsiteY59" fmla="*/ 1570677 h 1764663"/>
              <a:gd name="connsiteX60" fmla="*/ 118834 w 1115694"/>
              <a:gd name="connsiteY60" fmla="*/ 1544218 h 1764663"/>
              <a:gd name="connsiteX61" fmla="*/ 40081 w 1115694"/>
              <a:gd name="connsiteY61" fmla="*/ 1526995 h 1764663"/>
              <a:gd name="connsiteX62" fmla="*/ 47753 w 1115694"/>
              <a:gd name="connsiteY62" fmla="*/ 1491298 h 1764663"/>
              <a:gd name="connsiteX63" fmla="*/ 126193 w 1115694"/>
              <a:gd name="connsiteY63" fmla="*/ 1504919 h 1764663"/>
              <a:gd name="connsiteX64" fmla="*/ 131203 w 1115694"/>
              <a:gd name="connsiteY64" fmla="*/ 1477364 h 1764663"/>
              <a:gd name="connsiteX65" fmla="*/ 36793 w 1115694"/>
              <a:gd name="connsiteY65" fmla="*/ 1457010 h 1764663"/>
              <a:gd name="connsiteX66" fmla="*/ 44465 w 1115694"/>
              <a:gd name="connsiteY66" fmla="*/ 1422409 h 1764663"/>
              <a:gd name="connsiteX67" fmla="*/ 201971 w 1115694"/>
              <a:gd name="connsiteY67" fmla="*/ 1452313 h 1764663"/>
              <a:gd name="connsiteX68" fmla="*/ 214496 w 1115694"/>
              <a:gd name="connsiteY68" fmla="*/ 1393601 h 1764663"/>
              <a:gd name="connsiteX69" fmla="*/ 288709 w 1115694"/>
              <a:gd name="connsiteY69" fmla="*/ 1006568 h 1764663"/>
              <a:gd name="connsiteX70" fmla="*/ 273835 w 1115694"/>
              <a:gd name="connsiteY70" fmla="*/ 969305 h 1764663"/>
              <a:gd name="connsiteX71" fmla="*/ 210895 w 1115694"/>
              <a:gd name="connsiteY71" fmla="*/ 825107 h 1764663"/>
              <a:gd name="connsiteX72" fmla="*/ 197118 w 1115694"/>
              <a:gd name="connsiteY72" fmla="*/ 792071 h 1764663"/>
              <a:gd name="connsiteX73" fmla="*/ 40864 w 1115694"/>
              <a:gd name="connsiteY73" fmla="*/ 375604 h 1764663"/>
              <a:gd name="connsiteX74" fmla="*/ 298416 w 1115694"/>
              <a:gd name="connsiteY74" fmla="*/ 38515 h 1764663"/>
              <a:gd name="connsiteX75" fmla="*/ 424139 w 1115694"/>
              <a:gd name="connsiteY75" fmla="*/ 0 h 1764663"/>
              <a:gd name="connsiteX76" fmla="*/ 531388 w 1115694"/>
              <a:gd name="connsiteY76" fmla="*/ 0 h 1764663"/>
              <a:gd name="connsiteX77" fmla="*/ 257239 w 1115694"/>
              <a:gd name="connsiteY77" fmla="*/ 730540 h 1764663"/>
              <a:gd name="connsiteX78" fmla="*/ 424139 w 1115694"/>
              <a:gd name="connsiteY78" fmla="*/ 702985 h 1764663"/>
              <a:gd name="connsiteX79" fmla="*/ 509312 w 1115694"/>
              <a:gd name="connsiteY79" fmla="*/ 721146 h 1764663"/>
              <a:gd name="connsiteX80" fmla="*/ 543287 w 1115694"/>
              <a:gd name="connsiteY80" fmla="*/ 710187 h 1764663"/>
              <a:gd name="connsiteX81" fmla="*/ 709091 w 1115694"/>
              <a:gd name="connsiteY81" fmla="*/ 698601 h 1764663"/>
              <a:gd name="connsiteX82" fmla="*/ 741030 w 1115694"/>
              <a:gd name="connsiteY82" fmla="*/ 693747 h 1764663"/>
              <a:gd name="connsiteX83" fmla="*/ 831996 w 1115694"/>
              <a:gd name="connsiteY83" fmla="*/ 373255 h 1764663"/>
              <a:gd name="connsiteX84" fmla="*/ 407230 w 1115694"/>
              <a:gd name="connsiteY84" fmla="*/ 93314 h 1764663"/>
              <a:gd name="connsiteX85" fmla="*/ 129324 w 1115694"/>
              <a:gd name="connsiteY85" fmla="*/ 366053 h 1764663"/>
              <a:gd name="connsiteX86" fmla="*/ 257239 w 1115694"/>
              <a:gd name="connsiteY86" fmla="*/ 730540 h 1764663"/>
              <a:gd name="connsiteX87" fmla="*/ 650535 w 1115694"/>
              <a:gd name="connsiteY87" fmla="*/ 901981 h 1764663"/>
              <a:gd name="connsiteX88" fmla="*/ 701732 w 1115694"/>
              <a:gd name="connsiteY88" fmla="*/ 834970 h 1764663"/>
              <a:gd name="connsiteX89" fmla="*/ 652883 w 1115694"/>
              <a:gd name="connsiteY89" fmla="*/ 859551 h 1764663"/>
              <a:gd name="connsiteX90" fmla="*/ 650535 w 1115694"/>
              <a:gd name="connsiteY90" fmla="*/ 901981 h 1764663"/>
              <a:gd name="connsiteX91" fmla="*/ 296068 w 1115694"/>
              <a:gd name="connsiteY91" fmla="*/ 857673 h 1764663"/>
              <a:gd name="connsiteX92" fmla="*/ 345386 w 1115694"/>
              <a:gd name="connsiteY92" fmla="*/ 908713 h 1764663"/>
              <a:gd name="connsiteX93" fmla="*/ 296068 w 1115694"/>
              <a:gd name="connsiteY93" fmla="*/ 857673 h 1764663"/>
              <a:gd name="connsiteX94" fmla="*/ 479251 w 1115694"/>
              <a:gd name="connsiteY94" fmla="*/ 947385 h 1764663"/>
              <a:gd name="connsiteX95" fmla="*/ 524186 w 1115694"/>
              <a:gd name="connsiteY95" fmla="*/ 944411 h 1764663"/>
              <a:gd name="connsiteX96" fmla="*/ 502892 w 1115694"/>
              <a:gd name="connsiteY96" fmla="*/ 913254 h 1764663"/>
              <a:gd name="connsiteX97" fmla="*/ 479251 w 1115694"/>
              <a:gd name="connsiteY97" fmla="*/ 947385 h 176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115694" h="1764663">
                <a:moveTo>
                  <a:pt x="531388" y="0"/>
                </a:moveTo>
                <a:cubicBezTo>
                  <a:pt x="593231" y="12212"/>
                  <a:pt x="653979" y="27869"/>
                  <a:pt x="707838" y="62157"/>
                </a:cubicBezTo>
                <a:cubicBezTo>
                  <a:pt x="866910" y="163612"/>
                  <a:pt x="939401" y="309846"/>
                  <a:pt x="923431" y="496473"/>
                </a:cubicBezTo>
                <a:cubicBezTo>
                  <a:pt x="914506" y="599337"/>
                  <a:pt x="868632" y="688424"/>
                  <a:pt x="795046" y="761854"/>
                </a:cubicBezTo>
                <a:cubicBezTo>
                  <a:pt x="784243" y="772657"/>
                  <a:pt x="780798" y="781425"/>
                  <a:pt x="785026" y="797238"/>
                </a:cubicBezTo>
                <a:cubicBezTo>
                  <a:pt x="801152" y="856733"/>
                  <a:pt x="782364" y="907461"/>
                  <a:pt x="726157" y="962103"/>
                </a:cubicBezTo>
                <a:cubicBezTo>
                  <a:pt x="778450" y="1111467"/>
                  <a:pt x="831056" y="1261302"/>
                  <a:pt x="884133" y="1412702"/>
                </a:cubicBezTo>
                <a:cubicBezTo>
                  <a:pt x="935956" y="1394540"/>
                  <a:pt x="985118" y="1377318"/>
                  <a:pt x="1036315" y="1359312"/>
                </a:cubicBezTo>
                <a:cubicBezTo>
                  <a:pt x="1040699" y="1370742"/>
                  <a:pt x="1044457" y="1380762"/>
                  <a:pt x="1049154" y="1392974"/>
                </a:cubicBezTo>
                <a:cubicBezTo>
                  <a:pt x="1018623" y="1404090"/>
                  <a:pt x="989502" y="1414580"/>
                  <a:pt x="958971" y="1425697"/>
                </a:cubicBezTo>
                <a:cubicBezTo>
                  <a:pt x="961946" y="1435560"/>
                  <a:pt x="964451" y="1443389"/>
                  <a:pt x="967583" y="1453565"/>
                </a:cubicBezTo>
                <a:cubicBezTo>
                  <a:pt x="993260" y="1444954"/>
                  <a:pt x="1017684" y="1436813"/>
                  <a:pt x="1043831" y="1427889"/>
                </a:cubicBezTo>
                <a:cubicBezTo>
                  <a:pt x="1047901" y="1439631"/>
                  <a:pt x="1051659" y="1450434"/>
                  <a:pt x="1055886" y="1462960"/>
                </a:cubicBezTo>
                <a:cubicBezTo>
                  <a:pt x="1030366" y="1472354"/>
                  <a:pt x="1006724" y="1481121"/>
                  <a:pt x="980891" y="1490515"/>
                </a:cubicBezTo>
                <a:cubicBezTo>
                  <a:pt x="984022" y="1499126"/>
                  <a:pt x="986684" y="1506642"/>
                  <a:pt x="990128" y="1516349"/>
                </a:cubicBezTo>
                <a:cubicBezTo>
                  <a:pt x="1020502" y="1506015"/>
                  <a:pt x="1049154" y="1496308"/>
                  <a:pt x="1080937" y="1485662"/>
                </a:cubicBezTo>
                <a:cubicBezTo>
                  <a:pt x="1085321" y="1497717"/>
                  <a:pt x="1089235" y="1508364"/>
                  <a:pt x="1093775" y="1520576"/>
                </a:cubicBezTo>
                <a:cubicBezTo>
                  <a:pt x="1062932" y="1531849"/>
                  <a:pt x="1033810" y="1542495"/>
                  <a:pt x="1002967" y="1553768"/>
                </a:cubicBezTo>
                <a:cubicBezTo>
                  <a:pt x="1006255" y="1563006"/>
                  <a:pt x="1009229" y="1571460"/>
                  <a:pt x="1013144" y="1582733"/>
                </a:cubicBezTo>
                <a:cubicBezTo>
                  <a:pt x="1043048" y="1572556"/>
                  <a:pt x="1071543" y="1562849"/>
                  <a:pt x="1102700" y="1552359"/>
                </a:cubicBezTo>
                <a:cubicBezTo>
                  <a:pt x="1106927" y="1562379"/>
                  <a:pt x="1110998" y="1571930"/>
                  <a:pt x="1115695" y="1582890"/>
                </a:cubicBezTo>
                <a:cubicBezTo>
                  <a:pt x="1036785" y="1610602"/>
                  <a:pt x="960224" y="1637531"/>
                  <a:pt x="881627" y="1665087"/>
                </a:cubicBezTo>
                <a:cubicBezTo>
                  <a:pt x="854698" y="1588056"/>
                  <a:pt x="828395" y="1513061"/>
                  <a:pt x="802092" y="1438065"/>
                </a:cubicBezTo>
                <a:cubicBezTo>
                  <a:pt x="752773" y="1297312"/>
                  <a:pt x="703298" y="1156559"/>
                  <a:pt x="654136" y="1015648"/>
                </a:cubicBezTo>
                <a:cubicBezTo>
                  <a:pt x="649126" y="1001244"/>
                  <a:pt x="646151" y="988406"/>
                  <a:pt x="625328" y="986684"/>
                </a:cubicBezTo>
                <a:cubicBezTo>
                  <a:pt x="603721" y="984961"/>
                  <a:pt x="592762" y="998739"/>
                  <a:pt x="579454" y="1009386"/>
                </a:cubicBezTo>
                <a:cubicBezTo>
                  <a:pt x="576635" y="1011578"/>
                  <a:pt x="579454" y="1021911"/>
                  <a:pt x="581019" y="1028174"/>
                </a:cubicBezTo>
                <a:cubicBezTo>
                  <a:pt x="637383" y="1250812"/>
                  <a:pt x="693904" y="1473293"/>
                  <a:pt x="750268" y="1695931"/>
                </a:cubicBezTo>
                <a:cubicBezTo>
                  <a:pt x="750581" y="1697496"/>
                  <a:pt x="749955" y="1699219"/>
                  <a:pt x="749485" y="1704855"/>
                </a:cubicBezTo>
                <a:cubicBezTo>
                  <a:pt x="672454" y="1724583"/>
                  <a:pt x="594014" y="1744623"/>
                  <a:pt x="516044" y="1764664"/>
                </a:cubicBezTo>
                <a:cubicBezTo>
                  <a:pt x="500231" y="1735542"/>
                  <a:pt x="500387" y="1735229"/>
                  <a:pt x="529509" y="1727244"/>
                </a:cubicBezTo>
                <a:cubicBezTo>
                  <a:pt x="551428" y="1721138"/>
                  <a:pt x="573347" y="1715032"/>
                  <a:pt x="596676" y="1708456"/>
                </a:cubicBezTo>
                <a:cubicBezTo>
                  <a:pt x="594327" y="1697966"/>
                  <a:pt x="592292" y="1689198"/>
                  <a:pt x="590100" y="1678865"/>
                </a:cubicBezTo>
                <a:cubicBezTo>
                  <a:pt x="558161" y="1686693"/>
                  <a:pt x="528100" y="1694052"/>
                  <a:pt x="496317" y="1701724"/>
                </a:cubicBezTo>
                <a:cubicBezTo>
                  <a:pt x="493029" y="1689512"/>
                  <a:pt x="490211" y="1678395"/>
                  <a:pt x="486766" y="1665713"/>
                </a:cubicBezTo>
                <a:cubicBezTo>
                  <a:pt x="517297" y="1657572"/>
                  <a:pt x="546575" y="1649744"/>
                  <a:pt x="578201" y="1641289"/>
                </a:cubicBezTo>
                <a:cubicBezTo>
                  <a:pt x="577105" y="1632991"/>
                  <a:pt x="576009" y="1625163"/>
                  <a:pt x="574443" y="1614360"/>
                </a:cubicBezTo>
                <a:cubicBezTo>
                  <a:pt x="547201" y="1620622"/>
                  <a:pt x="521994" y="1626415"/>
                  <a:pt x="495377" y="1632678"/>
                </a:cubicBezTo>
                <a:cubicBezTo>
                  <a:pt x="491933" y="1620622"/>
                  <a:pt x="488958" y="1610445"/>
                  <a:pt x="485357" y="1597450"/>
                </a:cubicBezTo>
                <a:cubicBezTo>
                  <a:pt x="504458" y="1592127"/>
                  <a:pt x="522620" y="1584768"/>
                  <a:pt x="541564" y="1582107"/>
                </a:cubicBezTo>
                <a:cubicBezTo>
                  <a:pt x="567711" y="1578662"/>
                  <a:pt x="565519" y="1567076"/>
                  <a:pt x="553620" y="1548288"/>
                </a:cubicBezTo>
                <a:cubicBezTo>
                  <a:pt x="524499" y="1555490"/>
                  <a:pt x="495064" y="1562849"/>
                  <a:pt x="464064" y="1570521"/>
                </a:cubicBezTo>
                <a:cubicBezTo>
                  <a:pt x="460776" y="1559405"/>
                  <a:pt x="457801" y="1549384"/>
                  <a:pt x="453730" y="1535920"/>
                </a:cubicBezTo>
                <a:cubicBezTo>
                  <a:pt x="497256" y="1524803"/>
                  <a:pt x="539216" y="1512748"/>
                  <a:pt x="581959" y="1503510"/>
                </a:cubicBezTo>
                <a:cubicBezTo>
                  <a:pt x="605287" y="1498500"/>
                  <a:pt x="610767" y="1490828"/>
                  <a:pt x="604191" y="1466091"/>
                </a:cubicBezTo>
                <a:cubicBezTo>
                  <a:pt x="567868" y="1329252"/>
                  <a:pt x="533580" y="1191943"/>
                  <a:pt x="499605" y="1054634"/>
                </a:cubicBezTo>
                <a:cubicBezTo>
                  <a:pt x="495534" y="1038351"/>
                  <a:pt x="488332" y="1031775"/>
                  <a:pt x="471892" y="1027547"/>
                </a:cubicBezTo>
                <a:cubicBezTo>
                  <a:pt x="450129" y="1022068"/>
                  <a:pt x="429150" y="1011891"/>
                  <a:pt x="408796" y="1002027"/>
                </a:cubicBezTo>
                <a:cubicBezTo>
                  <a:pt x="388599" y="992163"/>
                  <a:pt x="378265" y="994982"/>
                  <a:pt x="374038" y="1016431"/>
                </a:cubicBezTo>
                <a:cubicBezTo>
                  <a:pt x="353215" y="1123836"/>
                  <a:pt x="332861" y="1231397"/>
                  <a:pt x="312194" y="1338802"/>
                </a:cubicBezTo>
                <a:cubicBezTo>
                  <a:pt x="289179" y="1458576"/>
                  <a:pt x="266164" y="1578349"/>
                  <a:pt x="242522" y="1701567"/>
                </a:cubicBezTo>
                <a:cubicBezTo>
                  <a:pt x="195082" y="1692486"/>
                  <a:pt x="148895" y="1683562"/>
                  <a:pt x="102708" y="1675107"/>
                </a:cubicBezTo>
                <a:cubicBezTo>
                  <a:pt x="68576" y="1668845"/>
                  <a:pt x="34288" y="1663208"/>
                  <a:pt x="0" y="1657259"/>
                </a:cubicBezTo>
                <a:cubicBezTo>
                  <a:pt x="0" y="1650370"/>
                  <a:pt x="0" y="1643638"/>
                  <a:pt x="0" y="1636749"/>
                </a:cubicBezTo>
                <a:cubicBezTo>
                  <a:pt x="3914" y="1626102"/>
                  <a:pt x="9081" y="1621718"/>
                  <a:pt x="22232" y="1625163"/>
                </a:cubicBezTo>
                <a:cubicBezTo>
                  <a:pt x="47283" y="1631582"/>
                  <a:pt x="73273" y="1634557"/>
                  <a:pt x="100203" y="1639254"/>
                </a:cubicBezTo>
                <a:cubicBezTo>
                  <a:pt x="102395" y="1627668"/>
                  <a:pt x="104117" y="1619057"/>
                  <a:pt x="105996" y="1609349"/>
                </a:cubicBezTo>
                <a:cubicBezTo>
                  <a:pt x="73117" y="1602774"/>
                  <a:pt x="42743" y="1596668"/>
                  <a:pt x="12369" y="1590561"/>
                </a:cubicBezTo>
                <a:cubicBezTo>
                  <a:pt x="14561" y="1577410"/>
                  <a:pt x="16440" y="1566763"/>
                  <a:pt x="18631" y="1553925"/>
                </a:cubicBezTo>
                <a:cubicBezTo>
                  <a:pt x="50414" y="1559561"/>
                  <a:pt x="80945" y="1565041"/>
                  <a:pt x="113354" y="1570677"/>
                </a:cubicBezTo>
                <a:cubicBezTo>
                  <a:pt x="115390" y="1561127"/>
                  <a:pt x="116955" y="1553299"/>
                  <a:pt x="118834" y="1544218"/>
                </a:cubicBezTo>
                <a:cubicBezTo>
                  <a:pt x="91748" y="1538268"/>
                  <a:pt x="67167" y="1532945"/>
                  <a:pt x="40081" y="1526995"/>
                </a:cubicBezTo>
                <a:cubicBezTo>
                  <a:pt x="42743" y="1514627"/>
                  <a:pt x="45091" y="1503510"/>
                  <a:pt x="47753" y="1491298"/>
                </a:cubicBezTo>
                <a:cubicBezTo>
                  <a:pt x="74682" y="1495995"/>
                  <a:pt x="99576" y="1500222"/>
                  <a:pt x="126193" y="1504919"/>
                </a:cubicBezTo>
                <a:cubicBezTo>
                  <a:pt x="127758" y="1495212"/>
                  <a:pt x="129324" y="1487384"/>
                  <a:pt x="131203" y="1477364"/>
                </a:cubicBezTo>
                <a:cubicBezTo>
                  <a:pt x="98794" y="1470318"/>
                  <a:pt x="67793" y="1463586"/>
                  <a:pt x="36793" y="1457010"/>
                </a:cubicBezTo>
                <a:cubicBezTo>
                  <a:pt x="39611" y="1444015"/>
                  <a:pt x="41960" y="1433682"/>
                  <a:pt x="44465" y="1422409"/>
                </a:cubicBezTo>
                <a:cubicBezTo>
                  <a:pt x="97854" y="1432586"/>
                  <a:pt x="149208" y="1442293"/>
                  <a:pt x="201971" y="1452313"/>
                </a:cubicBezTo>
                <a:cubicBezTo>
                  <a:pt x="206512" y="1431490"/>
                  <a:pt x="210895" y="1412545"/>
                  <a:pt x="214496" y="1393601"/>
                </a:cubicBezTo>
                <a:cubicBezTo>
                  <a:pt x="239077" y="1264589"/>
                  <a:pt x="263032" y="1135422"/>
                  <a:pt x="288709" y="1006568"/>
                </a:cubicBezTo>
                <a:cubicBezTo>
                  <a:pt x="292467" y="988093"/>
                  <a:pt x="288239" y="979795"/>
                  <a:pt x="273835" y="969305"/>
                </a:cubicBezTo>
                <a:cubicBezTo>
                  <a:pt x="224986" y="933921"/>
                  <a:pt x="203850" y="884445"/>
                  <a:pt x="210895" y="825107"/>
                </a:cubicBezTo>
                <a:cubicBezTo>
                  <a:pt x="212931" y="808354"/>
                  <a:pt x="208234" y="801622"/>
                  <a:pt x="197118" y="792071"/>
                </a:cubicBezTo>
                <a:cubicBezTo>
                  <a:pt x="70455" y="681378"/>
                  <a:pt x="14874" y="542817"/>
                  <a:pt x="40864" y="375604"/>
                </a:cubicBezTo>
                <a:cubicBezTo>
                  <a:pt x="65445" y="217315"/>
                  <a:pt x="154375" y="105369"/>
                  <a:pt x="298416" y="38515"/>
                </a:cubicBezTo>
                <a:cubicBezTo>
                  <a:pt x="337871" y="20197"/>
                  <a:pt x="382023" y="12525"/>
                  <a:pt x="424139" y="0"/>
                </a:cubicBezTo>
                <a:cubicBezTo>
                  <a:pt x="459837" y="0"/>
                  <a:pt x="495690" y="0"/>
                  <a:pt x="531388" y="0"/>
                </a:cubicBezTo>
                <a:close/>
                <a:moveTo>
                  <a:pt x="257239" y="730540"/>
                </a:moveTo>
                <a:cubicBezTo>
                  <a:pt x="308437" y="687954"/>
                  <a:pt x="365114" y="674490"/>
                  <a:pt x="424139" y="702985"/>
                </a:cubicBezTo>
                <a:cubicBezTo>
                  <a:pt x="452478" y="716606"/>
                  <a:pt x="478625" y="726157"/>
                  <a:pt x="509312" y="721146"/>
                </a:cubicBezTo>
                <a:cubicBezTo>
                  <a:pt x="521054" y="719268"/>
                  <a:pt x="533893" y="716606"/>
                  <a:pt x="543287" y="710187"/>
                </a:cubicBezTo>
                <a:cubicBezTo>
                  <a:pt x="596676" y="673863"/>
                  <a:pt x="651944" y="668540"/>
                  <a:pt x="709091" y="698601"/>
                </a:cubicBezTo>
                <a:cubicBezTo>
                  <a:pt x="723182" y="705959"/>
                  <a:pt x="730541" y="705333"/>
                  <a:pt x="741030" y="693747"/>
                </a:cubicBezTo>
                <a:cubicBezTo>
                  <a:pt x="824637" y="601843"/>
                  <a:pt x="855794" y="493811"/>
                  <a:pt x="831996" y="373255"/>
                </a:cubicBezTo>
                <a:cubicBezTo>
                  <a:pt x="793324" y="177703"/>
                  <a:pt x="603095" y="51824"/>
                  <a:pt x="407230" y="93314"/>
                </a:cubicBezTo>
                <a:cubicBezTo>
                  <a:pt x="259118" y="124784"/>
                  <a:pt x="162829" y="218724"/>
                  <a:pt x="129324" y="366053"/>
                </a:cubicBezTo>
                <a:cubicBezTo>
                  <a:pt x="96132" y="511190"/>
                  <a:pt x="143885" y="633469"/>
                  <a:pt x="257239" y="730540"/>
                </a:cubicBezTo>
                <a:close/>
                <a:moveTo>
                  <a:pt x="650535" y="901981"/>
                </a:moveTo>
                <a:cubicBezTo>
                  <a:pt x="689050" y="892900"/>
                  <a:pt x="708778" y="866440"/>
                  <a:pt x="701732" y="834970"/>
                </a:cubicBezTo>
                <a:cubicBezTo>
                  <a:pt x="685293" y="843268"/>
                  <a:pt x="668853" y="851566"/>
                  <a:pt x="652883" y="859551"/>
                </a:cubicBezTo>
                <a:cubicBezTo>
                  <a:pt x="652257" y="873486"/>
                  <a:pt x="651474" y="886637"/>
                  <a:pt x="650535" y="901981"/>
                </a:cubicBezTo>
                <a:close/>
                <a:moveTo>
                  <a:pt x="296068" y="857673"/>
                </a:moveTo>
                <a:cubicBezTo>
                  <a:pt x="300608" y="888986"/>
                  <a:pt x="315952" y="904956"/>
                  <a:pt x="345386" y="908713"/>
                </a:cubicBezTo>
                <a:cubicBezTo>
                  <a:pt x="340689" y="867380"/>
                  <a:pt x="340689" y="867380"/>
                  <a:pt x="296068" y="857673"/>
                </a:cubicBezTo>
                <a:close/>
                <a:moveTo>
                  <a:pt x="479251" y="947385"/>
                </a:moveTo>
                <a:cubicBezTo>
                  <a:pt x="495847" y="946289"/>
                  <a:pt x="507903" y="945506"/>
                  <a:pt x="524186" y="944411"/>
                </a:cubicBezTo>
                <a:cubicBezTo>
                  <a:pt x="515574" y="931729"/>
                  <a:pt x="509625" y="923117"/>
                  <a:pt x="502892" y="913254"/>
                </a:cubicBezTo>
                <a:cubicBezTo>
                  <a:pt x="495690" y="923900"/>
                  <a:pt x="489115" y="933294"/>
                  <a:pt x="479251" y="947385"/>
                </a:cubicBezTo>
                <a:close/>
              </a:path>
            </a:pathLst>
          </a:custGeom>
          <a:solidFill>
            <a:schemeClr val="accent2"/>
          </a:solidFill>
          <a:ln w="15562" cap="flat">
            <a:noFill/>
            <a:prstDash val="solid"/>
            <a:miter/>
          </a:ln>
        </p:spPr>
        <p:txBody>
          <a:bodyPr rtlCol="0" anchor="ctr"/>
          <a:lstStyle/>
          <a:p>
            <a:endParaRPr lang="en-US" sz="1200"/>
          </a:p>
        </p:txBody>
      </p:sp>
      <p:sp>
        <p:nvSpPr>
          <p:cNvPr id="27" name="Freeform: Shape 26">
            <a:extLst>
              <a:ext uri="{FF2B5EF4-FFF2-40B4-BE49-F238E27FC236}">
                <a16:creationId xmlns:a16="http://schemas.microsoft.com/office/drawing/2014/main" id="{C96C22CC-5D38-5C35-3F6B-C31F81C2923B}"/>
              </a:ext>
            </a:extLst>
          </p:cNvPr>
          <p:cNvSpPr/>
          <p:nvPr/>
        </p:nvSpPr>
        <p:spPr>
          <a:xfrm>
            <a:off x="5521483" y="1105797"/>
            <a:ext cx="674514" cy="538989"/>
          </a:xfrm>
          <a:custGeom>
            <a:avLst/>
            <a:gdLst>
              <a:gd name="connsiteX0" fmla="*/ 1377686 w 2133362"/>
              <a:gd name="connsiteY0" fmla="*/ 1313851 h 1875192"/>
              <a:gd name="connsiteX1" fmla="*/ 1377686 w 2133362"/>
              <a:gd name="connsiteY1" fmla="*/ 1457686 h 1875192"/>
              <a:gd name="connsiteX2" fmla="*/ 1597855 w 2133362"/>
              <a:gd name="connsiteY2" fmla="*/ 1457686 h 1875192"/>
              <a:gd name="connsiteX3" fmla="*/ 1597855 w 2133362"/>
              <a:gd name="connsiteY3" fmla="*/ 1313851 h 1875192"/>
              <a:gd name="connsiteX4" fmla="*/ 1377686 w 2133362"/>
              <a:gd name="connsiteY4" fmla="*/ 1313851 h 1875192"/>
              <a:gd name="connsiteX5" fmla="*/ 266004 w 2133362"/>
              <a:gd name="connsiteY5" fmla="*/ 1313851 h 1875192"/>
              <a:gd name="connsiteX6" fmla="*/ 266004 w 2133362"/>
              <a:gd name="connsiteY6" fmla="*/ 1458020 h 1875192"/>
              <a:gd name="connsiteX7" fmla="*/ 486340 w 2133362"/>
              <a:gd name="connsiteY7" fmla="*/ 1458020 h 1875192"/>
              <a:gd name="connsiteX8" fmla="*/ 486340 w 2133362"/>
              <a:gd name="connsiteY8" fmla="*/ 1313851 h 1875192"/>
              <a:gd name="connsiteX9" fmla="*/ 266004 w 2133362"/>
              <a:gd name="connsiteY9" fmla="*/ 1313851 h 1875192"/>
              <a:gd name="connsiteX10" fmla="*/ 515841 w 2133362"/>
              <a:gd name="connsiteY10" fmla="*/ 1313684 h 1875192"/>
              <a:gd name="connsiteX11" fmla="*/ 515841 w 2133362"/>
              <a:gd name="connsiteY11" fmla="*/ 1458020 h 1875192"/>
              <a:gd name="connsiteX12" fmla="*/ 758177 w 2133362"/>
              <a:gd name="connsiteY12" fmla="*/ 1458020 h 1875192"/>
              <a:gd name="connsiteX13" fmla="*/ 758177 w 2133362"/>
              <a:gd name="connsiteY13" fmla="*/ 1313684 h 1875192"/>
              <a:gd name="connsiteX14" fmla="*/ 515841 w 2133362"/>
              <a:gd name="connsiteY14" fmla="*/ 1313684 h 1875192"/>
              <a:gd name="connsiteX15" fmla="*/ 1627189 w 2133362"/>
              <a:gd name="connsiteY15" fmla="*/ 1313518 h 1875192"/>
              <a:gd name="connsiteX16" fmla="*/ 1627189 w 2133362"/>
              <a:gd name="connsiteY16" fmla="*/ 1457686 h 1875192"/>
              <a:gd name="connsiteX17" fmla="*/ 1869359 w 2133362"/>
              <a:gd name="connsiteY17" fmla="*/ 1457686 h 1875192"/>
              <a:gd name="connsiteX18" fmla="*/ 1869359 w 2133362"/>
              <a:gd name="connsiteY18" fmla="*/ 1313518 h 1875192"/>
              <a:gd name="connsiteX19" fmla="*/ 1627189 w 2133362"/>
              <a:gd name="connsiteY19" fmla="*/ 1313518 h 1875192"/>
              <a:gd name="connsiteX20" fmla="*/ 1627022 w 2133362"/>
              <a:gd name="connsiteY20" fmla="*/ 1140515 h 1875192"/>
              <a:gd name="connsiteX21" fmla="*/ 1627022 w 2133362"/>
              <a:gd name="connsiteY21" fmla="*/ 1284351 h 1875192"/>
              <a:gd name="connsiteX22" fmla="*/ 1869525 w 2133362"/>
              <a:gd name="connsiteY22" fmla="*/ 1284351 h 1875192"/>
              <a:gd name="connsiteX23" fmla="*/ 1869525 w 2133362"/>
              <a:gd name="connsiteY23" fmla="*/ 1140515 h 1875192"/>
              <a:gd name="connsiteX24" fmla="*/ 1627022 w 2133362"/>
              <a:gd name="connsiteY24" fmla="*/ 1140515 h 1875192"/>
              <a:gd name="connsiteX25" fmla="*/ 515674 w 2133362"/>
              <a:gd name="connsiteY25" fmla="*/ 1140515 h 1875192"/>
              <a:gd name="connsiteX26" fmla="*/ 515674 w 2133362"/>
              <a:gd name="connsiteY26" fmla="*/ 1284184 h 1875192"/>
              <a:gd name="connsiteX27" fmla="*/ 758344 w 2133362"/>
              <a:gd name="connsiteY27" fmla="*/ 1284184 h 1875192"/>
              <a:gd name="connsiteX28" fmla="*/ 758344 w 2133362"/>
              <a:gd name="connsiteY28" fmla="*/ 1140515 h 1875192"/>
              <a:gd name="connsiteX29" fmla="*/ 515674 w 2133362"/>
              <a:gd name="connsiteY29" fmla="*/ 1140515 h 1875192"/>
              <a:gd name="connsiteX30" fmla="*/ 1377686 w 2133362"/>
              <a:gd name="connsiteY30" fmla="*/ 1140349 h 1875192"/>
              <a:gd name="connsiteX31" fmla="*/ 1377686 w 2133362"/>
              <a:gd name="connsiteY31" fmla="*/ 1284351 h 1875192"/>
              <a:gd name="connsiteX32" fmla="*/ 1597355 w 2133362"/>
              <a:gd name="connsiteY32" fmla="*/ 1284351 h 1875192"/>
              <a:gd name="connsiteX33" fmla="*/ 1597355 w 2133362"/>
              <a:gd name="connsiteY33" fmla="*/ 1140349 h 1875192"/>
              <a:gd name="connsiteX34" fmla="*/ 1377686 w 2133362"/>
              <a:gd name="connsiteY34" fmla="*/ 1140349 h 1875192"/>
              <a:gd name="connsiteX35" fmla="*/ 266337 w 2133362"/>
              <a:gd name="connsiteY35" fmla="*/ 1140349 h 1875192"/>
              <a:gd name="connsiteX36" fmla="*/ 266337 w 2133362"/>
              <a:gd name="connsiteY36" fmla="*/ 1284184 h 1875192"/>
              <a:gd name="connsiteX37" fmla="*/ 486340 w 2133362"/>
              <a:gd name="connsiteY37" fmla="*/ 1284184 h 1875192"/>
              <a:gd name="connsiteX38" fmla="*/ 486340 w 2133362"/>
              <a:gd name="connsiteY38" fmla="*/ 1140349 h 1875192"/>
              <a:gd name="connsiteX39" fmla="*/ 266337 w 2133362"/>
              <a:gd name="connsiteY39" fmla="*/ 1140349 h 1875192"/>
              <a:gd name="connsiteX40" fmla="*/ 1072682 w 2133362"/>
              <a:gd name="connsiteY40" fmla="*/ 1039014 h 1875192"/>
              <a:gd name="connsiteX41" fmla="*/ 1993527 w 2133362"/>
              <a:gd name="connsiteY41" fmla="*/ 1039014 h 1875192"/>
              <a:gd name="connsiteX42" fmla="*/ 2010528 w 2133362"/>
              <a:gd name="connsiteY42" fmla="*/ 1056014 h 1875192"/>
              <a:gd name="connsiteX43" fmla="*/ 2010027 w 2133362"/>
              <a:gd name="connsiteY43" fmla="*/ 1875025 h 1875192"/>
              <a:gd name="connsiteX44" fmla="*/ 1260017 w 2133362"/>
              <a:gd name="connsiteY44" fmla="*/ 1875025 h 1875192"/>
              <a:gd name="connsiteX45" fmla="*/ 1260351 w 2133362"/>
              <a:gd name="connsiteY45" fmla="*/ 1869192 h 1875192"/>
              <a:gd name="connsiteX46" fmla="*/ 1260351 w 2133362"/>
              <a:gd name="connsiteY46" fmla="*/ 1288684 h 1875192"/>
              <a:gd name="connsiteX47" fmla="*/ 1260017 w 2133362"/>
              <a:gd name="connsiteY47" fmla="*/ 1280850 h 1875192"/>
              <a:gd name="connsiteX48" fmla="*/ 900179 w 2133362"/>
              <a:gd name="connsiteY48" fmla="*/ 1280850 h 1875192"/>
              <a:gd name="connsiteX49" fmla="*/ 900179 w 2133362"/>
              <a:gd name="connsiteY49" fmla="*/ 1290351 h 1875192"/>
              <a:gd name="connsiteX50" fmla="*/ 900179 w 2133362"/>
              <a:gd name="connsiteY50" fmla="*/ 1415352 h 1875192"/>
              <a:gd name="connsiteX51" fmla="*/ 900012 w 2133362"/>
              <a:gd name="connsiteY51" fmla="*/ 1875192 h 1875192"/>
              <a:gd name="connsiteX52" fmla="*/ 116669 w 2133362"/>
              <a:gd name="connsiteY52" fmla="*/ 1875192 h 1875192"/>
              <a:gd name="connsiteX53" fmla="*/ 116335 w 2133362"/>
              <a:gd name="connsiteY53" fmla="*/ 1866858 h 1875192"/>
              <a:gd name="connsiteX54" fmla="*/ 116335 w 2133362"/>
              <a:gd name="connsiteY54" fmla="*/ 1048514 h 1875192"/>
              <a:gd name="connsiteX55" fmla="*/ 116835 w 2133362"/>
              <a:gd name="connsiteY55" fmla="*/ 1039181 h 1875192"/>
              <a:gd name="connsiteX56" fmla="*/ 129335 w 2133362"/>
              <a:gd name="connsiteY56" fmla="*/ 1039181 h 1875192"/>
              <a:gd name="connsiteX57" fmla="*/ 1072682 w 2133362"/>
              <a:gd name="connsiteY57" fmla="*/ 1039014 h 1875192"/>
              <a:gd name="connsiteX58" fmla="*/ 743010 w 2133362"/>
              <a:gd name="connsiteY58" fmla="*/ 568507 h 1875192"/>
              <a:gd name="connsiteX59" fmla="*/ 743010 w 2133362"/>
              <a:gd name="connsiteY59" fmla="*/ 788177 h 1875192"/>
              <a:gd name="connsiteX60" fmla="*/ 1044348 w 2133362"/>
              <a:gd name="connsiteY60" fmla="*/ 788177 h 1875192"/>
              <a:gd name="connsiteX61" fmla="*/ 1044348 w 2133362"/>
              <a:gd name="connsiteY61" fmla="*/ 568507 h 1875192"/>
              <a:gd name="connsiteX62" fmla="*/ 743010 w 2133362"/>
              <a:gd name="connsiteY62" fmla="*/ 568507 h 1875192"/>
              <a:gd name="connsiteX63" fmla="*/ 1085515 w 2133362"/>
              <a:gd name="connsiteY63" fmla="*/ 568007 h 1875192"/>
              <a:gd name="connsiteX64" fmla="*/ 1085515 w 2133362"/>
              <a:gd name="connsiteY64" fmla="*/ 787843 h 1875192"/>
              <a:gd name="connsiteX65" fmla="*/ 1386685 w 2133362"/>
              <a:gd name="connsiteY65" fmla="*/ 787843 h 1875192"/>
              <a:gd name="connsiteX66" fmla="*/ 1386685 w 2133362"/>
              <a:gd name="connsiteY66" fmla="*/ 568007 h 1875192"/>
              <a:gd name="connsiteX67" fmla="*/ 1085515 w 2133362"/>
              <a:gd name="connsiteY67" fmla="*/ 568007 h 1875192"/>
              <a:gd name="connsiteX68" fmla="*/ 1486354 w 2133362"/>
              <a:gd name="connsiteY68" fmla="*/ 406505 h 1875192"/>
              <a:gd name="connsiteX69" fmla="*/ 1486354 w 2133362"/>
              <a:gd name="connsiteY69" fmla="*/ 837344 h 1875192"/>
              <a:gd name="connsiteX70" fmla="*/ 631009 w 2133362"/>
              <a:gd name="connsiteY70" fmla="*/ 837344 h 1875192"/>
              <a:gd name="connsiteX71" fmla="*/ 631009 w 2133362"/>
              <a:gd name="connsiteY71" fmla="*/ 410505 h 1875192"/>
              <a:gd name="connsiteX72" fmla="*/ 611175 w 2133362"/>
              <a:gd name="connsiteY72" fmla="*/ 439839 h 1875192"/>
              <a:gd name="connsiteX73" fmla="*/ 611508 w 2133362"/>
              <a:gd name="connsiteY73" fmla="*/ 854845 h 1875192"/>
              <a:gd name="connsiteX74" fmla="*/ 611508 w 2133362"/>
              <a:gd name="connsiteY74" fmla="*/ 864345 h 1875192"/>
              <a:gd name="connsiteX75" fmla="*/ 1507854 w 2133362"/>
              <a:gd name="connsiteY75" fmla="*/ 864345 h 1875192"/>
              <a:gd name="connsiteX76" fmla="*/ 1508354 w 2133362"/>
              <a:gd name="connsiteY76" fmla="*/ 861344 h 1875192"/>
              <a:gd name="connsiteX77" fmla="*/ 1508354 w 2133362"/>
              <a:gd name="connsiteY77" fmla="*/ 428839 h 1875192"/>
              <a:gd name="connsiteX78" fmla="*/ 1506021 w 2133362"/>
              <a:gd name="connsiteY78" fmla="*/ 422172 h 1875192"/>
              <a:gd name="connsiteX79" fmla="*/ 1486354 w 2133362"/>
              <a:gd name="connsiteY79" fmla="*/ 406505 h 1875192"/>
              <a:gd name="connsiteX80" fmla="*/ 1085182 w 2133362"/>
              <a:gd name="connsiteY80" fmla="*/ 402338 h 1875192"/>
              <a:gd name="connsiteX81" fmla="*/ 1085182 w 2133362"/>
              <a:gd name="connsiteY81" fmla="*/ 546007 h 1875192"/>
              <a:gd name="connsiteX82" fmla="*/ 1386186 w 2133362"/>
              <a:gd name="connsiteY82" fmla="*/ 546007 h 1875192"/>
              <a:gd name="connsiteX83" fmla="*/ 1386186 w 2133362"/>
              <a:gd name="connsiteY83" fmla="*/ 402338 h 1875192"/>
              <a:gd name="connsiteX84" fmla="*/ 1085182 w 2133362"/>
              <a:gd name="connsiteY84" fmla="*/ 402338 h 1875192"/>
              <a:gd name="connsiteX85" fmla="*/ 743010 w 2133362"/>
              <a:gd name="connsiteY85" fmla="*/ 402005 h 1875192"/>
              <a:gd name="connsiteX86" fmla="*/ 743010 w 2133362"/>
              <a:gd name="connsiteY86" fmla="*/ 546174 h 1875192"/>
              <a:gd name="connsiteX87" fmla="*/ 1044181 w 2133362"/>
              <a:gd name="connsiteY87" fmla="*/ 546174 h 1875192"/>
              <a:gd name="connsiteX88" fmla="*/ 1044181 w 2133362"/>
              <a:gd name="connsiteY88" fmla="*/ 402005 h 1875192"/>
              <a:gd name="connsiteX89" fmla="*/ 743010 w 2133362"/>
              <a:gd name="connsiteY89" fmla="*/ 402005 h 1875192"/>
              <a:gd name="connsiteX90" fmla="*/ 1060515 w 2133362"/>
              <a:gd name="connsiteY90" fmla="*/ 24835 h 1875192"/>
              <a:gd name="connsiteX91" fmla="*/ 1099849 w 2133362"/>
              <a:gd name="connsiteY91" fmla="*/ 54669 h 1875192"/>
              <a:gd name="connsiteX92" fmla="*/ 1522521 w 2133362"/>
              <a:gd name="connsiteY92" fmla="*/ 375006 h 1875192"/>
              <a:gd name="connsiteX93" fmla="*/ 1535688 w 2133362"/>
              <a:gd name="connsiteY93" fmla="*/ 410007 h 1875192"/>
              <a:gd name="connsiteX94" fmla="*/ 1497187 w 2133362"/>
              <a:gd name="connsiteY94" fmla="*/ 380840 h 1875192"/>
              <a:gd name="connsiteX95" fmla="*/ 1070682 w 2133362"/>
              <a:gd name="connsiteY95" fmla="*/ 55836 h 1875192"/>
              <a:gd name="connsiteX96" fmla="*/ 1055848 w 2133362"/>
              <a:gd name="connsiteY96" fmla="*/ 55669 h 1875192"/>
              <a:gd name="connsiteX97" fmla="*/ 598176 w 2133362"/>
              <a:gd name="connsiteY97" fmla="*/ 404340 h 1875192"/>
              <a:gd name="connsiteX98" fmla="*/ 590842 w 2133362"/>
              <a:gd name="connsiteY98" fmla="*/ 409840 h 1875192"/>
              <a:gd name="connsiteX99" fmla="*/ 602676 w 2133362"/>
              <a:gd name="connsiteY99" fmla="*/ 376173 h 1875192"/>
              <a:gd name="connsiteX100" fmla="*/ 1056348 w 2133362"/>
              <a:gd name="connsiteY100" fmla="*/ 27835 h 1875192"/>
              <a:gd name="connsiteX101" fmla="*/ 1060515 w 2133362"/>
              <a:gd name="connsiteY101" fmla="*/ 24835 h 1875192"/>
              <a:gd name="connsiteX102" fmla="*/ 1060514 w 2133362"/>
              <a:gd name="connsiteY102" fmla="*/ 3500 h 1875192"/>
              <a:gd name="connsiteX103" fmla="*/ 1054681 w 2133362"/>
              <a:gd name="connsiteY103" fmla="*/ 7667 h 1875192"/>
              <a:gd name="connsiteX104" fmla="*/ 813678 w 2133362"/>
              <a:gd name="connsiteY104" fmla="*/ 191502 h 1875192"/>
              <a:gd name="connsiteX105" fmla="*/ 581841 w 2133362"/>
              <a:gd name="connsiteY105" fmla="*/ 368171 h 1875192"/>
              <a:gd name="connsiteX106" fmla="*/ 572175 w 2133362"/>
              <a:gd name="connsiteY106" fmla="*/ 385338 h 1875192"/>
              <a:gd name="connsiteX107" fmla="*/ 572508 w 2133362"/>
              <a:gd name="connsiteY107" fmla="*/ 436172 h 1875192"/>
              <a:gd name="connsiteX108" fmla="*/ 573675 w 2133362"/>
              <a:gd name="connsiteY108" fmla="*/ 446172 h 1875192"/>
              <a:gd name="connsiteX109" fmla="*/ 1063515 w 2133362"/>
              <a:gd name="connsiteY109" fmla="*/ 83001 h 1875192"/>
              <a:gd name="connsiteX110" fmla="*/ 1552188 w 2133362"/>
              <a:gd name="connsiteY110" fmla="*/ 450672 h 1875192"/>
              <a:gd name="connsiteX111" fmla="*/ 1552355 w 2133362"/>
              <a:gd name="connsiteY111" fmla="*/ 389005 h 1875192"/>
              <a:gd name="connsiteX112" fmla="*/ 1539521 w 2133362"/>
              <a:gd name="connsiteY112" fmla="*/ 362338 h 1875192"/>
              <a:gd name="connsiteX113" fmla="*/ 1135682 w 2133362"/>
              <a:gd name="connsiteY113" fmla="*/ 59834 h 1875192"/>
              <a:gd name="connsiteX114" fmla="*/ 1060514 w 2133362"/>
              <a:gd name="connsiteY114" fmla="*/ 3500 h 1875192"/>
              <a:gd name="connsiteX115" fmla="*/ 1060014 w 2133362"/>
              <a:gd name="connsiteY115" fmla="*/ 0 h 1875192"/>
              <a:gd name="connsiteX116" fmla="*/ 1061681 w 2133362"/>
              <a:gd name="connsiteY116" fmla="*/ 0 h 1875192"/>
              <a:gd name="connsiteX117" fmla="*/ 1067181 w 2133362"/>
              <a:gd name="connsiteY117" fmla="*/ 5000 h 1875192"/>
              <a:gd name="connsiteX118" fmla="*/ 1501354 w 2133362"/>
              <a:gd name="connsiteY118" fmla="*/ 331004 h 1875192"/>
              <a:gd name="connsiteX119" fmla="*/ 1527521 w 2133362"/>
              <a:gd name="connsiteY119" fmla="*/ 339671 h 1875192"/>
              <a:gd name="connsiteX120" fmla="*/ 1836691 w 2133362"/>
              <a:gd name="connsiteY120" fmla="*/ 339004 h 1875192"/>
              <a:gd name="connsiteX121" fmla="*/ 1858525 w 2133362"/>
              <a:gd name="connsiteY121" fmla="*/ 353505 h 1875192"/>
              <a:gd name="connsiteX122" fmla="*/ 2125695 w 2133362"/>
              <a:gd name="connsiteY122" fmla="*/ 977013 h 1875192"/>
              <a:gd name="connsiteX123" fmla="*/ 2133362 w 2133362"/>
              <a:gd name="connsiteY123" fmla="*/ 993346 h 1875192"/>
              <a:gd name="connsiteX124" fmla="*/ 2133362 w 2133362"/>
              <a:gd name="connsiteY124" fmla="*/ 995013 h 1875192"/>
              <a:gd name="connsiteX125" fmla="*/ 2123529 w 2133362"/>
              <a:gd name="connsiteY125" fmla="*/ 995846 h 1875192"/>
              <a:gd name="connsiteX126" fmla="*/ 9833 w 2133362"/>
              <a:gd name="connsiteY126" fmla="*/ 995846 h 1875192"/>
              <a:gd name="connsiteX127" fmla="*/ 0 w 2133362"/>
              <a:gd name="connsiteY127" fmla="*/ 995013 h 1875192"/>
              <a:gd name="connsiteX128" fmla="*/ 0 w 2133362"/>
              <a:gd name="connsiteY128" fmla="*/ 993346 h 1875192"/>
              <a:gd name="connsiteX129" fmla="*/ 2833 w 2133362"/>
              <a:gd name="connsiteY129" fmla="*/ 988513 h 1875192"/>
              <a:gd name="connsiteX130" fmla="*/ 275337 w 2133362"/>
              <a:gd name="connsiteY130" fmla="*/ 352171 h 1875192"/>
              <a:gd name="connsiteX131" fmla="*/ 295337 w 2133362"/>
              <a:gd name="connsiteY131" fmla="*/ 339171 h 1875192"/>
              <a:gd name="connsiteX132" fmla="*/ 598508 w 2133362"/>
              <a:gd name="connsiteY132" fmla="*/ 340004 h 1875192"/>
              <a:gd name="connsiteX133" fmla="*/ 627675 w 2133362"/>
              <a:gd name="connsiteY133" fmla="*/ 330171 h 1875192"/>
              <a:gd name="connsiteX134" fmla="*/ 854678 w 2133362"/>
              <a:gd name="connsiteY134" fmla="*/ 156835 h 1875192"/>
              <a:gd name="connsiteX135" fmla="*/ 1060014 w 2133362"/>
              <a:gd name="connsiteY135" fmla="*/ 0 h 187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133362" h="1875192">
                <a:moveTo>
                  <a:pt x="1377686" y="1313851"/>
                </a:moveTo>
                <a:cubicBezTo>
                  <a:pt x="1377686" y="1362185"/>
                  <a:pt x="1377686" y="1409852"/>
                  <a:pt x="1377686" y="1457686"/>
                </a:cubicBezTo>
                <a:cubicBezTo>
                  <a:pt x="1451353" y="1457686"/>
                  <a:pt x="1524354" y="1457686"/>
                  <a:pt x="1597855" y="1457686"/>
                </a:cubicBezTo>
                <a:cubicBezTo>
                  <a:pt x="1597855" y="1409686"/>
                  <a:pt x="1597855" y="1362185"/>
                  <a:pt x="1597855" y="1313851"/>
                </a:cubicBezTo>
                <a:cubicBezTo>
                  <a:pt x="1524188" y="1313851"/>
                  <a:pt x="1451020" y="1313851"/>
                  <a:pt x="1377686" y="1313851"/>
                </a:cubicBezTo>
                <a:close/>
                <a:moveTo>
                  <a:pt x="266004" y="1313851"/>
                </a:moveTo>
                <a:cubicBezTo>
                  <a:pt x="266004" y="1361852"/>
                  <a:pt x="266004" y="1409352"/>
                  <a:pt x="266004" y="1458020"/>
                </a:cubicBezTo>
                <a:cubicBezTo>
                  <a:pt x="339672" y="1458020"/>
                  <a:pt x="412839" y="1458020"/>
                  <a:pt x="486340" y="1458020"/>
                </a:cubicBezTo>
                <a:cubicBezTo>
                  <a:pt x="486340" y="1409852"/>
                  <a:pt x="486340" y="1362018"/>
                  <a:pt x="486340" y="1313851"/>
                </a:cubicBezTo>
                <a:cubicBezTo>
                  <a:pt x="412839" y="1313851"/>
                  <a:pt x="339672" y="1313851"/>
                  <a:pt x="266004" y="1313851"/>
                </a:cubicBezTo>
                <a:close/>
                <a:moveTo>
                  <a:pt x="515841" y="1313684"/>
                </a:moveTo>
                <a:cubicBezTo>
                  <a:pt x="515841" y="1361852"/>
                  <a:pt x="515841" y="1409686"/>
                  <a:pt x="515841" y="1458020"/>
                </a:cubicBezTo>
                <a:cubicBezTo>
                  <a:pt x="596842" y="1458020"/>
                  <a:pt x="677176" y="1458020"/>
                  <a:pt x="758177" y="1458020"/>
                </a:cubicBezTo>
                <a:cubicBezTo>
                  <a:pt x="758177" y="1409519"/>
                  <a:pt x="758177" y="1361685"/>
                  <a:pt x="758177" y="1313684"/>
                </a:cubicBezTo>
                <a:cubicBezTo>
                  <a:pt x="677176" y="1313684"/>
                  <a:pt x="596842" y="1313684"/>
                  <a:pt x="515841" y="1313684"/>
                </a:cubicBezTo>
                <a:close/>
                <a:moveTo>
                  <a:pt x="1627189" y="1313518"/>
                </a:moveTo>
                <a:cubicBezTo>
                  <a:pt x="1627189" y="1362185"/>
                  <a:pt x="1627189" y="1410019"/>
                  <a:pt x="1627189" y="1457686"/>
                </a:cubicBezTo>
                <a:cubicBezTo>
                  <a:pt x="1708357" y="1457686"/>
                  <a:pt x="1789025" y="1457686"/>
                  <a:pt x="1869359" y="1457686"/>
                </a:cubicBezTo>
                <a:cubicBezTo>
                  <a:pt x="1869359" y="1409186"/>
                  <a:pt x="1869359" y="1361352"/>
                  <a:pt x="1869359" y="1313518"/>
                </a:cubicBezTo>
                <a:cubicBezTo>
                  <a:pt x="1788358" y="1313518"/>
                  <a:pt x="1708190" y="1313518"/>
                  <a:pt x="1627189" y="1313518"/>
                </a:cubicBezTo>
                <a:close/>
                <a:moveTo>
                  <a:pt x="1627022" y="1140515"/>
                </a:moveTo>
                <a:cubicBezTo>
                  <a:pt x="1627022" y="1188683"/>
                  <a:pt x="1627022" y="1236350"/>
                  <a:pt x="1627022" y="1284351"/>
                </a:cubicBezTo>
                <a:cubicBezTo>
                  <a:pt x="1707857" y="1284351"/>
                  <a:pt x="1788191" y="1284351"/>
                  <a:pt x="1869525" y="1284351"/>
                </a:cubicBezTo>
                <a:cubicBezTo>
                  <a:pt x="1869525" y="1236017"/>
                  <a:pt x="1869525" y="1188183"/>
                  <a:pt x="1869525" y="1140515"/>
                </a:cubicBezTo>
                <a:cubicBezTo>
                  <a:pt x="1788358" y="1140515"/>
                  <a:pt x="1707690" y="1140515"/>
                  <a:pt x="1627022" y="1140515"/>
                </a:cubicBezTo>
                <a:close/>
                <a:moveTo>
                  <a:pt x="515674" y="1140515"/>
                </a:moveTo>
                <a:cubicBezTo>
                  <a:pt x="515674" y="1188683"/>
                  <a:pt x="515674" y="1236350"/>
                  <a:pt x="515674" y="1284184"/>
                </a:cubicBezTo>
                <a:cubicBezTo>
                  <a:pt x="596842" y="1284184"/>
                  <a:pt x="677509" y="1284184"/>
                  <a:pt x="758344" y="1284184"/>
                </a:cubicBezTo>
                <a:cubicBezTo>
                  <a:pt x="758344" y="1236017"/>
                  <a:pt x="758344" y="1188349"/>
                  <a:pt x="758344" y="1140515"/>
                </a:cubicBezTo>
                <a:cubicBezTo>
                  <a:pt x="677176" y="1140515"/>
                  <a:pt x="596342" y="1140515"/>
                  <a:pt x="515674" y="1140515"/>
                </a:cubicBezTo>
                <a:close/>
                <a:moveTo>
                  <a:pt x="1377686" y="1140349"/>
                </a:moveTo>
                <a:cubicBezTo>
                  <a:pt x="1377686" y="1188516"/>
                  <a:pt x="1377686" y="1236183"/>
                  <a:pt x="1377686" y="1284351"/>
                </a:cubicBezTo>
                <a:cubicBezTo>
                  <a:pt x="1451353" y="1284351"/>
                  <a:pt x="1524354" y="1284351"/>
                  <a:pt x="1597355" y="1284351"/>
                </a:cubicBezTo>
                <a:cubicBezTo>
                  <a:pt x="1597355" y="1236017"/>
                  <a:pt x="1597355" y="1188183"/>
                  <a:pt x="1597355" y="1140349"/>
                </a:cubicBezTo>
                <a:cubicBezTo>
                  <a:pt x="1523854" y="1140349"/>
                  <a:pt x="1451020" y="1140349"/>
                  <a:pt x="1377686" y="1140349"/>
                </a:cubicBezTo>
                <a:close/>
                <a:moveTo>
                  <a:pt x="266337" y="1140349"/>
                </a:moveTo>
                <a:cubicBezTo>
                  <a:pt x="266337" y="1188683"/>
                  <a:pt x="266337" y="1236350"/>
                  <a:pt x="266337" y="1284184"/>
                </a:cubicBezTo>
                <a:cubicBezTo>
                  <a:pt x="340005" y="1284184"/>
                  <a:pt x="413006" y="1284184"/>
                  <a:pt x="486340" y="1284184"/>
                </a:cubicBezTo>
                <a:cubicBezTo>
                  <a:pt x="486340" y="1236017"/>
                  <a:pt x="486340" y="1188349"/>
                  <a:pt x="486340" y="1140349"/>
                </a:cubicBezTo>
                <a:cubicBezTo>
                  <a:pt x="412839" y="1140349"/>
                  <a:pt x="340005" y="1140349"/>
                  <a:pt x="266337" y="1140349"/>
                </a:cubicBezTo>
                <a:close/>
                <a:moveTo>
                  <a:pt x="1072682" y="1039014"/>
                </a:moveTo>
                <a:cubicBezTo>
                  <a:pt x="1379686" y="1039014"/>
                  <a:pt x="1686523" y="1039014"/>
                  <a:pt x="1993527" y="1039014"/>
                </a:cubicBezTo>
                <a:cubicBezTo>
                  <a:pt x="2010528" y="1039014"/>
                  <a:pt x="2010528" y="1039014"/>
                  <a:pt x="2010528" y="1056014"/>
                </a:cubicBezTo>
                <a:cubicBezTo>
                  <a:pt x="2010194" y="1329018"/>
                  <a:pt x="2010027" y="1602022"/>
                  <a:pt x="2010027" y="1875025"/>
                </a:cubicBezTo>
                <a:cubicBezTo>
                  <a:pt x="1760024" y="1875025"/>
                  <a:pt x="1510021" y="1875025"/>
                  <a:pt x="1260017" y="1875025"/>
                </a:cubicBezTo>
                <a:cubicBezTo>
                  <a:pt x="1260184" y="1873025"/>
                  <a:pt x="1260351" y="1871192"/>
                  <a:pt x="1260351" y="1869192"/>
                </a:cubicBezTo>
                <a:cubicBezTo>
                  <a:pt x="1260351" y="1675689"/>
                  <a:pt x="1260351" y="1482187"/>
                  <a:pt x="1260351" y="1288684"/>
                </a:cubicBezTo>
                <a:cubicBezTo>
                  <a:pt x="1260351" y="1286184"/>
                  <a:pt x="1260017" y="1283851"/>
                  <a:pt x="1260017" y="1280850"/>
                </a:cubicBezTo>
                <a:cubicBezTo>
                  <a:pt x="1140016" y="1280850"/>
                  <a:pt x="1020514" y="1280850"/>
                  <a:pt x="900179" y="1280850"/>
                </a:cubicBezTo>
                <a:cubicBezTo>
                  <a:pt x="900179" y="1284351"/>
                  <a:pt x="900179" y="1287351"/>
                  <a:pt x="900179" y="1290351"/>
                </a:cubicBezTo>
                <a:cubicBezTo>
                  <a:pt x="900179" y="1332018"/>
                  <a:pt x="900179" y="1373685"/>
                  <a:pt x="900179" y="1415352"/>
                </a:cubicBezTo>
                <a:cubicBezTo>
                  <a:pt x="900179" y="1568688"/>
                  <a:pt x="900179" y="1721856"/>
                  <a:pt x="900012" y="1875192"/>
                </a:cubicBezTo>
                <a:cubicBezTo>
                  <a:pt x="638842" y="1875192"/>
                  <a:pt x="377839" y="1875192"/>
                  <a:pt x="116669" y="1875192"/>
                </a:cubicBezTo>
                <a:cubicBezTo>
                  <a:pt x="116502" y="1872359"/>
                  <a:pt x="116335" y="1869692"/>
                  <a:pt x="116335" y="1866858"/>
                </a:cubicBezTo>
                <a:cubicBezTo>
                  <a:pt x="116335" y="1594022"/>
                  <a:pt x="116335" y="1321351"/>
                  <a:pt x="116335" y="1048514"/>
                </a:cubicBezTo>
                <a:cubicBezTo>
                  <a:pt x="116335" y="1045681"/>
                  <a:pt x="116669" y="1042681"/>
                  <a:pt x="116835" y="1039181"/>
                </a:cubicBezTo>
                <a:cubicBezTo>
                  <a:pt x="121502" y="1039181"/>
                  <a:pt x="125335" y="1039181"/>
                  <a:pt x="129335" y="1039181"/>
                </a:cubicBezTo>
                <a:cubicBezTo>
                  <a:pt x="443840" y="1039181"/>
                  <a:pt x="758177" y="1039014"/>
                  <a:pt x="1072682" y="1039014"/>
                </a:cubicBezTo>
                <a:close/>
                <a:moveTo>
                  <a:pt x="743010" y="568507"/>
                </a:moveTo>
                <a:cubicBezTo>
                  <a:pt x="743010" y="642175"/>
                  <a:pt x="743010" y="715009"/>
                  <a:pt x="743010" y="788177"/>
                </a:cubicBezTo>
                <a:cubicBezTo>
                  <a:pt x="843512" y="788177"/>
                  <a:pt x="943513" y="788177"/>
                  <a:pt x="1044348" y="788177"/>
                </a:cubicBezTo>
                <a:cubicBezTo>
                  <a:pt x="1044348" y="714509"/>
                  <a:pt x="1044348" y="641508"/>
                  <a:pt x="1044348" y="568507"/>
                </a:cubicBezTo>
                <a:cubicBezTo>
                  <a:pt x="943513" y="568507"/>
                  <a:pt x="843178" y="568507"/>
                  <a:pt x="743010" y="568507"/>
                </a:cubicBezTo>
                <a:close/>
                <a:moveTo>
                  <a:pt x="1085515" y="568007"/>
                </a:moveTo>
                <a:cubicBezTo>
                  <a:pt x="1085515" y="641842"/>
                  <a:pt x="1085515" y="714842"/>
                  <a:pt x="1085515" y="787843"/>
                </a:cubicBezTo>
                <a:cubicBezTo>
                  <a:pt x="1186350" y="787843"/>
                  <a:pt x="1286351" y="787843"/>
                  <a:pt x="1386685" y="787843"/>
                </a:cubicBezTo>
                <a:cubicBezTo>
                  <a:pt x="1386685" y="714343"/>
                  <a:pt x="1386685" y="641342"/>
                  <a:pt x="1386685" y="568007"/>
                </a:cubicBezTo>
                <a:cubicBezTo>
                  <a:pt x="1285518" y="568007"/>
                  <a:pt x="1185516" y="568007"/>
                  <a:pt x="1085515" y="568007"/>
                </a:cubicBezTo>
                <a:close/>
                <a:moveTo>
                  <a:pt x="1486354" y="406505"/>
                </a:moveTo>
                <a:cubicBezTo>
                  <a:pt x="1486354" y="551840"/>
                  <a:pt x="1486354" y="694509"/>
                  <a:pt x="1486354" y="837344"/>
                </a:cubicBezTo>
                <a:cubicBezTo>
                  <a:pt x="1201183" y="837344"/>
                  <a:pt x="916679" y="837344"/>
                  <a:pt x="631009" y="837344"/>
                </a:cubicBezTo>
                <a:cubicBezTo>
                  <a:pt x="631009" y="694842"/>
                  <a:pt x="631009" y="552840"/>
                  <a:pt x="631009" y="410505"/>
                </a:cubicBezTo>
                <a:cubicBezTo>
                  <a:pt x="616175" y="415505"/>
                  <a:pt x="611175" y="424839"/>
                  <a:pt x="611175" y="439839"/>
                </a:cubicBezTo>
                <a:cubicBezTo>
                  <a:pt x="611675" y="578174"/>
                  <a:pt x="611508" y="716509"/>
                  <a:pt x="611508" y="854845"/>
                </a:cubicBezTo>
                <a:cubicBezTo>
                  <a:pt x="611508" y="858011"/>
                  <a:pt x="611508" y="861344"/>
                  <a:pt x="611508" y="864345"/>
                </a:cubicBezTo>
                <a:cubicBezTo>
                  <a:pt x="911179" y="864345"/>
                  <a:pt x="1209517" y="864345"/>
                  <a:pt x="1507854" y="864345"/>
                </a:cubicBezTo>
                <a:cubicBezTo>
                  <a:pt x="1508021" y="862844"/>
                  <a:pt x="1508354" y="862011"/>
                  <a:pt x="1508354" y="861344"/>
                </a:cubicBezTo>
                <a:cubicBezTo>
                  <a:pt x="1508354" y="717176"/>
                  <a:pt x="1508354" y="573007"/>
                  <a:pt x="1508354" y="428839"/>
                </a:cubicBezTo>
                <a:cubicBezTo>
                  <a:pt x="1508354" y="426672"/>
                  <a:pt x="1507520" y="423506"/>
                  <a:pt x="1506021" y="422172"/>
                </a:cubicBezTo>
                <a:cubicBezTo>
                  <a:pt x="1500520" y="417172"/>
                  <a:pt x="1494354" y="412672"/>
                  <a:pt x="1486354" y="406505"/>
                </a:cubicBezTo>
                <a:close/>
                <a:moveTo>
                  <a:pt x="1085182" y="402338"/>
                </a:moveTo>
                <a:cubicBezTo>
                  <a:pt x="1085182" y="450506"/>
                  <a:pt x="1085182" y="498006"/>
                  <a:pt x="1085182" y="546007"/>
                </a:cubicBezTo>
                <a:cubicBezTo>
                  <a:pt x="1186183" y="546007"/>
                  <a:pt x="1286184" y="546007"/>
                  <a:pt x="1386186" y="546007"/>
                </a:cubicBezTo>
                <a:cubicBezTo>
                  <a:pt x="1386186" y="497673"/>
                  <a:pt x="1386186" y="449839"/>
                  <a:pt x="1386186" y="402338"/>
                </a:cubicBezTo>
                <a:cubicBezTo>
                  <a:pt x="1285518" y="402338"/>
                  <a:pt x="1185350" y="402338"/>
                  <a:pt x="1085182" y="402338"/>
                </a:cubicBezTo>
                <a:close/>
                <a:moveTo>
                  <a:pt x="743010" y="402005"/>
                </a:moveTo>
                <a:cubicBezTo>
                  <a:pt x="743010" y="450672"/>
                  <a:pt x="743010" y="498506"/>
                  <a:pt x="743010" y="546174"/>
                </a:cubicBezTo>
                <a:cubicBezTo>
                  <a:pt x="843845" y="546174"/>
                  <a:pt x="944013" y="546174"/>
                  <a:pt x="1044181" y="546174"/>
                </a:cubicBezTo>
                <a:cubicBezTo>
                  <a:pt x="1044181" y="497840"/>
                  <a:pt x="1044181" y="450006"/>
                  <a:pt x="1044181" y="402005"/>
                </a:cubicBezTo>
                <a:cubicBezTo>
                  <a:pt x="943513" y="402005"/>
                  <a:pt x="843678" y="402005"/>
                  <a:pt x="743010" y="402005"/>
                </a:cubicBezTo>
                <a:close/>
                <a:moveTo>
                  <a:pt x="1060515" y="24835"/>
                </a:moveTo>
                <a:cubicBezTo>
                  <a:pt x="1073515" y="34668"/>
                  <a:pt x="1086682" y="44669"/>
                  <a:pt x="1099849" y="54669"/>
                </a:cubicBezTo>
                <a:cubicBezTo>
                  <a:pt x="1240684" y="161504"/>
                  <a:pt x="1381353" y="268505"/>
                  <a:pt x="1522521" y="375006"/>
                </a:cubicBezTo>
                <a:cubicBezTo>
                  <a:pt x="1534855" y="384340"/>
                  <a:pt x="1539355" y="394507"/>
                  <a:pt x="1535688" y="410007"/>
                </a:cubicBezTo>
                <a:cubicBezTo>
                  <a:pt x="1522688" y="400173"/>
                  <a:pt x="1509854" y="390506"/>
                  <a:pt x="1497187" y="380840"/>
                </a:cubicBezTo>
                <a:cubicBezTo>
                  <a:pt x="1355019" y="272505"/>
                  <a:pt x="1212684" y="164337"/>
                  <a:pt x="1070682" y="55836"/>
                </a:cubicBezTo>
                <a:cubicBezTo>
                  <a:pt x="1065182" y="51669"/>
                  <a:pt x="1061682" y="51335"/>
                  <a:pt x="1055848" y="55669"/>
                </a:cubicBezTo>
                <a:cubicBezTo>
                  <a:pt x="903346" y="172004"/>
                  <a:pt x="750844" y="288172"/>
                  <a:pt x="598176" y="404340"/>
                </a:cubicBezTo>
                <a:cubicBezTo>
                  <a:pt x="596009" y="406007"/>
                  <a:pt x="593842" y="407673"/>
                  <a:pt x="590842" y="409840"/>
                </a:cubicBezTo>
                <a:cubicBezTo>
                  <a:pt x="588008" y="395507"/>
                  <a:pt x="590342" y="385506"/>
                  <a:pt x="602676" y="376173"/>
                </a:cubicBezTo>
                <a:cubicBezTo>
                  <a:pt x="754178" y="260338"/>
                  <a:pt x="905180" y="144003"/>
                  <a:pt x="1056348" y="27835"/>
                </a:cubicBezTo>
                <a:cubicBezTo>
                  <a:pt x="1057515" y="27002"/>
                  <a:pt x="1058515" y="26169"/>
                  <a:pt x="1060515" y="24835"/>
                </a:cubicBezTo>
                <a:close/>
                <a:moveTo>
                  <a:pt x="1060514" y="3500"/>
                </a:moveTo>
                <a:cubicBezTo>
                  <a:pt x="1058181" y="5167"/>
                  <a:pt x="1056348" y="6333"/>
                  <a:pt x="1054681" y="7667"/>
                </a:cubicBezTo>
                <a:cubicBezTo>
                  <a:pt x="974347" y="68834"/>
                  <a:pt x="894012" y="130168"/>
                  <a:pt x="813678" y="191502"/>
                </a:cubicBezTo>
                <a:cubicBezTo>
                  <a:pt x="736344" y="250336"/>
                  <a:pt x="659176" y="309337"/>
                  <a:pt x="581841" y="368171"/>
                </a:cubicBezTo>
                <a:cubicBezTo>
                  <a:pt x="576008" y="372672"/>
                  <a:pt x="571841" y="377338"/>
                  <a:pt x="572175" y="385338"/>
                </a:cubicBezTo>
                <a:cubicBezTo>
                  <a:pt x="572508" y="402338"/>
                  <a:pt x="572341" y="419172"/>
                  <a:pt x="572508" y="436172"/>
                </a:cubicBezTo>
                <a:cubicBezTo>
                  <a:pt x="572508" y="439005"/>
                  <a:pt x="573174" y="441839"/>
                  <a:pt x="573675" y="446172"/>
                </a:cubicBezTo>
                <a:cubicBezTo>
                  <a:pt x="740343" y="328004"/>
                  <a:pt x="899679" y="202836"/>
                  <a:pt x="1063515" y="83001"/>
                </a:cubicBezTo>
                <a:cubicBezTo>
                  <a:pt x="1225683" y="205503"/>
                  <a:pt x="1386685" y="329338"/>
                  <a:pt x="1552188" y="450672"/>
                </a:cubicBezTo>
                <a:cubicBezTo>
                  <a:pt x="1552188" y="428339"/>
                  <a:pt x="1551521" y="408672"/>
                  <a:pt x="1552355" y="389005"/>
                </a:cubicBezTo>
                <a:cubicBezTo>
                  <a:pt x="1552855" y="377172"/>
                  <a:pt x="1549021" y="369505"/>
                  <a:pt x="1539521" y="362338"/>
                </a:cubicBezTo>
                <a:cubicBezTo>
                  <a:pt x="1404853" y="261670"/>
                  <a:pt x="1270351" y="160669"/>
                  <a:pt x="1135682" y="59834"/>
                </a:cubicBezTo>
                <a:cubicBezTo>
                  <a:pt x="1110682" y="41001"/>
                  <a:pt x="1085682" y="22333"/>
                  <a:pt x="1060514" y="3500"/>
                </a:cubicBezTo>
                <a:close/>
                <a:moveTo>
                  <a:pt x="1060014" y="0"/>
                </a:moveTo>
                <a:cubicBezTo>
                  <a:pt x="1060514" y="0"/>
                  <a:pt x="1061181" y="0"/>
                  <a:pt x="1061681" y="0"/>
                </a:cubicBezTo>
                <a:cubicBezTo>
                  <a:pt x="1063515" y="1667"/>
                  <a:pt x="1065181" y="3500"/>
                  <a:pt x="1067181" y="5000"/>
                </a:cubicBezTo>
                <a:cubicBezTo>
                  <a:pt x="1211850" y="113668"/>
                  <a:pt x="1356685" y="222336"/>
                  <a:pt x="1501354" y="331004"/>
                </a:cubicBezTo>
                <a:cubicBezTo>
                  <a:pt x="1509354" y="337004"/>
                  <a:pt x="1517687" y="339671"/>
                  <a:pt x="1527521" y="339671"/>
                </a:cubicBezTo>
                <a:cubicBezTo>
                  <a:pt x="1630522" y="339338"/>
                  <a:pt x="1733524" y="339504"/>
                  <a:pt x="1836691" y="339004"/>
                </a:cubicBezTo>
                <a:cubicBezTo>
                  <a:pt x="1848192" y="339004"/>
                  <a:pt x="1854025" y="343004"/>
                  <a:pt x="1858525" y="353505"/>
                </a:cubicBezTo>
                <a:cubicBezTo>
                  <a:pt x="1947360" y="561507"/>
                  <a:pt x="2036527" y="769177"/>
                  <a:pt x="2125695" y="977013"/>
                </a:cubicBezTo>
                <a:cubicBezTo>
                  <a:pt x="2128029" y="982513"/>
                  <a:pt x="2130862" y="987846"/>
                  <a:pt x="2133362" y="993346"/>
                </a:cubicBezTo>
                <a:cubicBezTo>
                  <a:pt x="2133362" y="993846"/>
                  <a:pt x="2133362" y="994513"/>
                  <a:pt x="2133362" y="995013"/>
                </a:cubicBezTo>
                <a:cubicBezTo>
                  <a:pt x="2130029" y="995346"/>
                  <a:pt x="2126862" y="995846"/>
                  <a:pt x="2123529" y="995846"/>
                </a:cubicBezTo>
                <a:cubicBezTo>
                  <a:pt x="1419019" y="995846"/>
                  <a:pt x="714510" y="995846"/>
                  <a:pt x="9833" y="995846"/>
                </a:cubicBezTo>
                <a:cubicBezTo>
                  <a:pt x="6500" y="995846"/>
                  <a:pt x="3333" y="995346"/>
                  <a:pt x="0" y="995013"/>
                </a:cubicBezTo>
                <a:cubicBezTo>
                  <a:pt x="0" y="994513"/>
                  <a:pt x="0" y="993846"/>
                  <a:pt x="0" y="993346"/>
                </a:cubicBezTo>
                <a:cubicBezTo>
                  <a:pt x="1000" y="991679"/>
                  <a:pt x="2167" y="990180"/>
                  <a:pt x="2833" y="988513"/>
                </a:cubicBezTo>
                <a:cubicBezTo>
                  <a:pt x="93834" y="776343"/>
                  <a:pt x="184669" y="564341"/>
                  <a:pt x="275337" y="352171"/>
                </a:cubicBezTo>
                <a:cubicBezTo>
                  <a:pt x="279504" y="342504"/>
                  <a:pt x="284837" y="339004"/>
                  <a:pt x="295337" y="339171"/>
                </a:cubicBezTo>
                <a:cubicBezTo>
                  <a:pt x="396339" y="339671"/>
                  <a:pt x="497507" y="339671"/>
                  <a:pt x="598508" y="340004"/>
                </a:cubicBezTo>
                <a:cubicBezTo>
                  <a:pt x="609675" y="340004"/>
                  <a:pt x="618842" y="336838"/>
                  <a:pt x="627675" y="330171"/>
                </a:cubicBezTo>
                <a:cubicBezTo>
                  <a:pt x="703176" y="272337"/>
                  <a:pt x="779011" y="214669"/>
                  <a:pt x="854678" y="156835"/>
                </a:cubicBezTo>
                <a:cubicBezTo>
                  <a:pt x="923179" y="104501"/>
                  <a:pt x="991680" y="52167"/>
                  <a:pt x="1060014" y="0"/>
                </a:cubicBezTo>
                <a:close/>
              </a:path>
            </a:pathLst>
          </a:custGeom>
          <a:solidFill>
            <a:schemeClr val="accent3"/>
          </a:solidFill>
          <a:ln w="6095" cap="flat">
            <a:noFill/>
            <a:prstDash val="solid"/>
            <a:miter/>
          </a:ln>
        </p:spPr>
        <p:txBody>
          <a:bodyPr wrap="square" rtlCol="0" anchor="ctr">
            <a:noAutofit/>
          </a:bodyPr>
          <a:lstStyle/>
          <a:p>
            <a:endParaRPr lang="en-US" sz="1200"/>
          </a:p>
        </p:txBody>
      </p:sp>
      <p:sp>
        <p:nvSpPr>
          <p:cNvPr id="28" name="Freeform: Shape 27">
            <a:extLst>
              <a:ext uri="{FF2B5EF4-FFF2-40B4-BE49-F238E27FC236}">
                <a16:creationId xmlns:a16="http://schemas.microsoft.com/office/drawing/2014/main" id="{484D2D56-D2F6-0AFC-2C38-46D371CC6903}"/>
              </a:ext>
            </a:extLst>
          </p:cNvPr>
          <p:cNvSpPr/>
          <p:nvPr/>
        </p:nvSpPr>
        <p:spPr>
          <a:xfrm>
            <a:off x="1525814" y="1157898"/>
            <a:ext cx="544346" cy="588953"/>
          </a:xfrm>
          <a:custGeom>
            <a:avLst/>
            <a:gdLst>
              <a:gd name="connsiteX0" fmla="*/ 836241 w 836628"/>
              <a:gd name="connsiteY0" fmla="*/ 119841 h 995706"/>
              <a:gd name="connsiteX1" fmla="*/ 792642 w 836628"/>
              <a:gd name="connsiteY1" fmla="*/ 83312 h 995706"/>
              <a:gd name="connsiteX2" fmla="*/ 435013 w 836628"/>
              <a:gd name="connsiteY2" fmla="*/ 6130 h 995706"/>
              <a:gd name="connsiteX3" fmla="*/ 403198 w 836628"/>
              <a:gd name="connsiteY3" fmla="*/ 6719 h 995706"/>
              <a:gd name="connsiteX4" fmla="*/ 47925 w 836628"/>
              <a:gd name="connsiteY4" fmla="*/ 83901 h 995706"/>
              <a:gd name="connsiteX5" fmla="*/ 1969 w 836628"/>
              <a:gd name="connsiteY5" fmla="*/ 121019 h 995706"/>
              <a:gd name="connsiteX6" fmla="*/ 19644 w 836628"/>
              <a:gd name="connsiteY6" fmla="*/ 476292 h 995706"/>
              <a:gd name="connsiteX7" fmla="*/ 103896 w 836628"/>
              <a:gd name="connsiteY7" fmla="*/ 716086 h 995706"/>
              <a:gd name="connsiteX8" fmla="*/ 391414 w 836628"/>
              <a:gd name="connsiteY8" fmla="*/ 987107 h 995706"/>
              <a:gd name="connsiteX9" fmla="*/ 447975 w 836628"/>
              <a:gd name="connsiteY9" fmla="*/ 987107 h 995706"/>
              <a:gd name="connsiteX10" fmla="*/ 705445 w 836628"/>
              <a:gd name="connsiteY10" fmla="*/ 756150 h 995706"/>
              <a:gd name="connsiteX11" fmla="*/ 786751 w 836628"/>
              <a:gd name="connsiteY11" fmla="*/ 607089 h 995706"/>
              <a:gd name="connsiteX12" fmla="*/ 836831 w 836628"/>
              <a:gd name="connsiteY12" fmla="*/ 220589 h 995706"/>
              <a:gd name="connsiteX13" fmla="*/ 836241 w 836628"/>
              <a:gd name="connsiteY13" fmla="*/ 119841 h 995706"/>
              <a:gd name="connsiteX14" fmla="*/ 637100 w 836628"/>
              <a:gd name="connsiteY14" fmla="*/ 405002 h 995706"/>
              <a:gd name="connsiteX15" fmla="*/ 396127 w 836628"/>
              <a:gd name="connsiteY15" fmla="*/ 671898 h 995706"/>
              <a:gd name="connsiteX16" fmla="*/ 323070 w 836628"/>
              <a:gd name="connsiteY16" fmla="*/ 679557 h 995706"/>
              <a:gd name="connsiteX17" fmla="*/ 232926 w 836628"/>
              <a:gd name="connsiteY17" fmla="*/ 612980 h 995706"/>
              <a:gd name="connsiteX18" fmla="*/ 219964 w 836628"/>
              <a:gd name="connsiteY18" fmla="*/ 542868 h 995706"/>
              <a:gd name="connsiteX19" fmla="*/ 293022 w 836628"/>
              <a:gd name="connsiteY19" fmla="*/ 532852 h 995706"/>
              <a:gd name="connsiteX20" fmla="*/ 295378 w 836628"/>
              <a:gd name="connsiteY20" fmla="*/ 534620 h 995706"/>
              <a:gd name="connsiteX21" fmla="*/ 396717 w 836628"/>
              <a:gd name="connsiteY21" fmla="*/ 522247 h 995706"/>
              <a:gd name="connsiteX22" fmla="*/ 564632 w 836628"/>
              <a:gd name="connsiteY22" fmla="*/ 336657 h 995706"/>
              <a:gd name="connsiteX23" fmla="*/ 622960 w 836628"/>
              <a:gd name="connsiteY23" fmla="*/ 320749 h 995706"/>
              <a:gd name="connsiteX24" fmla="*/ 654775 w 836628"/>
              <a:gd name="connsiteY24" fmla="*/ 360224 h 995706"/>
              <a:gd name="connsiteX25" fmla="*/ 637100 w 836628"/>
              <a:gd name="connsiteY25" fmla="*/ 405002 h 99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6628" h="995706">
                <a:moveTo>
                  <a:pt x="836241" y="119841"/>
                </a:moveTo>
                <a:cubicBezTo>
                  <a:pt x="835063" y="80366"/>
                  <a:pt x="830939" y="77420"/>
                  <a:pt x="792642" y="83312"/>
                </a:cubicBezTo>
                <a:cubicBezTo>
                  <a:pt x="663613" y="102165"/>
                  <a:pt x="541654" y="87436"/>
                  <a:pt x="435013" y="6130"/>
                </a:cubicBezTo>
                <a:cubicBezTo>
                  <a:pt x="423229" y="-2708"/>
                  <a:pt x="414392" y="-1530"/>
                  <a:pt x="403198" y="6719"/>
                </a:cubicBezTo>
                <a:cubicBezTo>
                  <a:pt x="296557" y="87436"/>
                  <a:pt x="175776" y="102165"/>
                  <a:pt x="47925" y="83901"/>
                </a:cubicBezTo>
                <a:cubicBezTo>
                  <a:pt x="6683" y="78009"/>
                  <a:pt x="3737" y="79777"/>
                  <a:pt x="1969" y="121019"/>
                </a:cubicBezTo>
                <a:cubicBezTo>
                  <a:pt x="-2744" y="240032"/>
                  <a:pt x="202" y="358457"/>
                  <a:pt x="19644" y="476292"/>
                </a:cubicBezTo>
                <a:cubicBezTo>
                  <a:pt x="33785" y="561133"/>
                  <a:pt x="52638" y="645385"/>
                  <a:pt x="103896" y="716086"/>
                </a:cubicBezTo>
                <a:cubicBezTo>
                  <a:pt x="182257" y="823905"/>
                  <a:pt x="277114" y="916406"/>
                  <a:pt x="391414" y="987107"/>
                </a:cubicBezTo>
                <a:cubicBezTo>
                  <a:pt x="411446" y="999479"/>
                  <a:pt x="427943" y="998890"/>
                  <a:pt x="447975" y="987107"/>
                </a:cubicBezTo>
                <a:cubicBezTo>
                  <a:pt x="548724" y="926422"/>
                  <a:pt x="630030" y="845115"/>
                  <a:pt x="705445" y="756150"/>
                </a:cubicBezTo>
                <a:cubicBezTo>
                  <a:pt x="742562" y="711962"/>
                  <a:pt x="769075" y="661882"/>
                  <a:pt x="786751" y="607089"/>
                </a:cubicBezTo>
                <a:cubicBezTo>
                  <a:pt x="827404" y="481594"/>
                  <a:pt x="836831" y="351386"/>
                  <a:pt x="836831" y="220589"/>
                </a:cubicBezTo>
                <a:cubicBezTo>
                  <a:pt x="836831" y="186417"/>
                  <a:pt x="837420" y="153424"/>
                  <a:pt x="836241" y="119841"/>
                </a:cubicBezTo>
                <a:close/>
                <a:moveTo>
                  <a:pt x="637100" y="405002"/>
                </a:moveTo>
                <a:cubicBezTo>
                  <a:pt x="556972" y="493967"/>
                  <a:pt x="476844" y="582932"/>
                  <a:pt x="396127" y="671898"/>
                </a:cubicBezTo>
                <a:cubicBezTo>
                  <a:pt x="373739" y="696643"/>
                  <a:pt x="350172" y="699000"/>
                  <a:pt x="323070" y="679557"/>
                </a:cubicBezTo>
                <a:cubicBezTo>
                  <a:pt x="292433" y="658347"/>
                  <a:pt x="262385" y="635958"/>
                  <a:pt x="232926" y="612980"/>
                </a:cubicBezTo>
                <a:cubicBezTo>
                  <a:pt x="208770" y="594127"/>
                  <a:pt x="204056" y="564668"/>
                  <a:pt x="219964" y="542868"/>
                </a:cubicBezTo>
                <a:cubicBezTo>
                  <a:pt x="236461" y="519301"/>
                  <a:pt x="265331" y="515177"/>
                  <a:pt x="293022" y="532852"/>
                </a:cubicBezTo>
                <a:cubicBezTo>
                  <a:pt x="293611" y="533442"/>
                  <a:pt x="294789" y="534031"/>
                  <a:pt x="295378" y="534620"/>
                </a:cubicBezTo>
                <a:cubicBezTo>
                  <a:pt x="351939" y="572327"/>
                  <a:pt x="351939" y="571738"/>
                  <a:pt x="396717" y="522247"/>
                </a:cubicBezTo>
                <a:cubicBezTo>
                  <a:pt x="452688" y="460384"/>
                  <a:pt x="508660" y="398520"/>
                  <a:pt x="564632" y="336657"/>
                </a:cubicBezTo>
                <a:cubicBezTo>
                  <a:pt x="580539" y="318982"/>
                  <a:pt x="599393" y="311323"/>
                  <a:pt x="622960" y="320749"/>
                </a:cubicBezTo>
                <a:cubicBezTo>
                  <a:pt x="642992" y="328998"/>
                  <a:pt x="653597" y="344316"/>
                  <a:pt x="654775" y="360224"/>
                </a:cubicBezTo>
                <a:cubicBezTo>
                  <a:pt x="654775" y="381435"/>
                  <a:pt x="647116" y="393807"/>
                  <a:pt x="637100" y="405002"/>
                </a:cubicBezTo>
                <a:close/>
              </a:path>
            </a:pathLst>
          </a:custGeom>
          <a:solidFill>
            <a:schemeClr val="accent5"/>
          </a:solidFill>
          <a:ln w="5876" cap="flat">
            <a:noFill/>
            <a:prstDash val="solid"/>
            <a:miter/>
          </a:ln>
        </p:spPr>
        <p:txBody>
          <a:bodyPr rtlCol="0" anchor="ctr"/>
          <a:lstStyle/>
          <a:p>
            <a:endParaRPr lang="en-US" sz="1200"/>
          </a:p>
        </p:txBody>
      </p:sp>
      <p:sp>
        <p:nvSpPr>
          <p:cNvPr id="29" name="Block Arc 25">
            <a:extLst>
              <a:ext uri="{FF2B5EF4-FFF2-40B4-BE49-F238E27FC236}">
                <a16:creationId xmlns:a16="http://schemas.microsoft.com/office/drawing/2014/main" id="{29D68ABA-CDD7-A439-75F3-9F6ABEA1D42F}"/>
              </a:ext>
            </a:extLst>
          </p:cNvPr>
          <p:cNvSpPr/>
          <p:nvPr/>
        </p:nvSpPr>
        <p:spPr>
          <a:xfrm>
            <a:off x="3610707" y="1131029"/>
            <a:ext cx="441490" cy="5798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solidFill>
            </a:endParaRPr>
          </a:p>
        </p:txBody>
      </p:sp>
      <p:sp>
        <p:nvSpPr>
          <p:cNvPr id="30" name="Freeform: Shape 29">
            <a:extLst>
              <a:ext uri="{FF2B5EF4-FFF2-40B4-BE49-F238E27FC236}">
                <a16:creationId xmlns:a16="http://schemas.microsoft.com/office/drawing/2014/main" id="{344CE4F3-B069-42DE-AC56-554EEFD6FC9E}"/>
              </a:ext>
            </a:extLst>
          </p:cNvPr>
          <p:cNvSpPr>
            <a:spLocks/>
          </p:cNvSpPr>
          <p:nvPr/>
        </p:nvSpPr>
        <p:spPr bwMode="auto">
          <a:xfrm>
            <a:off x="9711099" y="1097903"/>
            <a:ext cx="441490" cy="646091"/>
          </a:xfrm>
          <a:custGeom>
            <a:avLst/>
            <a:gdLst>
              <a:gd name="connsiteX0" fmla="*/ 196850 w 485776"/>
              <a:gd name="connsiteY0" fmla="*/ 554978 h 781991"/>
              <a:gd name="connsiteX1" fmla="*/ 205332 w 485776"/>
              <a:gd name="connsiteY1" fmla="*/ 554978 h 781991"/>
              <a:gd name="connsiteX2" fmla="*/ 241572 w 485776"/>
              <a:gd name="connsiteY2" fmla="*/ 554978 h 781991"/>
              <a:gd name="connsiteX3" fmla="*/ 250825 w 485776"/>
              <a:gd name="connsiteY3" fmla="*/ 554978 h 781991"/>
              <a:gd name="connsiteX4" fmla="*/ 250825 w 485776"/>
              <a:gd name="connsiteY4" fmla="*/ 564089 h 781991"/>
              <a:gd name="connsiteX5" fmla="*/ 250825 w 485776"/>
              <a:gd name="connsiteY5" fmla="*/ 750862 h 781991"/>
              <a:gd name="connsiteX6" fmla="*/ 243886 w 485776"/>
              <a:gd name="connsiteY6" fmla="*/ 771362 h 781991"/>
              <a:gd name="connsiteX7" fmla="*/ 223838 w 485776"/>
              <a:gd name="connsiteY7" fmla="*/ 781991 h 781991"/>
              <a:gd name="connsiteX8" fmla="*/ 203790 w 485776"/>
              <a:gd name="connsiteY8" fmla="*/ 771362 h 781991"/>
              <a:gd name="connsiteX9" fmla="*/ 196850 w 485776"/>
              <a:gd name="connsiteY9" fmla="*/ 750862 h 781991"/>
              <a:gd name="connsiteX10" fmla="*/ 196850 w 485776"/>
              <a:gd name="connsiteY10" fmla="*/ 564089 h 781991"/>
              <a:gd name="connsiteX11" fmla="*/ 88546 w 485776"/>
              <a:gd name="connsiteY11" fmla="*/ 366066 h 781991"/>
              <a:gd name="connsiteX12" fmla="*/ 469975 w 485776"/>
              <a:gd name="connsiteY12" fmla="*/ 366066 h 781991"/>
              <a:gd name="connsiteX13" fmla="*/ 471488 w 485776"/>
              <a:gd name="connsiteY13" fmla="*/ 366066 h 781991"/>
              <a:gd name="connsiteX14" fmla="*/ 471488 w 485776"/>
              <a:gd name="connsiteY14" fmla="*/ 367592 h 781991"/>
              <a:gd name="connsiteX15" fmla="*/ 383699 w 485776"/>
              <a:gd name="connsiteY15" fmla="*/ 455348 h 781991"/>
              <a:gd name="connsiteX16" fmla="*/ 471488 w 485776"/>
              <a:gd name="connsiteY16" fmla="*/ 542340 h 781991"/>
              <a:gd name="connsiteX17" fmla="*/ 471488 w 485776"/>
              <a:gd name="connsiteY17" fmla="*/ 543866 h 781991"/>
              <a:gd name="connsiteX18" fmla="*/ 88546 w 485776"/>
              <a:gd name="connsiteY18" fmla="*/ 543866 h 781991"/>
              <a:gd name="connsiteX19" fmla="*/ 0 w 485776"/>
              <a:gd name="connsiteY19" fmla="*/ 455348 h 781991"/>
              <a:gd name="connsiteX20" fmla="*/ 196850 w 485776"/>
              <a:gd name="connsiteY20" fmla="*/ 277166 h 781991"/>
              <a:gd name="connsiteX21" fmla="*/ 205332 w 485776"/>
              <a:gd name="connsiteY21" fmla="*/ 277166 h 781991"/>
              <a:gd name="connsiteX22" fmla="*/ 241572 w 485776"/>
              <a:gd name="connsiteY22" fmla="*/ 277166 h 781991"/>
              <a:gd name="connsiteX23" fmla="*/ 250825 w 485776"/>
              <a:gd name="connsiteY23" fmla="*/ 277166 h 781991"/>
              <a:gd name="connsiteX24" fmla="*/ 250825 w 485776"/>
              <a:gd name="connsiteY24" fmla="*/ 285394 h 781991"/>
              <a:gd name="connsiteX25" fmla="*/ 250825 w 485776"/>
              <a:gd name="connsiteY25" fmla="*/ 345231 h 781991"/>
              <a:gd name="connsiteX26" fmla="*/ 250825 w 485776"/>
              <a:gd name="connsiteY26" fmla="*/ 354954 h 781991"/>
              <a:gd name="connsiteX27" fmla="*/ 241572 w 485776"/>
              <a:gd name="connsiteY27" fmla="*/ 354954 h 781991"/>
              <a:gd name="connsiteX28" fmla="*/ 205332 w 485776"/>
              <a:gd name="connsiteY28" fmla="*/ 354954 h 781991"/>
              <a:gd name="connsiteX29" fmla="*/ 196850 w 485776"/>
              <a:gd name="connsiteY29" fmla="*/ 354954 h 781991"/>
              <a:gd name="connsiteX30" fmla="*/ 196850 w 485776"/>
              <a:gd name="connsiteY30" fmla="*/ 345231 h 781991"/>
              <a:gd name="connsiteX31" fmla="*/ 196850 w 485776"/>
              <a:gd name="connsiteY31" fmla="*/ 285394 h 781991"/>
              <a:gd name="connsiteX32" fmla="*/ 14288 w 485776"/>
              <a:gd name="connsiteY32" fmla="*/ 86666 h 781991"/>
              <a:gd name="connsiteX33" fmla="*/ 397846 w 485776"/>
              <a:gd name="connsiteY33" fmla="*/ 86666 h 781991"/>
              <a:gd name="connsiteX34" fmla="*/ 485776 w 485776"/>
              <a:gd name="connsiteY34" fmla="*/ 173979 h 781991"/>
              <a:gd name="connsiteX35" fmla="*/ 397846 w 485776"/>
              <a:gd name="connsiteY35" fmla="*/ 261291 h 781991"/>
              <a:gd name="connsiteX36" fmla="*/ 15804 w 485776"/>
              <a:gd name="connsiteY36" fmla="*/ 261291 h 781991"/>
              <a:gd name="connsiteX37" fmla="*/ 14288 w 485776"/>
              <a:gd name="connsiteY37" fmla="*/ 261291 h 781991"/>
              <a:gd name="connsiteX38" fmla="*/ 14288 w 485776"/>
              <a:gd name="connsiteY38" fmla="*/ 260539 h 781991"/>
              <a:gd name="connsiteX39" fmla="*/ 102218 w 485776"/>
              <a:gd name="connsiteY39" fmla="*/ 173979 h 781991"/>
              <a:gd name="connsiteX40" fmla="*/ 14288 w 485776"/>
              <a:gd name="connsiteY40" fmla="*/ 88172 h 781991"/>
              <a:gd name="connsiteX41" fmla="*/ 223838 w 485776"/>
              <a:gd name="connsiteY41" fmla="*/ 115 h 781991"/>
              <a:gd name="connsiteX42" fmla="*/ 243886 w 485776"/>
              <a:gd name="connsiteY42" fmla="*/ 9259 h 781991"/>
              <a:gd name="connsiteX43" fmla="*/ 250825 w 485776"/>
              <a:gd name="connsiteY43" fmla="*/ 30595 h 781991"/>
              <a:gd name="connsiteX44" fmla="*/ 250825 w 485776"/>
              <a:gd name="connsiteY44" fmla="*/ 67933 h 781991"/>
              <a:gd name="connsiteX45" fmla="*/ 250825 w 485776"/>
              <a:gd name="connsiteY45" fmla="*/ 75553 h 781991"/>
              <a:gd name="connsiteX46" fmla="*/ 241572 w 485776"/>
              <a:gd name="connsiteY46" fmla="*/ 75553 h 781991"/>
              <a:gd name="connsiteX47" fmla="*/ 205332 w 485776"/>
              <a:gd name="connsiteY47" fmla="*/ 75553 h 781991"/>
              <a:gd name="connsiteX48" fmla="*/ 196850 w 485776"/>
              <a:gd name="connsiteY48" fmla="*/ 75553 h 781991"/>
              <a:gd name="connsiteX49" fmla="*/ 196850 w 485776"/>
              <a:gd name="connsiteY49" fmla="*/ 67933 h 781991"/>
              <a:gd name="connsiteX50" fmla="*/ 196850 w 485776"/>
              <a:gd name="connsiteY50" fmla="*/ 30595 h 781991"/>
              <a:gd name="connsiteX51" fmla="*/ 203790 w 485776"/>
              <a:gd name="connsiteY51" fmla="*/ 9259 h 781991"/>
              <a:gd name="connsiteX52" fmla="*/ 223838 w 485776"/>
              <a:gd name="connsiteY52" fmla="*/ 115 h 78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85776" h="781991">
                <a:moveTo>
                  <a:pt x="196850" y="554978"/>
                </a:moveTo>
                <a:lnTo>
                  <a:pt x="205332" y="554978"/>
                </a:lnTo>
                <a:lnTo>
                  <a:pt x="241572" y="554978"/>
                </a:lnTo>
                <a:lnTo>
                  <a:pt x="250825" y="554978"/>
                </a:lnTo>
                <a:lnTo>
                  <a:pt x="250825" y="564089"/>
                </a:lnTo>
                <a:lnTo>
                  <a:pt x="250825" y="750862"/>
                </a:lnTo>
                <a:cubicBezTo>
                  <a:pt x="250825" y="758455"/>
                  <a:pt x="248512" y="765288"/>
                  <a:pt x="243886" y="771362"/>
                </a:cubicBezTo>
                <a:cubicBezTo>
                  <a:pt x="239259" y="777436"/>
                  <a:pt x="232320" y="781991"/>
                  <a:pt x="223838" y="781991"/>
                </a:cubicBezTo>
                <a:cubicBezTo>
                  <a:pt x="216127" y="781991"/>
                  <a:pt x="208416" y="777436"/>
                  <a:pt x="203790" y="771362"/>
                </a:cubicBezTo>
                <a:cubicBezTo>
                  <a:pt x="199163" y="765288"/>
                  <a:pt x="196850" y="758455"/>
                  <a:pt x="196850" y="750862"/>
                </a:cubicBezTo>
                <a:lnTo>
                  <a:pt x="196850" y="564089"/>
                </a:lnTo>
                <a:close/>
                <a:moveTo>
                  <a:pt x="88546" y="366066"/>
                </a:moveTo>
                <a:lnTo>
                  <a:pt x="469975" y="366066"/>
                </a:lnTo>
                <a:lnTo>
                  <a:pt x="471488" y="366066"/>
                </a:lnTo>
                <a:lnTo>
                  <a:pt x="471488" y="367592"/>
                </a:lnTo>
                <a:lnTo>
                  <a:pt x="383699" y="455348"/>
                </a:lnTo>
                <a:lnTo>
                  <a:pt x="471488" y="542340"/>
                </a:lnTo>
                <a:lnTo>
                  <a:pt x="471488" y="543866"/>
                </a:lnTo>
                <a:lnTo>
                  <a:pt x="88546" y="543866"/>
                </a:lnTo>
                <a:lnTo>
                  <a:pt x="0" y="455348"/>
                </a:lnTo>
                <a:close/>
                <a:moveTo>
                  <a:pt x="196850" y="277166"/>
                </a:moveTo>
                <a:lnTo>
                  <a:pt x="205332" y="277166"/>
                </a:lnTo>
                <a:lnTo>
                  <a:pt x="241572" y="277166"/>
                </a:lnTo>
                <a:lnTo>
                  <a:pt x="250825" y="277166"/>
                </a:lnTo>
                <a:lnTo>
                  <a:pt x="250825" y="285394"/>
                </a:lnTo>
                <a:lnTo>
                  <a:pt x="250825" y="345231"/>
                </a:lnTo>
                <a:lnTo>
                  <a:pt x="250825" y="354954"/>
                </a:lnTo>
                <a:lnTo>
                  <a:pt x="241572" y="354954"/>
                </a:lnTo>
                <a:lnTo>
                  <a:pt x="205332" y="354954"/>
                </a:lnTo>
                <a:lnTo>
                  <a:pt x="196850" y="354954"/>
                </a:lnTo>
                <a:lnTo>
                  <a:pt x="196850" y="345231"/>
                </a:lnTo>
                <a:lnTo>
                  <a:pt x="196850" y="285394"/>
                </a:lnTo>
                <a:close/>
                <a:moveTo>
                  <a:pt x="14288" y="86666"/>
                </a:moveTo>
                <a:lnTo>
                  <a:pt x="397846" y="86666"/>
                </a:lnTo>
                <a:lnTo>
                  <a:pt x="485776" y="173979"/>
                </a:lnTo>
                <a:lnTo>
                  <a:pt x="397846" y="261291"/>
                </a:lnTo>
                <a:lnTo>
                  <a:pt x="15804" y="261291"/>
                </a:lnTo>
                <a:lnTo>
                  <a:pt x="14288" y="261291"/>
                </a:lnTo>
                <a:lnTo>
                  <a:pt x="14288" y="260539"/>
                </a:lnTo>
                <a:lnTo>
                  <a:pt x="102218" y="173979"/>
                </a:lnTo>
                <a:lnTo>
                  <a:pt x="14288" y="88172"/>
                </a:lnTo>
                <a:close/>
                <a:moveTo>
                  <a:pt x="223838" y="115"/>
                </a:moveTo>
                <a:cubicBezTo>
                  <a:pt x="232320" y="-647"/>
                  <a:pt x="239259" y="2401"/>
                  <a:pt x="243886" y="9259"/>
                </a:cubicBezTo>
                <a:cubicBezTo>
                  <a:pt x="248512" y="15355"/>
                  <a:pt x="250825" y="22213"/>
                  <a:pt x="250825" y="30595"/>
                </a:cubicBezTo>
                <a:lnTo>
                  <a:pt x="250825" y="67933"/>
                </a:lnTo>
                <a:lnTo>
                  <a:pt x="250825" y="75553"/>
                </a:lnTo>
                <a:lnTo>
                  <a:pt x="241572" y="75553"/>
                </a:lnTo>
                <a:lnTo>
                  <a:pt x="205332" y="75553"/>
                </a:lnTo>
                <a:lnTo>
                  <a:pt x="196850" y="75553"/>
                </a:lnTo>
                <a:lnTo>
                  <a:pt x="196850" y="67933"/>
                </a:lnTo>
                <a:lnTo>
                  <a:pt x="196850" y="30595"/>
                </a:lnTo>
                <a:cubicBezTo>
                  <a:pt x="196850" y="22213"/>
                  <a:pt x="199163" y="15355"/>
                  <a:pt x="203790" y="9259"/>
                </a:cubicBezTo>
                <a:cubicBezTo>
                  <a:pt x="208416" y="2401"/>
                  <a:pt x="216127" y="115"/>
                  <a:pt x="223838" y="115"/>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ko-KR" altLang="en-US" sz="1200"/>
          </a:p>
        </p:txBody>
      </p:sp>
      <p:grpSp>
        <p:nvGrpSpPr>
          <p:cNvPr id="33" name="Group 32">
            <a:extLst>
              <a:ext uri="{FF2B5EF4-FFF2-40B4-BE49-F238E27FC236}">
                <a16:creationId xmlns:a16="http://schemas.microsoft.com/office/drawing/2014/main" id="{ED7D060E-F1D0-AD3A-E082-4F5D197D224A}"/>
              </a:ext>
            </a:extLst>
          </p:cNvPr>
          <p:cNvGrpSpPr/>
          <p:nvPr/>
        </p:nvGrpSpPr>
        <p:grpSpPr>
          <a:xfrm>
            <a:off x="9239534" y="1924334"/>
            <a:ext cx="2406398" cy="755247"/>
            <a:chOff x="9023213" y="2959594"/>
            <a:chExt cx="2207353" cy="1035082"/>
          </a:xfrm>
        </p:grpSpPr>
        <p:grpSp>
          <p:nvGrpSpPr>
            <p:cNvPr id="34" name="Group 33">
              <a:extLst>
                <a:ext uri="{FF2B5EF4-FFF2-40B4-BE49-F238E27FC236}">
                  <a16:creationId xmlns:a16="http://schemas.microsoft.com/office/drawing/2014/main" id="{86E3D22D-7A0E-E23F-6076-6A39294CE709}"/>
                </a:ext>
              </a:extLst>
            </p:cNvPr>
            <p:cNvGrpSpPr/>
            <p:nvPr/>
          </p:nvGrpSpPr>
          <p:grpSpPr>
            <a:xfrm>
              <a:off x="9023213" y="2996321"/>
              <a:ext cx="276999" cy="276999"/>
              <a:chOff x="2411760" y="3606832"/>
              <a:chExt cx="206152" cy="206152"/>
            </a:xfrm>
          </p:grpSpPr>
          <p:sp>
            <p:nvSpPr>
              <p:cNvPr id="39" name="Oval 38">
                <a:extLst>
                  <a:ext uri="{FF2B5EF4-FFF2-40B4-BE49-F238E27FC236}">
                    <a16:creationId xmlns:a16="http://schemas.microsoft.com/office/drawing/2014/main" id="{5120D014-2998-FD5F-2615-05C61723280C}"/>
                  </a:ext>
                </a:extLst>
              </p:cNvPr>
              <p:cNvSpPr/>
              <p:nvPr/>
            </p:nvSpPr>
            <p:spPr>
              <a:xfrm>
                <a:off x="2411760" y="3606832"/>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40" name="Chevron 60">
                <a:extLst>
                  <a:ext uri="{FF2B5EF4-FFF2-40B4-BE49-F238E27FC236}">
                    <a16:creationId xmlns:a16="http://schemas.microsoft.com/office/drawing/2014/main" id="{A5A60998-8454-DC49-9808-1C30BEC7FDE4}"/>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35" name="Group 34">
              <a:extLst>
                <a:ext uri="{FF2B5EF4-FFF2-40B4-BE49-F238E27FC236}">
                  <a16:creationId xmlns:a16="http://schemas.microsoft.com/office/drawing/2014/main" id="{BA557939-B024-EF27-1D80-561B10008976}"/>
                </a:ext>
              </a:extLst>
            </p:cNvPr>
            <p:cNvGrpSpPr/>
            <p:nvPr/>
          </p:nvGrpSpPr>
          <p:grpSpPr>
            <a:xfrm>
              <a:off x="9289631" y="2959594"/>
              <a:ext cx="1940935" cy="1035082"/>
              <a:chOff x="2129507" y="4442528"/>
              <a:chExt cx="1940935" cy="1035082"/>
            </a:xfrm>
          </p:grpSpPr>
          <p:sp>
            <p:nvSpPr>
              <p:cNvPr id="36" name="TextBox 35">
                <a:extLst>
                  <a:ext uri="{FF2B5EF4-FFF2-40B4-BE49-F238E27FC236}">
                    <a16:creationId xmlns:a16="http://schemas.microsoft.com/office/drawing/2014/main" id="{271CED4D-9CDE-31B8-E49B-D958F4CE71D7}"/>
                  </a:ext>
                </a:extLst>
              </p:cNvPr>
              <p:cNvSpPr txBox="1"/>
              <p:nvPr/>
            </p:nvSpPr>
            <p:spPr>
              <a:xfrm>
                <a:off x="2140088" y="4442528"/>
                <a:ext cx="1930354" cy="304699"/>
              </a:xfrm>
              <a:prstGeom prst="rect">
                <a:avLst/>
              </a:prstGeom>
              <a:noFill/>
            </p:spPr>
            <p:txBody>
              <a:bodyPr wrap="square" rtlCol="0" anchor="ctr">
                <a:spAutoFit/>
              </a:bodyPr>
              <a:lstStyle/>
              <a:p>
                <a:pPr lvl="0"/>
                <a:r>
                  <a:rPr lang="en-GB" sz="1200" dirty="0"/>
                  <a:t>Funding</a:t>
                </a:r>
                <a:endParaRPr lang="en-NG" sz="1200" dirty="0"/>
              </a:p>
            </p:txBody>
          </p:sp>
          <p:sp>
            <p:nvSpPr>
              <p:cNvPr id="37" name="TextBox 36">
                <a:extLst>
                  <a:ext uri="{FF2B5EF4-FFF2-40B4-BE49-F238E27FC236}">
                    <a16:creationId xmlns:a16="http://schemas.microsoft.com/office/drawing/2014/main" id="{7FC8BEE5-4ACF-8607-9105-54FD7A4A38C8}"/>
                  </a:ext>
                </a:extLst>
              </p:cNvPr>
              <p:cNvSpPr txBox="1"/>
              <p:nvPr/>
            </p:nvSpPr>
            <p:spPr>
              <a:xfrm>
                <a:off x="2129507" y="4844888"/>
                <a:ext cx="1930355" cy="632722"/>
              </a:xfrm>
              <a:prstGeom prst="rect">
                <a:avLst/>
              </a:prstGeom>
              <a:noFill/>
            </p:spPr>
            <p:txBody>
              <a:bodyPr wrap="square" rtlCol="0" anchor="ctr">
                <a:spAutoFit/>
              </a:bodyPr>
              <a:lstStyle/>
              <a:p>
                <a:pPr lvl="0"/>
                <a:r>
                  <a:rPr lang="en-GB" sz="1200" dirty="0"/>
                  <a:t>Prospect funds relevant account. And pays premium</a:t>
                </a:r>
                <a:endParaRPr lang="en-NG" sz="1200" dirty="0"/>
              </a:p>
            </p:txBody>
          </p:sp>
        </p:grpSp>
      </p:grpSp>
      <p:grpSp>
        <p:nvGrpSpPr>
          <p:cNvPr id="45" name="Group 44">
            <a:extLst>
              <a:ext uri="{FF2B5EF4-FFF2-40B4-BE49-F238E27FC236}">
                <a16:creationId xmlns:a16="http://schemas.microsoft.com/office/drawing/2014/main" id="{7A54E1DB-A84A-0A67-DA4B-25D64B811486}"/>
              </a:ext>
            </a:extLst>
          </p:cNvPr>
          <p:cNvGrpSpPr/>
          <p:nvPr/>
        </p:nvGrpSpPr>
        <p:grpSpPr>
          <a:xfrm>
            <a:off x="7273312" y="1902385"/>
            <a:ext cx="2207352" cy="741793"/>
            <a:chOff x="9023213" y="2959594"/>
            <a:chExt cx="2207353" cy="815975"/>
          </a:xfrm>
        </p:grpSpPr>
        <p:grpSp>
          <p:nvGrpSpPr>
            <p:cNvPr id="46" name="Group 45">
              <a:extLst>
                <a:ext uri="{FF2B5EF4-FFF2-40B4-BE49-F238E27FC236}">
                  <a16:creationId xmlns:a16="http://schemas.microsoft.com/office/drawing/2014/main" id="{01D94707-DC33-D7C7-7811-D4842D189D61}"/>
                </a:ext>
              </a:extLst>
            </p:cNvPr>
            <p:cNvGrpSpPr/>
            <p:nvPr/>
          </p:nvGrpSpPr>
          <p:grpSpPr>
            <a:xfrm>
              <a:off x="9023213" y="2996321"/>
              <a:ext cx="276999" cy="276999"/>
              <a:chOff x="2411760" y="3606832"/>
              <a:chExt cx="206152" cy="206152"/>
            </a:xfrm>
          </p:grpSpPr>
          <p:sp>
            <p:nvSpPr>
              <p:cNvPr id="51" name="Oval 50">
                <a:extLst>
                  <a:ext uri="{FF2B5EF4-FFF2-40B4-BE49-F238E27FC236}">
                    <a16:creationId xmlns:a16="http://schemas.microsoft.com/office/drawing/2014/main" id="{89A77882-318B-3433-D1FF-83D73AA6487D}"/>
                  </a:ext>
                </a:extLst>
              </p:cNvPr>
              <p:cNvSpPr/>
              <p:nvPr/>
            </p:nvSpPr>
            <p:spPr>
              <a:xfrm>
                <a:off x="2411760" y="3606832"/>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52" name="Chevron 60">
                <a:extLst>
                  <a:ext uri="{FF2B5EF4-FFF2-40B4-BE49-F238E27FC236}">
                    <a16:creationId xmlns:a16="http://schemas.microsoft.com/office/drawing/2014/main" id="{D6B1E123-3620-C469-D5ED-AD3E089DFFD4}"/>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47" name="Group 46">
              <a:extLst>
                <a:ext uri="{FF2B5EF4-FFF2-40B4-BE49-F238E27FC236}">
                  <a16:creationId xmlns:a16="http://schemas.microsoft.com/office/drawing/2014/main" id="{270CEF30-5F87-7633-8BFE-194D883630B9}"/>
                </a:ext>
              </a:extLst>
            </p:cNvPr>
            <p:cNvGrpSpPr/>
            <p:nvPr/>
          </p:nvGrpSpPr>
          <p:grpSpPr>
            <a:xfrm>
              <a:off x="9037805" y="2959594"/>
              <a:ext cx="2192761" cy="815975"/>
              <a:chOff x="1877681" y="4442528"/>
              <a:chExt cx="2192761" cy="815975"/>
            </a:xfrm>
          </p:grpSpPr>
          <p:sp>
            <p:nvSpPr>
              <p:cNvPr id="48" name="TextBox 47">
                <a:extLst>
                  <a:ext uri="{FF2B5EF4-FFF2-40B4-BE49-F238E27FC236}">
                    <a16:creationId xmlns:a16="http://schemas.microsoft.com/office/drawing/2014/main" id="{6DCB903F-9BCC-7F2F-6371-41017A4584D2}"/>
                  </a:ext>
                </a:extLst>
              </p:cNvPr>
              <p:cNvSpPr txBox="1"/>
              <p:nvPr/>
            </p:nvSpPr>
            <p:spPr>
              <a:xfrm>
                <a:off x="2140088" y="4442528"/>
                <a:ext cx="1930354" cy="304699"/>
              </a:xfrm>
              <a:prstGeom prst="rect">
                <a:avLst/>
              </a:prstGeom>
              <a:noFill/>
            </p:spPr>
            <p:txBody>
              <a:bodyPr wrap="square" rtlCol="0" anchor="ctr">
                <a:spAutoFit/>
              </a:bodyPr>
              <a:lstStyle/>
              <a:p>
                <a:pPr lvl="0"/>
                <a:r>
                  <a:rPr lang="en-US" sz="1200" dirty="0"/>
                  <a:t>Notification received </a:t>
                </a:r>
                <a:endParaRPr lang="en-NG" sz="1200" dirty="0"/>
              </a:p>
            </p:txBody>
          </p:sp>
          <p:sp>
            <p:nvSpPr>
              <p:cNvPr id="49" name="TextBox 48">
                <a:extLst>
                  <a:ext uri="{FF2B5EF4-FFF2-40B4-BE49-F238E27FC236}">
                    <a16:creationId xmlns:a16="http://schemas.microsoft.com/office/drawing/2014/main" id="{8F872A52-B6F4-343F-5E08-E597B40E749E}"/>
                  </a:ext>
                </a:extLst>
              </p:cNvPr>
              <p:cNvSpPr txBox="1"/>
              <p:nvPr/>
            </p:nvSpPr>
            <p:spPr>
              <a:xfrm>
                <a:off x="1877681" y="4750670"/>
                <a:ext cx="2124172" cy="507833"/>
              </a:xfrm>
              <a:prstGeom prst="rect">
                <a:avLst/>
              </a:prstGeom>
              <a:noFill/>
            </p:spPr>
            <p:txBody>
              <a:bodyPr wrap="square" rtlCol="0" anchor="ctr">
                <a:spAutoFit/>
              </a:bodyPr>
              <a:lstStyle/>
              <a:p>
                <a:pPr lvl="0" algn="ctr"/>
                <a:r>
                  <a:rPr lang="en-GB" sz="1200" dirty="0"/>
                  <a:t>Prospect receives notification of account created  </a:t>
                </a:r>
              </a:p>
            </p:txBody>
          </p:sp>
        </p:grpSp>
      </p:grpSp>
      <p:grpSp>
        <p:nvGrpSpPr>
          <p:cNvPr id="57" name="Group 56">
            <a:extLst>
              <a:ext uri="{FF2B5EF4-FFF2-40B4-BE49-F238E27FC236}">
                <a16:creationId xmlns:a16="http://schemas.microsoft.com/office/drawing/2014/main" id="{F8ACA274-7E09-1E08-5624-BAB6E48FA55C}"/>
              </a:ext>
            </a:extLst>
          </p:cNvPr>
          <p:cNvGrpSpPr/>
          <p:nvPr/>
        </p:nvGrpSpPr>
        <p:grpSpPr>
          <a:xfrm>
            <a:off x="5108043" y="1902389"/>
            <a:ext cx="2207352" cy="841363"/>
            <a:chOff x="9023213" y="2959594"/>
            <a:chExt cx="2207353" cy="925501"/>
          </a:xfrm>
        </p:grpSpPr>
        <p:grpSp>
          <p:nvGrpSpPr>
            <p:cNvPr id="58" name="Group 57">
              <a:extLst>
                <a:ext uri="{FF2B5EF4-FFF2-40B4-BE49-F238E27FC236}">
                  <a16:creationId xmlns:a16="http://schemas.microsoft.com/office/drawing/2014/main" id="{5F1EF75D-0A77-10D8-E9C0-FB26CAD7B4B6}"/>
                </a:ext>
              </a:extLst>
            </p:cNvPr>
            <p:cNvGrpSpPr/>
            <p:nvPr/>
          </p:nvGrpSpPr>
          <p:grpSpPr>
            <a:xfrm>
              <a:off x="9023213" y="2996321"/>
              <a:ext cx="276999" cy="276999"/>
              <a:chOff x="2411760" y="3606832"/>
              <a:chExt cx="206152" cy="206152"/>
            </a:xfrm>
          </p:grpSpPr>
          <p:sp>
            <p:nvSpPr>
              <p:cNvPr id="63" name="Oval 62">
                <a:extLst>
                  <a:ext uri="{FF2B5EF4-FFF2-40B4-BE49-F238E27FC236}">
                    <a16:creationId xmlns:a16="http://schemas.microsoft.com/office/drawing/2014/main" id="{0076B765-4111-D22F-2AF7-A446D36CC0DD}"/>
                  </a:ext>
                </a:extLst>
              </p:cNvPr>
              <p:cNvSpPr/>
              <p:nvPr/>
            </p:nvSpPr>
            <p:spPr>
              <a:xfrm>
                <a:off x="2411760" y="3606832"/>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64" name="Chevron 60">
                <a:extLst>
                  <a:ext uri="{FF2B5EF4-FFF2-40B4-BE49-F238E27FC236}">
                    <a16:creationId xmlns:a16="http://schemas.microsoft.com/office/drawing/2014/main" id="{229D0438-018B-015A-73E9-674C83BD4D02}"/>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59" name="Group 58">
              <a:extLst>
                <a:ext uri="{FF2B5EF4-FFF2-40B4-BE49-F238E27FC236}">
                  <a16:creationId xmlns:a16="http://schemas.microsoft.com/office/drawing/2014/main" id="{279BCD7B-8AA4-4808-D283-B208512E610D}"/>
                </a:ext>
              </a:extLst>
            </p:cNvPr>
            <p:cNvGrpSpPr/>
            <p:nvPr/>
          </p:nvGrpSpPr>
          <p:grpSpPr>
            <a:xfrm>
              <a:off x="9128616" y="2959594"/>
              <a:ext cx="2101950" cy="925501"/>
              <a:chOff x="1968492" y="4442528"/>
              <a:chExt cx="2101950" cy="925501"/>
            </a:xfrm>
          </p:grpSpPr>
          <p:sp>
            <p:nvSpPr>
              <p:cNvPr id="60" name="TextBox 59">
                <a:extLst>
                  <a:ext uri="{FF2B5EF4-FFF2-40B4-BE49-F238E27FC236}">
                    <a16:creationId xmlns:a16="http://schemas.microsoft.com/office/drawing/2014/main" id="{052DDD79-3F91-D767-A218-183380BDAC99}"/>
                  </a:ext>
                </a:extLst>
              </p:cNvPr>
              <p:cNvSpPr txBox="1"/>
              <p:nvPr/>
            </p:nvSpPr>
            <p:spPr>
              <a:xfrm>
                <a:off x="2140088" y="4442528"/>
                <a:ext cx="1930354" cy="304699"/>
              </a:xfrm>
              <a:prstGeom prst="rect">
                <a:avLst/>
              </a:prstGeom>
              <a:noFill/>
            </p:spPr>
            <p:txBody>
              <a:bodyPr wrap="square" rtlCol="0" anchor="ctr">
                <a:spAutoFit/>
              </a:bodyPr>
              <a:lstStyle/>
              <a:p>
                <a:pPr lvl="0"/>
                <a:r>
                  <a:rPr lang="en-GB" sz="1200" dirty="0"/>
                  <a:t>Account Created</a:t>
                </a:r>
                <a:endParaRPr lang="en-NG" sz="1200" dirty="0"/>
              </a:p>
            </p:txBody>
          </p:sp>
          <p:sp>
            <p:nvSpPr>
              <p:cNvPr id="61" name="TextBox 60">
                <a:extLst>
                  <a:ext uri="{FF2B5EF4-FFF2-40B4-BE49-F238E27FC236}">
                    <a16:creationId xmlns:a16="http://schemas.microsoft.com/office/drawing/2014/main" id="{5717139A-D057-9CE2-4A75-4C763DCE28E8}"/>
                  </a:ext>
                </a:extLst>
              </p:cNvPr>
              <p:cNvSpPr txBox="1"/>
              <p:nvPr/>
            </p:nvSpPr>
            <p:spPr>
              <a:xfrm>
                <a:off x="1968492" y="4657064"/>
                <a:ext cx="1815153" cy="710965"/>
              </a:xfrm>
              <a:prstGeom prst="rect">
                <a:avLst/>
              </a:prstGeom>
              <a:noFill/>
            </p:spPr>
            <p:txBody>
              <a:bodyPr wrap="square" rtlCol="0" anchor="ctr">
                <a:spAutoFit/>
              </a:bodyPr>
              <a:lstStyle/>
              <a:p>
                <a:pPr lvl="0" algn="ctr"/>
                <a:r>
                  <a:rPr lang="en-GB" sz="1200" dirty="0"/>
                  <a:t>NKI account is created for customers on the regular and premium packages</a:t>
                </a:r>
                <a:endParaRPr lang="en-NG" sz="1200" dirty="0"/>
              </a:p>
            </p:txBody>
          </p:sp>
        </p:grpSp>
      </p:grpSp>
      <p:grpSp>
        <p:nvGrpSpPr>
          <p:cNvPr id="69" name="Group 68">
            <a:extLst>
              <a:ext uri="{FF2B5EF4-FFF2-40B4-BE49-F238E27FC236}">
                <a16:creationId xmlns:a16="http://schemas.microsoft.com/office/drawing/2014/main" id="{B64F4A8F-963E-13B3-9F8E-D4A00DE37705}"/>
              </a:ext>
            </a:extLst>
          </p:cNvPr>
          <p:cNvGrpSpPr/>
          <p:nvPr/>
        </p:nvGrpSpPr>
        <p:grpSpPr>
          <a:xfrm>
            <a:off x="2866030" y="1794357"/>
            <a:ext cx="2284096" cy="978994"/>
            <a:chOff x="9023213" y="2978940"/>
            <a:chExt cx="2207353" cy="940148"/>
          </a:xfrm>
        </p:grpSpPr>
        <p:grpSp>
          <p:nvGrpSpPr>
            <p:cNvPr id="70" name="Group 69">
              <a:extLst>
                <a:ext uri="{FF2B5EF4-FFF2-40B4-BE49-F238E27FC236}">
                  <a16:creationId xmlns:a16="http://schemas.microsoft.com/office/drawing/2014/main" id="{365991C6-7B42-C2C3-44E0-99C7BAE56A02}"/>
                </a:ext>
              </a:extLst>
            </p:cNvPr>
            <p:cNvGrpSpPr/>
            <p:nvPr/>
          </p:nvGrpSpPr>
          <p:grpSpPr>
            <a:xfrm>
              <a:off x="9023213" y="2996321"/>
              <a:ext cx="276999" cy="276999"/>
              <a:chOff x="2411760" y="3606832"/>
              <a:chExt cx="206152" cy="206152"/>
            </a:xfrm>
          </p:grpSpPr>
          <p:sp>
            <p:nvSpPr>
              <p:cNvPr id="75" name="Oval 74">
                <a:extLst>
                  <a:ext uri="{FF2B5EF4-FFF2-40B4-BE49-F238E27FC236}">
                    <a16:creationId xmlns:a16="http://schemas.microsoft.com/office/drawing/2014/main" id="{685DD961-4437-28BB-B8D1-D1FD62D637E1}"/>
                  </a:ext>
                </a:extLst>
              </p:cNvPr>
              <p:cNvSpPr/>
              <p:nvPr/>
            </p:nvSpPr>
            <p:spPr>
              <a:xfrm>
                <a:off x="2411760" y="3606832"/>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76" name="Chevron 60">
                <a:extLst>
                  <a:ext uri="{FF2B5EF4-FFF2-40B4-BE49-F238E27FC236}">
                    <a16:creationId xmlns:a16="http://schemas.microsoft.com/office/drawing/2014/main" id="{E705D447-1622-0F78-7CB4-CE05E8E80D55}"/>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71" name="Group 70">
              <a:extLst>
                <a:ext uri="{FF2B5EF4-FFF2-40B4-BE49-F238E27FC236}">
                  <a16:creationId xmlns:a16="http://schemas.microsoft.com/office/drawing/2014/main" id="{AF9BFAAD-652C-21F4-FB16-428533E74E58}"/>
                </a:ext>
              </a:extLst>
            </p:cNvPr>
            <p:cNvGrpSpPr/>
            <p:nvPr/>
          </p:nvGrpSpPr>
          <p:grpSpPr>
            <a:xfrm>
              <a:off x="9247431" y="2978940"/>
              <a:ext cx="1983135" cy="940148"/>
              <a:chOff x="2087307" y="4461874"/>
              <a:chExt cx="1983135" cy="940148"/>
            </a:xfrm>
          </p:grpSpPr>
          <p:sp>
            <p:nvSpPr>
              <p:cNvPr id="72" name="TextBox 71">
                <a:extLst>
                  <a:ext uri="{FF2B5EF4-FFF2-40B4-BE49-F238E27FC236}">
                    <a16:creationId xmlns:a16="http://schemas.microsoft.com/office/drawing/2014/main" id="{15CB6240-B1DF-80AB-EB50-B36B2DB7A5F7}"/>
                  </a:ext>
                </a:extLst>
              </p:cNvPr>
              <p:cNvSpPr txBox="1"/>
              <p:nvPr/>
            </p:nvSpPr>
            <p:spPr>
              <a:xfrm>
                <a:off x="2140088" y="4461874"/>
                <a:ext cx="1930354" cy="266008"/>
              </a:xfrm>
              <a:prstGeom prst="rect">
                <a:avLst/>
              </a:prstGeom>
              <a:noFill/>
            </p:spPr>
            <p:txBody>
              <a:bodyPr wrap="square" rtlCol="0" anchor="ctr">
                <a:spAutoFit/>
              </a:bodyPr>
              <a:lstStyle/>
              <a:p>
                <a:pPr lvl="0"/>
                <a:r>
                  <a:rPr lang="en-GB" sz="1200" dirty="0"/>
                  <a:t>  KYC </a:t>
                </a:r>
                <a:endParaRPr lang="en-NG" sz="1200" dirty="0"/>
              </a:p>
            </p:txBody>
          </p:sp>
          <p:sp>
            <p:nvSpPr>
              <p:cNvPr id="73" name="TextBox 72">
                <a:extLst>
                  <a:ext uri="{FF2B5EF4-FFF2-40B4-BE49-F238E27FC236}">
                    <a16:creationId xmlns:a16="http://schemas.microsoft.com/office/drawing/2014/main" id="{E84372BD-2C67-DA36-83F7-5E7F25E3CEA0}"/>
                  </a:ext>
                </a:extLst>
              </p:cNvPr>
              <p:cNvSpPr txBox="1"/>
              <p:nvPr/>
            </p:nvSpPr>
            <p:spPr>
              <a:xfrm>
                <a:off x="2087307" y="4603998"/>
                <a:ext cx="1972556" cy="798024"/>
              </a:xfrm>
              <a:prstGeom prst="rect">
                <a:avLst/>
              </a:prstGeom>
              <a:noFill/>
            </p:spPr>
            <p:txBody>
              <a:bodyPr wrap="square" rtlCol="0" anchor="ctr">
                <a:spAutoFit/>
              </a:bodyPr>
              <a:lstStyle/>
              <a:p>
                <a:pPr lvl="0"/>
                <a:r>
                  <a:rPr lang="en-GB" sz="1200" dirty="0"/>
                  <a:t>Customer provides KYC documents and biodata for chosen package.  T&amp;C checked.</a:t>
                </a:r>
                <a:endParaRPr lang="en-NG" sz="1200" dirty="0"/>
              </a:p>
            </p:txBody>
          </p:sp>
        </p:grpSp>
      </p:grpSp>
      <p:grpSp>
        <p:nvGrpSpPr>
          <p:cNvPr id="81" name="Group 80">
            <a:extLst>
              <a:ext uri="{FF2B5EF4-FFF2-40B4-BE49-F238E27FC236}">
                <a16:creationId xmlns:a16="http://schemas.microsoft.com/office/drawing/2014/main" id="{EA035490-75B8-75A3-B58C-2D01B003C366}"/>
              </a:ext>
            </a:extLst>
          </p:cNvPr>
          <p:cNvGrpSpPr/>
          <p:nvPr/>
        </p:nvGrpSpPr>
        <p:grpSpPr>
          <a:xfrm>
            <a:off x="778543" y="1651106"/>
            <a:ext cx="2435711" cy="1177774"/>
            <a:chOff x="9023213" y="2844055"/>
            <a:chExt cx="2207354" cy="873536"/>
          </a:xfrm>
        </p:grpSpPr>
        <p:grpSp>
          <p:nvGrpSpPr>
            <p:cNvPr id="82" name="Group 81">
              <a:extLst>
                <a:ext uri="{FF2B5EF4-FFF2-40B4-BE49-F238E27FC236}">
                  <a16:creationId xmlns:a16="http://schemas.microsoft.com/office/drawing/2014/main" id="{035B0F55-B0D5-77A5-EB74-2528C40CAF65}"/>
                </a:ext>
              </a:extLst>
            </p:cNvPr>
            <p:cNvGrpSpPr/>
            <p:nvPr/>
          </p:nvGrpSpPr>
          <p:grpSpPr>
            <a:xfrm>
              <a:off x="9023213" y="2996321"/>
              <a:ext cx="276999" cy="276999"/>
              <a:chOff x="2411760" y="3606832"/>
              <a:chExt cx="206152" cy="206152"/>
            </a:xfrm>
          </p:grpSpPr>
          <p:sp>
            <p:nvSpPr>
              <p:cNvPr id="87" name="Oval 86">
                <a:extLst>
                  <a:ext uri="{FF2B5EF4-FFF2-40B4-BE49-F238E27FC236}">
                    <a16:creationId xmlns:a16="http://schemas.microsoft.com/office/drawing/2014/main" id="{724D2873-DD2D-8147-F0C3-B92ADE826F4A}"/>
                  </a:ext>
                </a:extLst>
              </p:cNvPr>
              <p:cNvSpPr/>
              <p:nvPr/>
            </p:nvSpPr>
            <p:spPr>
              <a:xfrm>
                <a:off x="2411760" y="3606832"/>
                <a:ext cx="206152" cy="2061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88" name="Chevron 60">
                <a:extLst>
                  <a:ext uri="{FF2B5EF4-FFF2-40B4-BE49-F238E27FC236}">
                    <a16:creationId xmlns:a16="http://schemas.microsoft.com/office/drawing/2014/main" id="{8364907D-4361-8182-6495-7EDE77581CE5}"/>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83" name="Group 82">
              <a:extLst>
                <a:ext uri="{FF2B5EF4-FFF2-40B4-BE49-F238E27FC236}">
                  <a16:creationId xmlns:a16="http://schemas.microsoft.com/office/drawing/2014/main" id="{58264D3A-26FF-2609-0295-6F81CD848649}"/>
                </a:ext>
              </a:extLst>
            </p:cNvPr>
            <p:cNvGrpSpPr/>
            <p:nvPr/>
          </p:nvGrpSpPr>
          <p:grpSpPr>
            <a:xfrm>
              <a:off x="9300212" y="2844055"/>
              <a:ext cx="1930355" cy="873536"/>
              <a:chOff x="2140088" y="4326989"/>
              <a:chExt cx="1930355" cy="873536"/>
            </a:xfrm>
          </p:grpSpPr>
          <p:sp>
            <p:nvSpPr>
              <p:cNvPr id="84" name="TextBox 83">
                <a:extLst>
                  <a:ext uri="{FF2B5EF4-FFF2-40B4-BE49-F238E27FC236}">
                    <a16:creationId xmlns:a16="http://schemas.microsoft.com/office/drawing/2014/main" id="{22E0B638-86CF-65BB-6E20-33416AEB26F3}"/>
                  </a:ext>
                </a:extLst>
              </p:cNvPr>
              <p:cNvSpPr txBox="1"/>
              <p:nvPr/>
            </p:nvSpPr>
            <p:spPr>
              <a:xfrm>
                <a:off x="2167629" y="4326989"/>
                <a:ext cx="1865148" cy="479373"/>
              </a:xfrm>
              <a:prstGeom prst="rect">
                <a:avLst/>
              </a:prstGeom>
              <a:noFill/>
            </p:spPr>
            <p:txBody>
              <a:bodyPr wrap="square" rtlCol="0" anchor="ctr">
                <a:spAutoFit/>
              </a:bodyPr>
              <a:lstStyle/>
              <a:p>
                <a:pPr lvl="0"/>
                <a:endParaRPr lang="en-GB" sz="1200" dirty="0"/>
              </a:p>
              <a:p>
                <a:pPr lvl="0"/>
                <a:r>
                  <a:rPr lang="en-GB" sz="1200" dirty="0"/>
                  <a:t>Account Opening Form</a:t>
                </a:r>
              </a:p>
              <a:p>
                <a:pPr lvl="0"/>
                <a:r>
                  <a:rPr lang="en-GB" sz="1200" dirty="0"/>
                  <a:t> </a:t>
                </a:r>
                <a:endParaRPr lang="en-NG" sz="1200" dirty="0"/>
              </a:p>
            </p:txBody>
          </p:sp>
          <p:sp>
            <p:nvSpPr>
              <p:cNvPr id="85" name="TextBox 84">
                <a:extLst>
                  <a:ext uri="{FF2B5EF4-FFF2-40B4-BE49-F238E27FC236}">
                    <a16:creationId xmlns:a16="http://schemas.microsoft.com/office/drawing/2014/main" id="{6FE0476E-4A95-CBD9-B753-F2E24425A1A4}"/>
                  </a:ext>
                </a:extLst>
              </p:cNvPr>
              <p:cNvSpPr txBox="1"/>
              <p:nvPr/>
            </p:nvSpPr>
            <p:spPr>
              <a:xfrm>
                <a:off x="2140088" y="4604786"/>
                <a:ext cx="1930355" cy="595739"/>
              </a:xfrm>
              <a:prstGeom prst="rect">
                <a:avLst/>
              </a:prstGeom>
              <a:noFill/>
            </p:spPr>
            <p:txBody>
              <a:bodyPr wrap="square" rtlCol="0" anchor="ctr">
                <a:spAutoFit/>
              </a:bodyPr>
              <a:lstStyle/>
              <a:p>
                <a:pPr lvl="0"/>
                <a:r>
                  <a:rPr lang="en-US" sz="1200" dirty="0"/>
                  <a:t>Customer fills NKI account Opening form which can be used for NKI premium if chosen.</a:t>
                </a:r>
                <a:endParaRPr lang="en-NG" sz="1200" dirty="0"/>
              </a:p>
            </p:txBody>
          </p:sp>
        </p:grpSp>
      </p:grpSp>
      <p:grpSp>
        <p:nvGrpSpPr>
          <p:cNvPr id="95" name="Group 94">
            <a:extLst>
              <a:ext uri="{FF2B5EF4-FFF2-40B4-BE49-F238E27FC236}">
                <a16:creationId xmlns:a16="http://schemas.microsoft.com/office/drawing/2014/main" id="{E7ECB8A1-1BD6-39C0-3CB3-A72B3F3B364B}"/>
              </a:ext>
            </a:extLst>
          </p:cNvPr>
          <p:cNvGrpSpPr/>
          <p:nvPr/>
        </p:nvGrpSpPr>
        <p:grpSpPr>
          <a:xfrm>
            <a:off x="1778058" y="3756592"/>
            <a:ext cx="2306511" cy="948673"/>
            <a:chOff x="1680755" y="1139616"/>
            <a:chExt cx="1898468" cy="2240857"/>
          </a:xfrm>
        </p:grpSpPr>
        <p:sp>
          <p:nvSpPr>
            <p:cNvPr id="99" name="Arrow: Right 98">
              <a:extLst>
                <a:ext uri="{FF2B5EF4-FFF2-40B4-BE49-F238E27FC236}">
                  <a16:creationId xmlns:a16="http://schemas.microsoft.com/office/drawing/2014/main" id="{F5F560D1-7F69-FD12-4854-846E8EA769F8}"/>
                </a:ext>
              </a:extLst>
            </p:cNvPr>
            <p:cNvSpPr/>
            <p:nvPr/>
          </p:nvSpPr>
          <p:spPr>
            <a:xfrm>
              <a:off x="1994264" y="2337963"/>
              <a:ext cx="1584959" cy="1042510"/>
            </a:xfrm>
            <a:prstGeom prst="rightArrow">
              <a:avLst>
                <a:gd name="adj1" fmla="val 57134"/>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Oval 99">
              <a:extLst>
                <a:ext uri="{FF2B5EF4-FFF2-40B4-BE49-F238E27FC236}">
                  <a16:creationId xmlns:a16="http://schemas.microsoft.com/office/drawing/2014/main" id="{D91AB1E1-7634-56D6-A522-80BD98CBAF8B}"/>
                </a:ext>
              </a:extLst>
            </p:cNvPr>
            <p:cNvSpPr/>
            <p:nvPr/>
          </p:nvSpPr>
          <p:spPr>
            <a:xfrm>
              <a:off x="1680755" y="1139616"/>
              <a:ext cx="938349" cy="2188777"/>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Block Arc 25">
            <a:extLst>
              <a:ext uri="{FF2B5EF4-FFF2-40B4-BE49-F238E27FC236}">
                <a16:creationId xmlns:a16="http://schemas.microsoft.com/office/drawing/2014/main" id="{C2D4B1FF-E4FC-61C4-DA20-D36068330C69}"/>
              </a:ext>
            </a:extLst>
          </p:cNvPr>
          <p:cNvSpPr/>
          <p:nvPr/>
        </p:nvSpPr>
        <p:spPr>
          <a:xfrm>
            <a:off x="2127328" y="4077908"/>
            <a:ext cx="441490" cy="342039"/>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113" name="Group 112">
            <a:extLst>
              <a:ext uri="{FF2B5EF4-FFF2-40B4-BE49-F238E27FC236}">
                <a16:creationId xmlns:a16="http://schemas.microsoft.com/office/drawing/2014/main" id="{EEE00024-7277-D54C-FA0A-931CA3A8DA6C}"/>
              </a:ext>
            </a:extLst>
          </p:cNvPr>
          <p:cNvGrpSpPr/>
          <p:nvPr/>
        </p:nvGrpSpPr>
        <p:grpSpPr>
          <a:xfrm>
            <a:off x="5106634" y="1935776"/>
            <a:ext cx="276999" cy="251817"/>
            <a:chOff x="2411760" y="3606832"/>
            <a:chExt cx="206152" cy="206152"/>
          </a:xfrm>
        </p:grpSpPr>
        <p:sp>
          <p:nvSpPr>
            <p:cNvPr id="117" name="Oval 116">
              <a:extLst>
                <a:ext uri="{FF2B5EF4-FFF2-40B4-BE49-F238E27FC236}">
                  <a16:creationId xmlns:a16="http://schemas.microsoft.com/office/drawing/2014/main" id="{C15C5FC1-94B8-FC75-8CFF-662E09EDD997}"/>
                </a:ext>
              </a:extLst>
            </p:cNvPr>
            <p:cNvSpPr/>
            <p:nvPr/>
          </p:nvSpPr>
          <p:spPr>
            <a:xfrm>
              <a:off x="2411760" y="3606832"/>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ea typeface="+mj-ea"/>
              </a:endParaRPr>
            </a:p>
          </p:txBody>
        </p:sp>
        <p:sp>
          <p:nvSpPr>
            <p:cNvPr id="118" name="Chevron 60">
              <a:extLst>
                <a:ext uri="{FF2B5EF4-FFF2-40B4-BE49-F238E27FC236}">
                  <a16:creationId xmlns:a16="http://schemas.microsoft.com/office/drawing/2014/main" id="{DA88F511-81CA-BD05-A02B-953F3AED0EB1}"/>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solidFill>
                  <a:schemeClr val="tx1">
                    <a:lumMod val="75000"/>
                    <a:lumOff val="25000"/>
                  </a:schemeClr>
                </a:solidFill>
                <a:ea typeface="+mj-ea"/>
              </a:endParaRPr>
            </a:p>
          </p:txBody>
        </p:sp>
      </p:grpSp>
      <p:grpSp>
        <p:nvGrpSpPr>
          <p:cNvPr id="127" name="Group 126">
            <a:extLst>
              <a:ext uri="{FF2B5EF4-FFF2-40B4-BE49-F238E27FC236}">
                <a16:creationId xmlns:a16="http://schemas.microsoft.com/office/drawing/2014/main" id="{2BB4233D-72A5-5CA5-EF20-CCFA99D06712}"/>
              </a:ext>
            </a:extLst>
          </p:cNvPr>
          <p:cNvGrpSpPr/>
          <p:nvPr/>
        </p:nvGrpSpPr>
        <p:grpSpPr>
          <a:xfrm>
            <a:off x="776096" y="1935777"/>
            <a:ext cx="276999" cy="251817"/>
            <a:chOff x="2411760" y="3606832"/>
            <a:chExt cx="206152" cy="206152"/>
          </a:xfrm>
        </p:grpSpPr>
        <p:sp>
          <p:nvSpPr>
            <p:cNvPr id="131" name="Oval 130">
              <a:extLst>
                <a:ext uri="{FF2B5EF4-FFF2-40B4-BE49-F238E27FC236}">
                  <a16:creationId xmlns:a16="http://schemas.microsoft.com/office/drawing/2014/main" id="{AB438351-17A9-0F61-4855-B76EC693E6D2}"/>
                </a:ext>
              </a:extLst>
            </p:cNvPr>
            <p:cNvSpPr/>
            <p:nvPr/>
          </p:nvSpPr>
          <p:spPr>
            <a:xfrm>
              <a:off x="2411760" y="3606832"/>
              <a:ext cx="206152" cy="2061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132" name="Chevron 60">
              <a:extLst>
                <a:ext uri="{FF2B5EF4-FFF2-40B4-BE49-F238E27FC236}">
                  <a16:creationId xmlns:a16="http://schemas.microsoft.com/office/drawing/2014/main" id="{8E3F21DA-C8DA-304C-5A33-D08EA5089217}"/>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147" name="Group 146">
            <a:extLst>
              <a:ext uri="{FF2B5EF4-FFF2-40B4-BE49-F238E27FC236}">
                <a16:creationId xmlns:a16="http://schemas.microsoft.com/office/drawing/2014/main" id="{79A8103D-4626-85EB-9EA2-4E9D4AB8C59F}"/>
              </a:ext>
            </a:extLst>
          </p:cNvPr>
          <p:cNvGrpSpPr/>
          <p:nvPr/>
        </p:nvGrpSpPr>
        <p:grpSpPr>
          <a:xfrm>
            <a:off x="1692322" y="4653886"/>
            <a:ext cx="2286806" cy="1328204"/>
            <a:chOff x="9023213" y="2959594"/>
            <a:chExt cx="2207353" cy="1274714"/>
          </a:xfrm>
        </p:grpSpPr>
        <p:grpSp>
          <p:nvGrpSpPr>
            <p:cNvPr id="148" name="Group 147">
              <a:extLst>
                <a:ext uri="{FF2B5EF4-FFF2-40B4-BE49-F238E27FC236}">
                  <a16:creationId xmlns:a16="http://schemas.microsoft.com/office/drawing/2014/main" id="{52B448DC-CE30-4771-5AF6-C6EDA77679D2}"/>
                </a:ext>
              </a:extLst>
            </p:cNvPr>
            <p:cNvGrpSpPr/>
            <p:nvPr/>
          </p:nvGrpSpPr>
          <p:grpSpPr>
            <a:xfrm>
              <a:off x="9023213" y="2996321"/>
              <a:ext cx="276999" cy="276999"/>
              <a:chOff x="2411760" y="3606832"/>
              <a:chExt cx="206152" cy="206152"/>
            </a:xfrm>
          </p:grpSpPr>
          <p:sp>
            <p:nvSpPr>
              <p:cNvPr id="152" name="Oval 151">
                <a:extLst>
                  <a:ext uri="{FF2B5EF4-FFF2-40B4-BE49-F238E27FC236}">
                    <a16:creationId xmlns:a16="http://schemas.microsoft.com/office/drawing/2014/main" id="{D0CA8149-ED54-6E12-56BE-3E03AA7D94A6}"/>
                  </a:ext>
                </a:extLst>
              </p:cNvPr>
              <p:cNvSpPr/>
              <p:nvPr/>
            </p:nvSpPr>
            <p:spPr>
              <a:xfrm>
                <a:off x="2411760" y="3606832"/>
                <a:ext cx="206152" cy="2061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75000"/>
                      <a:lumOff val="25000"/>
                    </a:schemeClr>
                  </a:solidFill>
                  <a:ea typeface="+mj-ea"/>
                </a:endParaRPr>
              </a:p>
            </p:txBody>
          </p:sp>
          <p:sp>
            <p:nvSpPr>
              <p:cNvPr id="153" name="Chevron 60">
                <a:extLst>
                  <a:ext uri="{FF2B5EF4-FFF2-40B4-BE49-F238E27FC236}">
                    <a16:creationId xmlns:a16="http://schemas.microsoft.com/office/drawing/2014/main" id="{F6451800-A031-183B-7CCF-23FEEC7DF2F1}"/>
                  </a:ext>
                </a:extLst>
              </p:cNvPr>
              <p:cNvSpPr/>
              <p:nvPr/>
            </p:nvSpPr>
            <p:spPr>
              <a:xfrm>
                <a:off x="2473351" y="3645566"/>
                <a:ext cx="106415" cy="128684"/>
              </a:xfrm>
              <a:prstGeom prst="chevron">
                <a:avLst>
                  <a:gd name="adj" fmla="val 528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75000"/>
                      <a:lumOff val="25000"/>
                    </a:schemeClr>
                  </a:solidFill>
                  <a:ea typeface="+mj-ea"/>
                </a:endParaRPr>
              </a:p>
            </p:txBody>
          </p:sp>
        </p:grpSp>
        <p:grpSp>
          <p:nvGrpSpPr>
            <p:cNvPr id="149" name="Group 148">
              <a:extLst>
                <a:ext uri="{FF2B5EF4-FFF2-40B4-BE49-F238E27FC236}">
                  <a16:creationId xmlns:a16="http://schemas.microsoft.com/office/drawing/2014/main" id="{55EC7CDA-0046-4EC9-F6FF-5C4D5528290C}"/>
                </a:ext>
              </a:extLst>
            </p:cNvPr>
            <p:cNvGrpSpPr/>
            <p:nvPr/>
          </p:nvGrpSpPr>
          <p:grpSpPr>
            <a:xfrm>
              <a:off x="9267018" y="2959594"/>
              <a:ext cx="1963548" cy="1274714"/>
              <a:chOff x="2106894" y="4442528"/>
              <a:chExt cx="1963548" cy="1274714"/>
            </a:xfrm>
          </p:grpSpPr>
          <p:sp>
            <p:nvSpPr>
              <p:cNvPr id="150" name="TextBox 149">
                <a:extLst>
                  <a:ext uri="{FF2B5EF4-FFF2-40B4-BE49-F238E27FC236}">
                    <a16:creationId xmlns:a16="http://schemas.microsoft.com/office/drawing/2014/main" id="{B4DB72C5-CDC4-DA42-46E6-BC4C08863602}"/>
                  </a:ext>
                </a:extLst>
              </p:cNvPr>
              <p:cNvSpPr txBox="1"/>
              <p:nvPr/>
            </p:nvSpPr>
            <p:spPr>
              <a:xfrm>
                <a:off x="2140088" y="4442528"/>
                <a:ext cx="1930354" cy="304699"/>
              </a:xfrm>
              <a:prstGeom prst="rect">
                <a:avLst/>
              </a:prstGeom>
              <a:noFill/>
            </p:spPr>
            <p:txBody>
              <a:bodyPr wrap="square" rtlCol="0" anchor="ctr">
                <a:spAutoFit/>
              </a:bodyPr>
              <a:lstStyle/>
              <a:p>
                <a:pPr lvl="0"/>
                <a:r>
                  <a:rPr lang="en-GB" sz="1200" dirty="0"/>
                  <a:t>Onboarding</a:t>
                </a:r>
                <a:endParaRPr lang="en-NG" sz="1200" dirty="0"/>
              </a:p>
            </p:txBody>
          </p:sp>
          <p:sp>
            <p:nvSpPr>
              <p:cNvPr id="151" name="TextBox 150">
                <a:extLst>
                  <a:ext uri="{FF2B5EF4-FFF2-40B4-BE49-F238E27FC236}">
                    <a16:creationId xmlns:a16="http://schemas.microsoft.com/office/drawing/2014/main" id="{AB6C9804-CCC9-2929-3331-740546AD16D1}"/>
                  </a:ext>
                </a:extLst>
              </p:cNvPr>
              <p:cNvSpPr txBox="1"/>
              <p:nvPr/>
            </p:nvSpPr>
            <p:spPr>
              <a:xfrm>
                <a:off x="2106894" y="4919712"/>
                <a:ext cx="1930355" cy="797530"/>
              </a:xfrm>
              <a:prstGeom prst="rect">
                <a:avLst/>
              </a:prstGeom>
              <a:noFill/>
            </p:spPr>
            <p:txBody>
              <a:bodyPr wrap="square" rtlCol="0" anchor="ctr">
                <a:spAutoFit/>
              </a:bodyPr>
              <a:lstStyle/>
              <a:p>
                <a:pPr lvl="0"/>
                <a:endParaRPr lang="en-GB" sz="1200" dirty="0"/>
              </a:p>
              <a:p>
                <a:pPr lvl="0"/>
                <a:r>
                  <a:rPr lang="en-GB" sz="1200" dirty="0"/>
                  <a:t>Customer receives notification of funded account and log in access </a:t>
                </a:r>
                <a:endParaRPr lang="en-NG" sz="1200" dirty="0"/>
              </a:p>
            </p:txBody>
          </p:sp>
        </p:grpSp>
      </p:grpSp>
    </p:spTree>
    <p:extLst>
      <p:ext uri="{BB962C8B-B14F-4D97-AF65-F5344CB8AC3E}">
        <p14:creationId xmlns:p14="http://schemas.microsoft.com/office/powerpoint/2010/main" val="1680336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7672" y="604911"/>
            <a:ext cx="6104964" cy="5522513"/>
          </a:xfrm>
          <a:prstGeom prst="rect">
            <a:avLst/>
          </a:prstGeom>
          <a:solidFill>
            <a:srgbClr val="F16024"/>
          </a:solidFill>
        </p:spPr>
      </p:pic>
      <p:sp>
        <p:nvSpPr>
          <p:cNvPr id="2" name="Title 1"/>
          <p:cNvSpPr>
            <a:spLocks noGrp="1"/>
          </p:cNvSpPr>
          <p:nvPr>
            <p:ph type="title"/>
          </p:nvPr>
        </p:nvSpPr>
        <p:spPr>
          <a:xfrm>
            <a:off x="718128" y="106877"/>
            <a:ext cx="10515600" cy="623699"/>
          </a:xfrm>
        </p:spPr>
        <p:txBody>
          <a:bodyPr>
            <a:normAutofit fontScale="90000"/>
          </a:bodyPr>
          <a:lstStyle/>
          <a:p>
            <a:r>
              <a:rPr lang="en-US" sz="4000" b="1"/>
              <a:t> </a:t>
            </a:r>
            <a:endParaRPr lang="ru-RU" sz="4000" b="1"/>
          </a:p>
        </p:txBody>
      </p:sp>
    </p:spTree>
    <p:extLst>
      <p:ext uri="{BB962C8B-B14F-4D97-AF65-F5344CB8AC3E}">
        <p14:creationId xmlns:p14="http://schemas.microsoft.com/office/powerpoint/2010/main" val="1335470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ECE082DE-8E2A-4186-9421-9D2318CE722A}" type="slidenum">
              <a:rPr lang="en-GB" smtClean="0"/>
              <a:t>22</a:t>
            </a:fld>
            <a:endParaRPr lang="en-GB" dirty="0"/>
          </a:p>
        </p:txBody>
      </p:sp>
    </p:spTree>
    <p:extLst>
      <p:ext uri="{BB962C8B-B14F-4D97-AF65-F5344CB8AC3E}">
        <p14:creationId xmlns:p14="http://schemas.microsoft.com/office/powerpoint/2010/main" val="270949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271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Picture 92">
            <a:extLst>
              <a:ext uri="{FF2B5EF4-FFF2-40B4-BE49-F238E27FC236}">
                <a16:creationId xmlns:a16="http://schemas.microsoft.com/office/drawing/2014/main" id="{74FA0BAB-877E-41ED-9093-60AF9035202A}"/>
              </a:ext>
            </a:extLst>
          </p:cNvPr>
          <p:cNvPicPr>
            <a:picLocks noChangeAspect="1"/>
          </p:cNvPicPr>
          <p:nvPr/>
        </p:nvPicPr>
        <p:blipFill rotWithShape="1">
          <a:blip r:embed="rId2">
            <a:extLst>
              <a:ext uri="{28A0092B-C50C-407E-A947-70E740481C1C}">
                <a14:useLocalDpi xmlns:a14="http://schemas.microsoft.com/office/drawing/2010/main" val="0"/>
              </a:ext>
            </a:extLst>
          </a:blip>
          <a:srcRect b="18772"/>
          <a:stretch/>
        </p:blipFill>
        <p:spPr>
          <a:xfrm>
            <a:off x="0" y="614629"/>
            <a:ext cx="12224337" cy="6877991"/>
          </a:xfrm>
          <a:prstGeom prst="rect">
            <a:avLst/>
          </a:prstGeom>
        </p:spPr>
      </p:pic>
      <p:grpSp>
        <p:nvGrpSpPr>
          <p:cNvPr id="11" name="Graphic 9">
            <a:extLst>
              <a:ext uri="{FF2B5EF4-FFF2-40B4-BE49-F238E27FC236}">
                <a16:creationId xmlns:a16="http://schemas.microsoft.com/office/drawing/2014/main" id="{52DD99D1-083E-47F7-9F5B-3E2EBBEDB381}"/>
              </a:ext>
            </a:extLst>
          </p:cNvPr>
          <p:cNvGrpSpPr/>
          <p:nvPr/>
        </p:nvGrpSpPr>
        <p:grpSpPr>
          <a:xfrm>
            <a:off x="192410" y="1025236"/>
            <a:ext cx="1901652" cy="5239086"/>
            <a:chOff x="4445133" y="1477549"/>
            <a:chExt cx="1283512" cy="3934904"/>
          </a:xfrm>
        </p:grpSpPr>
        <p:sp>
          <p:nvSpPr>
            <p:cNvPr id="12" name="Graphic 9">
              <a:extLst>
                <a:ext uri="{FF2B5EF4-FFF2-40B4-BE49-F238E27FC236}">
                  <a16:creationId xmlns:a16="http://schemas.microsoft.com/office/drawing/2014/main" id="{86E441B2-E659-43B5-A335-C4E8DE6496AF}"/>
                </a:ext>
              </a:extLst>
            </p:cNvPr>
            <p:cNvSpPr/>
            <p:nvPr/>
          </p:nvSpPr>
          <p:spPr>
            <a:xfrm>
              <a:off x="5659174" y="1477549"/>
              <a:ext cx="14831" cy="3934904"/>
            </a:xfrm>
            <a:custGeom>
              <a:avLst/>
              <a:gdLst>
                <a:gd name="connsiteX0" fmla="*/ 0 w 14831"/>
                <a:gd name="connsiteY0" fmla="*/ 0 h 3934904"/>
                <a:gd name="connsiteX1" fmla="*/ 14831 w 14831"/>
                <a:gd name="connsiteY1" fmla="*/ 0 h 3934904"/>
                <a:gd name="connsiteX2" fmla="*/ 14831 w 14831"/>
                <a:gd name="connsiteY2" fmla="*/ 3934905 h 3934904"/>
                <a:gd name="connsiteX3" fmla="*/ 0 w 14831"/>
                <a:gd name="connsiteY3" fmla="*/ 3934905 h 3934904"/>
              </a:gdLst>
              <a:ahLst/>
              <a:cxnLst>
                <a:cxn ang="0">
                  <a:pos x="connsiteX0" y="connsiteY0"/>
                </a:cxn>
                <a:cxn ang="0">
                  <a:pos x="connsiteX1" y="connsiteY1"/>
                </a:cxn>
                <a:cxn ang="0">
                  <a:pos x="connsiteX2" y="connsiteY2"/>
                </a:cxn>
                <a:cxn ang="0">
                  <a:pos x="connsiteX3" y="connsiteY3"/>
                </a:cxn>
              </a:cxnLst>
              <a:rect l="l" t="t" r="r" b="b"/>
              <a:pathLst>
                <a:path w="14831" h="3934904">
                  <a:moveTo>
                    <a:pt x="0" y="0"/>
                  </a:moveTo>
                  <a:lnTo>
                    <a:pt x="14831" y="0"/>
                  </a:lnTo>
                  <a:lnTo>
                    <a:pt x="14831" y="3934905"/>
                  </a:lnTo>
                  <a:lnTo>
                    <a:pt x="0" y="3934905"/>
                  </a:lnTo>
                  <a:close/>
                </a:path>
              </a:pathLst>
            </a:custGeom>
            <a:solidFill>
              <a:srgbClr val="6D6E71"/>
            </a:solidFill>
            <a:ln w="77881" cap="flat">
              <a:noFill/>
              <a:prstDash val="solid"/>
              <a:miter/>
            </a:ln>
          </p:spPr>
          <p:txBody>
            <a:bodyPr rtlCol="0" anchor="ctr"/>
            <a:lstStyle/>
            <a:p>
              <a:endParaRPr lang="en-US">
                <a:solidFill>
                  <a:schemeClr val="bg1"/>
                </a:solidFill>
              </a:endParaRPr>
            </a:p>
          </p:txBody>
        </p:sp>
        <p:grpSp>
          <p:nvGrpSpPr>
            <p:cNvPr id="13" name="Graphic 9">
              <a:extLst>
                <a:ext uri="{FF2B5EF4-FFF2-40B4-BE49-F238E27FC236}">
                  <a16:creationId xmlns:a16="http://schemas.microsoft.com/office/drawing/2014/main" id="{1CB411D5-CF51-48FF-9F79-9644F2AF55FE}"/>
                </a:ext>
              </a:extLst>
            </p:cNvPr>
            <p:cNvGrpSpPr/>
            <p:nvPr/>
          </p:nvGrpSpPr>
          <p:grpSpPr>
            <a:xfrm>
              <a:off x="4445133" y="1866359"/>
              <a:ext cx="1283512" cy="3225863"/>
              <a:chOff x="4445133" y="1866359"/>
              <a:chExt cx="1283512" cy="3225863"/>
            </a:xfrm>
          </p:grpSpPr>
          <p:grpSp>
            <p:nvGrpSpPr>
              <p:cNvPr id="14" name="Graphic 9">
                <a:extLst>
                  <a:ext uri="{FF2B5EF4-FFF2-40B4-BE49-F238E27FC236}">
                    <a16:creationId xmlns:a16="http://schemas.microsoft.com/office/drawing/2014/main" id="{BACC33AF-E0FA-4120-9751-E4A1AB29177F}"/>
                  </a:ext>
                </a:extLst>
              </p:cNvPr>
              <p:cNvGrpSpPr/>
              <p:nvPr/>
            </p:nvGrpSpPr>
            <p:grpSpPr>
              <a:xfrm>
                <a:off x="4445133" y="1866359"/>
                <a:ext cx="1283512" cy="666143"/>
                <a:chOff x="4445133" y="1866359"/>
                <a:chExt cx="1283512" cy="666143"/>
              </a:xfrm>
            </p:grpSpPr>
            <p:sp>
              <p:nvSpPr>
                <p:cNvPr id="15" name="Graphic 9">
                  <a:extLst>
                    <a:ext uri="{FF2B5EF4-FFF2-40B4-BE49-F238E27FC236}">
                      <a16:creationId xmlns:a16="http://schemas.microsoft.com/office/drawing/2014/main" id="{42B3C8E4-EE6D-42AE-8C1D-7775F71D667D}"/>
                    </a:ext>
                  </a:extLst>
                </p:cNvPr>
                <p:cNvSpPr/>
                <p:nvPr/>
              </p:nvSpPr>
              <p:spPr>
                <a:xfrm>
                  <a:off x="4836443" y="2184754"/>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17" name="Graphic 9">
                  <a:extLst>
                    <a:ext uri="{FF2B5EF4-FFF2-40B4-BE49-F238E27FC236}">
                      <a16:creationId xmlns:a16="http://schemas.microsoft.com/office/drawing/2014/main" id="{59DA0B74-E484-46F3-A891-83A803EC2CFF}"/>
                    </a:ext>
                  </a:extLst>
                </p:cNvPr>
                <p:cNvSpPr/>
                <p:nvPr/>
              </p:nvSpPr>
              <p:spPr>
                <a:xfrm>
                  <a:off x="4445133" y="1866359"/>
                  <a:ext cx="654275" cy="666143"/>
                </a:xfrm>
                <a:custGeom>
                  <a:avLst/>
                  <a:gdLst>
                    <a:gd name="connsiteX0" fmla="*/ 798533 w 798533"/>
                    <a:gd name="connsiteY0" fmla="*/ 398877 h 797752"/>
                    <a:gd name="connsiteX1" fmla="*/ 399657 w 798533"/>
                    <a:gd name="connsiteY1" fmla="*/ 797753 h 797752"/>
                    <a:gd name="connsiteX2" fmla="*/ 0 w 798533"/>
                    <a:gd name="connsiteY2" fmla="*/ 398877 h 797752"/>
                    <a:gd name="connsiteX3" fmla="*/ 398876 w 798533"/>
                    <a:gd name="connsiteY3" fmla="*/ 0 h 797752"/>
                    <a:gd name="connsiteX4" fmla="*/ 798533 w 798533"/>
                    <a:gd name="connsiteY4" fmla="*/ 398877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7"/>
                      </a:moveTo>
                      <a:cubicBezTo>
                        <a:pt x="798533" y="619000"/>
                        <a:pt x="619781" y="797753"/>
                        <a:pt x="399657" y="797753"/>
                      </a:cubicBezTo>
                      <a:cubicBezTo>
                        <a:pt x="179533" y="797753"/>
                        <a:pt x="0" y="619781"/>
                        <a:pt x="0" y="398877"/>
                      </a:cubicBezTo>
                      <a:cubicBezTo>
                        <a:pt x="0" y="177972"/>
                        <a:pt x="178753" y="0"/>
                        <a:pt x="398876" y="0"/>
                      </a:cubicBezTo>
                      <a:cubicBezTo>
                        <a:pt x="619000" y="0"/>
                        <a:pt x="798533" y="178753"/>
                        <a:pt x="798533" y="398877"/>
                      </a:cubicBezTo>
                      <a:close/>
                    </a:path>
                  </a:pathLst>
                </a:custGeom>
                <a:solidFill>
                  <a:srgbClr val="F16024"/>
                </a:solidFill>
                <a:ln w="77881" cap="flat">
                  <a:noFill/>
                  <a:prstDash val="solid"/>
                  <a:miter/>
                </a:ln>
              </p:spPr>
              <p:txBody>
                <a:bodyPr rtlCol="0" anchor="ctr"/>
                <a:lstStyle/>
                <a:p>
                  <a:r>
                    <a:rPr lang="en-US" sz="2800" dirty="0">
                      <a:solidFill>
                        <a:schemeClr val="bg1"/>
                      </a:solidFill>
                    </a:rPr>
                    <a:t>     1</a:t>
                  </a:r>
                </a:p>
              </p:txBody>
            </p:sp>
            <p:sp>
              <p:nvSpPr>
                <p:cNvPr id="19" name="Graphic 9">
                  <a:extLst>
                    <a:ext uri="{FF2B5EF4-FFF2-40B4-BE49-F238E27FC236}">
                      <a16:creationId xmlns:a16="http://schemas.microsoft.com/office/drawing/2014/main" id="{D084B3B1-231C-49CE-9C6E-53E69F694C15}"/>
                    </a:ext>
                  </a:extLst>
                </p:cNvPr>
                <p:cNvSpPr/>
                <p:nvPr/>
              </p:nvSpPr>
              <p:spPr>
                <a:xfrm>
                  <a:off x="5605314" y="2130894"/>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nvGrpSpPr>
              <p:cNvPr id="20" name="Graphic 9">
                <a:extLst>
                  <a:ext uri="{FF2B5EF4-FFF2-40B4-BE49-F238E27FC236}">
                    <a16:creationId xmlns:a16="http://schemas.microsoft.com/office/drawing/2014/main" id="{CAC53A01-F4E6-4CEF-9343-48E732E551E7}"/>
                  </a:ext>
                </a:extLst>
              </p:cNvPr>
              <p:cNvGrpSpPr/>
              <p:nvPr/>
            </p:nvGrpSpPr>
            <p:grpSpPr>
              <a:xfrm>
                <a:off x="4836443" y="3411046"/>
                <a:ext cx="892202" cy="123331"/>
                <a:chOff x="4836443" y="3411046"/>
                <a:chExt cx="892202" cy="123331"/>
              </a:xfrm>
            </p:grpSpPr>
            <p:sp>
              <p:nvSpPr>
                <p:cNvPr id="21" name="Graphic 9">
                  <a:extLst>
                    <a:ext uri="{FF2B5EF4-FFF2-40B4-BE49-F238E27FC236}">
                      <a16:creationId xmlns:a16="http://schemas.microsoft.com/office/drawing/2014/main" id="{5FD7A63B-BFC1-4690-9A4A-AB1ADA94667A}"/>
                    </a:ext>
                  </a:extLst>
                </p:cNvPr>
                <p:cNvSpPr/>
                <p:nvPr/>
              </p:nvSpPr>
              <p:spPr>
                <a:xfrm>
                  <a:off x="4836443" y="3464906"/>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25" name="Graphic 9">
                  <a:extLst>
                    <a:ext uri="{FF2B5EF4-FFF2-40B4-BE49-F238E27FC236}">
                      <a16:creationId xmlns:a16="http://schemas.microsoft.com/office/drawing/2014/main" id="{25EB483B-9E27-433B-89D7-AD0C1AB0BAD8}"/>
                    </a:ext>
                  </a:extLst>
                </p:cNvPr>
                <p:cNvSpPr/>
                <p:nvPr/>
              </p:nvSpPr>
              <p:spPr>
                <a:xfrm>
                  <a:off x="5605314" y="3411046"/>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dirty="0">
                    <a:solidFill>
                      <a:schemeClr val="bg1"/>
                    </a:solidFill>
                  </a:endParaRPr>
                </a:p>
              </p:txBody>
            </p:sp>
          </p:grpSp>
          <p:grpSp>
            <p:nvGrpSpPr>
              <p:cNvPr id="26" name="Graphic 9">
                <a:extLst>
                  <a:ext uri="{FF2B5EF4-FFF2-40B4-BE49-F238E27FC236}">
                    <a16:creationId xmlns:a16="http://schemas.microsoft.com/office/drawing/2014/main" id="{2F5D42F0-8839-48CB-8145-DA0C8F2C4B37}"/>
                  </a:ext>
                </a:extLst>
              </p:cNvPr>
              <p:cNvGrpSpPr/>
              <p:nvPr/>
            </p:nvGrpSpPr>
            <p:grpSpPr>
              <a:xfrm>
                <a:off x="4472970" y="4396333"/>
                <a:ext cx="1255675" cy="695889"/>
                <a:chOff x="4472970" y="4396333"/>
                <a:chExt cx="1255675" cy="695889"/>
              </a:xfrm>
            </p:grpSpPr>
            <p:sp>
              <p:nvSpPr>
                <p:cNvPr id="27" name="Graphic 9">
                  <a:extLst>
                    <a:ext uri="{FF2B5EF4-FFF2-40B4-BE49-F238E27FC236}">
                      <a16:creationId xmlns:a16="http://schemas.microsoft.com/office/drawing/2014/main" id="{537EED1D-1691-445C-8C64-6ADA6763B69D}"/>
                    </a:ext>
                  </a:extLst>
                </p:cNvPr>
                <p:cNvSpPr/>
                <p:nvPr/>
              </p:nvSpPr>
              <p:spPr>
                <a:xfrm>
                  <a:off x="4836443" y="4744277"/>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29" name="Graphic 9">
                  <a:extLst>
                    <a:ext uri="{FF2B5EF4-FFF2-40B4-BE49-F238E27FC236}">
                      <a16:creationId xmlns:a16="http://schemas.microsoft.com/office/drawing/2014/main" id="{F114D7FC-1569-4D87-907C-3B00BA21386B}"/>
                    </a:ext>
                  </a:extLst>
                </p:cNvPr>
                <p:cNvSpPr/>
                <p:nvPr/>
              </p:nvSpPr>
              <p:spPr>
                <a:xfrm>
                  <a:off x="4472970" y="4396333"/>
                  <a:ext cx="675111" cy="695889"/>
                </a:xfrm>
                <a:custGeom>
                  <a:avLst/>
                  <a:gdLst>
                    <a:gd name="connsiteX0" fmla="*/ 798533 w 798533"/>
                    <a:gd name="connsiteY0" fmla="*/ 398876 h 797752"/>
                    <a:gd name="connsiteX1" fmla="*/ 399657 w 798533"/>
                    <a:gd name="connsiteY1" fmla="*/ 797753 h 797752"/>
                    <a:gd name="connsiteX2" fmla="*/ 0 w 798533"/>
                    <a:gd name="connsiteY2" fmla="*/ 398876 h 797752"/>
                    <a:gd name="connsiteX3" fmla="*/ 398876 w 798533"/>
                    <a:gd name="connsiteY3" fmla="*/ 0 h 797752"/>
                    <a:gd name="connsiteX4" fmla="*/ 798533 w 798533"/>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6"/>
                      </a:moveTo>
                      <a:cubicBezTo>
                        <a:pt x="798533" y="619000"/>
                        <a:pt x="619781" y="797753"/>
                        <a:pt x="399657" y="797753"/>
                      </a:cubicBezTo>
                      <a:cubicBezTo>
                        <a:pt x="179533" y="797753"/>
                        <a:pt x="0" y="619781"/>
                        <a:pt x="0" y="398876"/>
                      </a:cubicBezTo>
                      <a:cubicBezTo>
                        <a:pt x="0" y="177972"/>
                        <a:pt x="178753" y="0"/>
                        <a:pt x="398876" y="0"/>
                      </a:cubicBezTo>
                      <a:cubicBezTo>
                        <a:pt x="619000" y="0"/>
                        <a:pt x="798533" y="178753"/>
                        <a:pt x="798533" y="398876"/>
                      </a:cubicBezTo>
                      <a:close/>
                    </a:path>
                  </a:pathLst>
                </a:custGeom>
                <a:solidFill>
                  <a:srgbClr val="F16024"/>
                </a:solidFill>
                <a:ln w="77881" cap="flat">
                  <a:noFill/>
                  <a:prstDash val="solid"/>
                  <a:miter/>
                </a:ln>
              </p:spPr>
              <p:txBody>
                <a:bodyPr rtlCol="0" anchor="ctr"/>
                <a:lstStyle/>
                <a:p>
                  <a:r>
                    <a:rPr lang="en-US" sz="2800" dirty="0">
                      <a:solidFill>
                        <a:schemeClr val="bg1"/>
                      </a:solidFill>
                    </a:rPr>
                    <a:t>    3</a:t>
                  </a:r>
                </a:p>
              </p:txBody>
            </p:sp>
            <p:sp>
              <p:nvSpPr>
                <p:cNvPr id="31" name="Graphic 9">
                  <a:extLst>
                    <a:ext uri="{FF2B5EF4-FFF2-40B4-BE49-F238E27FC236}">
                      <a16:creationId xmlns:a16="http://schemas.microsoft.com/office/drawing/2014/main" id="{52F80510-55D7-4573-AC13-271E18887948}"/>
                    </a:ext>
                  </a:extLst>
                </p:cNvPr>
                <p:cNvSpPr/>
                <p:nvPr/>
              </p:nvSpPr>
              <p:spPr>
                <a:xfrm>
                  <a:off x="5605314" y="4690417"/>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5723"/>
                        <a:pt x="95723" y="123332"/>
                        <a:pt x="61666" y="123332"/>
                      </a:cubicBezTo>
                      <a:cubicBezTo>
                        <a:pt x="27609" y="123332"/>
                        <a:pt x="0" y="95723"/>
                        <a:pt x="0" y="61666"/>
                      </a:cubicBezTo>
                      <a:cubicBezTo>
                        <a:pt x="0" y="27609"/>
                        <a:pt x="27609" y="0"/>
                        <a:pt x="61666" y="0"/>
                      </a:cubicBezTo>
                      <a:cubicBezTo>
                        <a:pt x="95723" y="0"/>
                        <a:pt x="123332" y="27609"/>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grpSp>
      <p:sp>
        <p:nvSpPr>
          <p:cNvPr id="4" name="Title 3">
            <a:extLst>
              <a:ext uri="{FF2B5EF4-FFF2-40B4-BE49-F238E27FC236}">
                <a16:creationId xmlns:a16="http://schemas.microsoft.com/office/drawing/2014/main" id="{321508AB-8733-4329-A529-B1CBF5FF6883}"/>
              </a:ext>
            </a:extLst>
          </p:cNvPr>
          <p:cNvSpPr>
            <a:spLocks noGrp="1"/>
          </p:cNvSpPr>
          <p:nvPr>
            <p:ph type="title"/>
          </p:nvPr>
        </p:nvSpPr>
        <p:spPr>
          <a:xfrm>
            <a:off x="2153868" y="209169"/>
            <a:ext cx="10003872" cy="379756"/>
          </a:xfrm>
        </p:spPr>
        <p:txBody>
          <a:bodyPr>
            <a:noAutofit/>
          </a:bodyPr>
          <a:lstStyle/>
          <a:p>
            <a:r>
              <a:rPr lang="en-US" sz="2400" b="1" dirty="0">
                <a:latin typeface="Corbel" panose="020B0503020204020204" pitchFamily="34" charset="0"/>
              </a:rPr>
              <a:t>TABLE OF CONTENT</a:t>
            </a:r>
          </a:p>
        </p:txBody>
      </p:sp>
      <p:sp>
        <p:nvSpPr>
          <p:cNvPr id="33" name="TextBox 32">
            <a:extLst>
              <a:ext uri="{FF2B5EF4-FFF2-40B4-BE49-F238E27FC236}">
                <a16:creationId xmlns:a16="http://schemas.microsoft.com/office/drawing/2014/main" id="{4BE48E14-831C-4D98-B886-A3613D13CCF0}"/>
              </a:ext>
            </a:extLst>
          </p:cNvPr>
          <p:cNvSpPr txBox="1"/>
          <p:nvPr/>
        </p:nvSpPr>
        <p:spPr>
          <a:xfrm>
            <a:off x="2118360" y="1798320"/>
            <a:ext cx="2057856" cy="707886"/>
          </a:xfrm>
          <a:prstGeom prst="rect">
            <a:avLst/>
          </a:prstGeom>
          <a:noFill/>
        </p:spPr>
        <p:txBody>
          <a:bodyPr wrap="square">
            <a:spAutoFit/>
          </a:bodyPr>
          <a:lstStyle/>
          <a:p>
            <a:r>
              <a:rPr lang="en-US" sz="2000" b="1" dirty="0">
                <a:solidFill>
                  <a:schemeClr val="bg1"/>
                </a:solidFill>
              </a:rPr>
              <a:t>Introduction</a:t>
            </a:r>
          </a:p>
          <a:p>
            <a:endParaRPr lang="en-US" sz="2000" b="1" dirty="0">
              <a:solidFill>
                <a:schemeClr val="bg1"/>
              </a:solidFill>
              <a:latin typeface="Corbel" panose="020B0503020204020204" pitchFamily="34" charset="0"/>
            </a:endParaRPr>
          </a:p>
        </p:txBody>
      </p:sp>
      <p:sp>
        <p:nvSpPr>
          <p:cNvPr id="58" name="TextBox 57">
            <a:extLst>
              <a:ext uri="{FF2B5EF4-FFF2-40B4-BE49-F238E27FC236}">
                <a16:creationId xmlns:a16="http://schemas.microsoft.com/office/drawing/2014/main" id="{E6C4FA9F-B683-487E-91CC-4D4B73BA681C}"/>
              </a:ext>
            </a:extLst>
          </p:cNvPr>
          <p:cNvSpPr txBox="1"/>
          <p:nvPr/>
        </p:nvSpPr>
        <p:spPr>
          <a:xfrm>
            <a:off x="2155208" y="2296702"/>
            <a:ext cx="1940887" cy="1938992"/>
          </a:xfrm>
          <a:prstGeom prst="rect">
            <a:avLst/>
          </a:prstGeom>
          <a:noFill/>
        </p:spPr>
        <p:txBody>
          <a:bodyPr wrap="square">
            <a:spAutoFit/>
          </a:bodyPr>
          <a:lstStyle/>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Objective</a:t>
            </a:r>
          </a:p>
          <a:p>
            <a:endParaRPr lang="en-US" sz="2000" b="1" dirty="0">
              <a:solidFill>
                <a:schemeClr val="bg1"/>
              </a:solidFill>
              <a:latin typeface="Corbel" panose="020B0503020204020204" pitchFamily="34" charset="0"/>
            </a:endParaRPr>
          </a:p>
        </p:txBody>
      </p:sp>
      <p:sp>
        <p:nvSpPr>
          <p:cNvPr id="59" name="TextBox 58">
            <a:extLst>
              <a:ext uri="{FF2B5EF4-FFF2-40B4-BE49-F238E27FC236}">
                <a16:creationId xmlns:a16="http://schemas.microsoft.com/office/drawing/2014/main" id="{A6CB79D9-C97A-4F68-A77C-2112A784246B}"/>
              </a:ext>
            </a:extLst>
          </p:cNvPr>
          <p:cNvSpPr txBox="1"/>
          <p:nvPr/>
        </p:nvSpPr>
        <p:spPr>
          <a:xfrm>
            <a:off x="2207285" y="4949671"/>
            <a:ext cx="1771315" cy="1015663"/>
          </a:xfrm>
          <a:prstGeom prst="rect">
            <a:avLst/>
          </a:prstGeom>
          <a:noFill/>
        </p:spPr>
        <p:txBody>
          <a:bodyPr wrap="square">
            <a:spAutoFit/>
          </a:bodyPr>
          <a:lstStyle/>
          <a:p>
            <a:endParaRPr lang="en-US" sz="2000" b="1" dirty="0">
              <a:solidFill>
                <a:schemeClr val="bg1"/>
              </a:solidFill>
            </a:endParaRPr>
          </a:p>
          <a:p>
            <a:r>
              <a:rPr lang="en-US" sz="2000" b="1" dirty="0">
                <a:solidFill>
                  <a:schemeClr val="bg1"/>
                </a:solidFill>
              </a:rPr>
              <a:t> Features</a:t>
            </a:r>
          </a:p>
          <a:p>
            <a:endParaRPr lang="en-US" sz="2000" b="1" dirty="0">
              <a:solidFill>
                <a:schemeClr val="bg1"/>
              </a:solidFill>
              <a:latin typeface="Corbel" panose="020B0503020204020204" pitchFamily="34" charset="0"/>
            </a:endParaRPr>
          </a:p>
        </p:txBody>
      </p:sp>
      <p:sp>
        <p:nvSpPr>
          <p:cNvPr id="77" name="TextBox 76">
            <a:extLst>
              <a:ext uri="{FF2B5EF4-FFF2-40B4-BE49-F238E27FC236}">
                <a16:creationId xmlns:a16="http://schemas.microsoft.com/office/drawing/2014/main" id="{A086F76D-CC51-4D12-9EE5-0931745AFDDF}"/>
              </a:ext>
            </a:extLst>
          </p:cNvPr>
          <p:cNvSpPr txBox="1"/>
          <p:nvPr/>
        </p:nvSpPr>
        <p:spPr>
          <a:xfrm>
            <a:off x="9753600" y="1216925"/>
            <a:ext cx="2438400" cy="1373875"/>
          </a:xfrm>
          <a:prstGeom prst="rect">
            <a:avLst/>
          </a:prstGeom>
          <a:noFill/>
        </p:spPr>
        <p:txBody>
          <a:bodyPr wrap="square">
            <a:spAutoFit/>
          </a:bodyPr>
          <a:lstStyle/>
          <a:p>
            <a:endParaRPr lang="en-US" sz="2000" b="1" dirty="0">
              <a:solidFill>
                <a:schemeClr val="bg1"/>
              </a:solidFill>
            </a:endParaRPr>
          </a:p>
          <a:p>
            <a:endParaRPr lang="en-US" sz="2000" b="1" dirty="0">
              <a:solidFill>
                <a:schemeClr val="bg1"/>
              </a:solidFill>
            </a:endParaRPr>
          </a:p>
          <a:p>
            <a:r>
              <a:rPr lang="en-US" sz="2000" b="1" dirty="0">
                <a:solidFill>
                  <a:schemeClr val="bg1"/>
                </a:solidFill>
              </a:rPr>
              <a:t> Insurance Options</a:t>
            </a:r>
          </a:p>
          <a:p>
            <a:endParaRPr lang="en-US" sz="2000" b="1" dirty="0">
              <a:solidFill>
                <a:schemeClr val="bg1"/>
              </a:solidFill>
              <a:latin typeface="Corbel" panose="020B0503020204020204" pitchFamily="34" charset="0"/>
            </a:endParaRPr>
          </a:p>
        </p:txBody>
      </p:sp>
      <p:sp>
        <p:nvSpPr>
          <p:cNvPr id="47" name="TextBox 46">
            <a:extLst>
              <a:ext uri="{FF2B5EF4-FFF2-40B4-BE49-F238E27FC236}">
                <a16:creationId xmlns:a16="http://schemas.microsoft.com/office/drawing/2014/main" id="{3374D3B1-4D81-4214-B620-2750FA9210ED}"/>
              </a:ext>
            </a:extLst>
          </p:cNvPr>
          <p:cNvSpPr txBox="1"/>
          <p:nvPr/>
        </p:nvSpPr>
        <p:spPr>
          <a:xfrm>
            <a:off x="5678129" y="2325280"/>
            <a:ext cx="2406122" cy="2246769"/>
          </a:xfrm>
          <a:prstGeom prst="rect">
            <a:avLst/>
          </a:prstGeom>
          <a:noFill/>
        </p:spPr>
        <p:txBody>
          <a:bodyPr wrap="square">
            <a:spAutoFit/>
          </a:bodyPr>
          <a:lstStyle/>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Benefits of Insurance policy</a:t>
            </a:r>
          </a:p>
          <a:p>
            <a:endParaRPr kumimoji="0" lang="en-US" altLang="en-US" sz="20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AC3B10C6-A50A-47AD-AA6E-1534496F9502}"/>
              </a:ext>
            </a:extLst>
          </p:cNvPr>
          <p:cNvSpPr txBox="1"/>
          <p:nvPr/>
        </p:nvSpPr>
        <p:spPr>
          <a:xfrm>
            <a:off x="5469829" y="1179013"/>
            <a:ext cx="2648463" cy="1323439"/>
          </a:xfrm>
          <a:prstGeom prst="rect">
            <a:avLst/>
          </a:prstGeom>
          <a:noFill/>
        </p:spPr>
        <p:txBody>
          <a:bodyPr wrap="square">
            <a:spAutoFit/>
          </a:bodyPr>
          <a:lstStyle/>
          <a:p>
            <a:endParaRPr lang="en-US" sz="2000" b="1" dirty="0">
              <a:solidFill>
                <a:schemeClr val="bg1"/>
              </a:solidFill>
            </a:endParaRPr>
          </a:p>
          <a:p>
            <a:endParaRPr lang="en-US" sz="2000" b="1" dirty="0">
              <a:solidFill>
                <a:schemeClr val="bg1"/>
              </a:solidFill>
            </a:endParaRPr>
          </a:p>
          <a:p>
            <a:r>
              <a:rPr lang="en-US" sz="2000" b="1" dirty="0">
                <a:solidFill>
                  <a:schemeClr val="bg1"/>
                </a:solidFill>
              </a:rPr>
              <a:t>   Product Options  </a:t>
            </a:r>
          </a:p>
          <a:p>
            <a:endParaRPr lang="en-US" sz="2000" b="1" dirty="0">
              <a:solidFill>
                <a:schemeClr val="bg1"/>
              </a:solidFill>
              <a:latin typeface="Corbel" panose="020B0503020204020204" pitchFamily="34" charset="0"/>
            </a:endParaRPr>
          </a:p>
        </p:txBody>
      </p:sp>
      <p:sp>
        <p:nvSpPr>
          <p:cNvPr id="89" name="TextBox 88">
            <a:extLst>
              <a:ext uri="{FF2B5EF4-FFF2-40B4-BE49-F238E27FC236}">
                <a16:creationId xmlns:a16="http://schemas.microsoft.com/office/drawing/2014/main" id="{AADE0954-EB7E-4036-955F-22FA77A58A29}"/>
              </a:ext>
            </a:extLst>
          </p:cNvPr>
          <p:cNvSpPr txBox="1"/>
          <p:nvPr/>
        </p:nvSpPr>
        <p:spPr>
          <a:xfrm>
            <a:off x="9387840" y="2194560"/>
            <a:ext cx="2180487" cy="1938992"/>
          </a:xfrm>
          <a:prstGeom prst="rect">
            <a:avLst/>
          </a:prstGeom>
          <a:noFill/>
        </p:spPr>
        <p:txBody>
          <a:bodyPr wrap="square">
            <a:spAutoFit/>
          </a:bodyPr>
          <a:lstStyle/>
          <a:p>
            <a:endParaRPr lang="en-US" sz="2000" b="1" dirty="0">
              <a:solidFill>
                <a:schemeClr val="bg1"/>
              </a:solidFill>
            </a:endParaRPr>
          </a:p>
          <a:p>
            <a:endParaRPr lang="en-US" sz="2000" b="1" dirty="0">
              <a:solidFill>
                <a:schemeClr val="bg1"/>
              </a:solidFill>
            </a:endParaRPr>
          </a:p>
          <a:p>
            <a:endParaRPr lang="en-US" sz="2000" b="1" dirty="0">
              <a:solidFill>
                <a:schemeClr val="bg1"/>
              </a:solidFill>
            </a:endParaRPr>
          </a:p>
          <a:p>
            <a:r>
              <a:rPr lang="en-US" sz="2000" b="1" dirty="0">
                <a:solidFill>
                  <a:schemeClr val="bg1"/>
                </a:solidFill>
              </a:rPr>
              <a:t>        </a:t>
            </a:r>
          </a:p>
          <a:p>
            <a:r>
              <a:rPr lang="en-US" sz="2000" b="1" dirty="0">
                <a:solidFill>
                  <a:schemeClr val="bg1"/>
                </a:solidFill>
              </a:rPr>
              <a:t>         Strategy</a:t>
            </a:r>
            <a:endParaRPr lang="en-NG" sz="2000" b="1" dirty="0">
              <a:solidFill>
                <a:schemeClr val="bg1"/>
              </a:solidFill>
            </a:endParaRPr>
          </a:p>
          <a:p>
            <a:endParaRPr lang="en-US" sz="2000" b="1" dirty="0">
              <a:solidFill>
                <a:schemeClr val="bg1"/>
              </a:solidFill>
              <a:latin typeface="Corbel" panose="020B0503020204020204" pitchFamily="34" charset="0"/>
            </a:endParaRPr>
          </a:p>
        </p:txBody>
      </p:sp>
      <p:sp>
        <p:nvSpPr>
          <p:cNvPr id="78" name="TextBox 77">
            <a:extLst>
              <a:ext uri="{FF2B5EF4-FFF2-40B4-BE49-F238E27FC236}">
                <a16:creationId xmlns:a16="http://schemas.microsoft.com/office/drawing/2014/main" id="{A92C9134-7FBE-70CE-E00A-3744BF1ED114}"/>
              </a:ext>
            </a:extLst>
          </p:cNvPr>
          <p:cNvSpPr txBox="1"/>
          <p:nvPr/>
        </p:nvSpPr>
        <p:spPr>
          <a:xfrm>
            <a:off x="5766619" y="3569110"/>
            <a:ext cx="2182762" cy="2062103"/>
          </a:xfrm>
          <a:prstGeom prst="rect">
            <a:avLst/>
          </a:prstGeom>
          <a:noFill/>
        </p:spPr>
        <p:txBody>
          <a:bodyPr wrap="square">
            <a:spAutoFit/>
          </a:bodyPr>
          <a:lstStyle/>
          <a:p>
            <a:r>
              <a:rPr kumimoji="0" lang="en-US" altLang="en-US" sz="18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rPr>
              <a:t>   </a:t>
            </a:r>
          </a:p>
          <a:p>
            <a:endParaRPr lang="en-US" altLang="en-US" b="1" dirty="0">
              <a:solidFill>
                <a:schemeClr val="bg1"/>
              </a:solidFill>
              <a:latin typeface="Corbel" panose="020B0503020204020204" pitchFamily="34" charset="0"/>
              <a:cs typeface="Times New Roman" panose="02020603050405020304" pitchFamily="18" charset="0"/>
            </a:endParaRPr>
          </a:p>
          <a:p>
            <a:endParaRPr kumimoji="0" lang="en-US" altLang="en-US" sz="18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a:p>
            <a:endParaRPr lang="en-US" altLang="en-US" b="1" dirty="0">
              <a:solidFill>
                <a:schemeClr val="bg1"/>
              </a:solidFill>
              <a:latin typeface="Corbel" panose="020B0503020204020204" pitchFamily="34" charset="0"/>
              <a:cs typeface="Times New Roman" panose="02020603050405020304" pitchFamily="18" charset="0"/>
            </a:endParaRPr>
          </a:p>
          <a:p>
            <a:endParaRPr kumimoji="0" lang="en-US" altLang="en-US" sz="18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a:p>
            <a:r>
              <a:rPr lang="en-US" altLang="en-US" b="1" dirty="0">
                <a:solidFill>
                  <a:schemeClr val="bg1"/>
                </a:solidFill>
                <a:latin typeface="Corbel" panose="020B0503020204020204" pitchFamily="34" charset="0"/>
                <a:cs typeface="Times New Roman" panose="02020603050405020304" pitchFamily="18" charset="0"/>
              </a:rPr>
              <a:t>  </a:t>
            </a:r>
          </a:p>
          <a:p>
            <a:r>
              <a:rPr kumimoji="0" lang="en-US" altLang="en-US" sz="20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rPr>
              <a:t>Our Partners</a:t>
            </a:r>
          </a:p>
        </p:txBody>
      </p:sp>
      <p:sp>
        <p:nvSpPr>
          <p:cNvPr id="34" name="TextBox 33">
            <a:extLst>
              <a:ext uri="{FF2B5EF4-FFF2-40B4-BE49-F238E27FC236}">
                <a16:creationId xmlns:a16="http://schemas.microsoft.com/office/drawing/2014/main" id="{CD8C2586-DD77-7DA2-FF28-2E46AEA7080D}"/>
              </a:ext>
            </a:extLst>
          </p:cNvPr>
          <p:cNvSpPr txBox="1"/>
          <p:nvPr/>
        </p:nvSpPr>
        <p:spPr>
          <a:xfrm>
            <a:off x="9799320" y="3535680"/>
            <a:ext cx="2392679" cy="2138898"/>
          </a:xfrm>
          <a:prstGeom prst="rect">
            <a:avLst/>
          </a:prstGeom>
          <a:noFill/>
        </p:spPr>
        <p:txBody>
          <a:bodyPr wrap="square">
            <a:spAutoFit/>
          </a:bodyPr>
          <a:lstStyle/>
          <a:p>
            <a:endParaRPr kumimoji="0" lang="en-US" altLang="en-US" sz="20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a:p>
            <a:endParaRPr lang="en-US" altLang="en-US" b="1" dirty="0">
              <a:solidFill>
                <a:schemeClr val="bg1"/>
              </a:solidFill>
              <a:latin typeface="Corbel" panose="020B0503020204020204" pitchFamily="34" charset="0"/>
              <a:cs typeface="Times New Roman" panose="02020603050405020304" pitchFamily="18" charset="0"/>
            </a:endParaRPr>
          </a:p>
          <a:p>
            <a:endParaRPr kumimoji="0" lang="en-US" altLang="en-US" sz="18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a:p>
            <a:endParaRPr lang="en-US" altLang="en-US" b="1" dirty="0">
              <a:solidFill>
                <a:schemeClr val="bg1"/>
              </a:solidFill>
              <a:latin typeface="Corbel" panose="020B0503020204020204" pitchFamily="34" charset="0"/>
              <a:cs typeface="Times New Roman" panose="02020603050405020304" pitchFamily="18" charset="0"/>
            </a:endParaRPr>
          </a:p>
          <a:p>
            <a:endParaRPr kumimoji="0" lang="en-US" altLang="en-US" sz="18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a:p>
            <a:r>
              <a:rPr lang="en-US" altLang="en-US" sz="2000" b="1" dirty="0">
                <a:solidFill>
                  <a:schemeClr val="bg1"/>
                </a:solidFill>
                <a:latin typeface="Corbel" panose="020B0503020204020204" pitchFamily="34" charset="0"/>
                <a:cs typeface="Times New Roman" panose="02020603050405020304" pitchFamily="18" charset="0"/>
              </a:rPr>
              <a:t>Simulation and       Process Flow</a:t>
            </a:r>
            <a:endParaRPr kumimoji="0" lang="en-US" altLang="en-US" sz="2000" b="1" i="0" u="none" strike="noStrike" cap="none" normalizeH="0" baseline="0" dirty="0">
              <a:ln>
                <a:noFill/>
              </a:ln>
              <a:solidFill>
                <a:schemeClr val="bg1"/>
              </a:solidFill>
              <a:effectLst/>
              <a:latin typeface="Corbel" panose="020B0503020204020204" pitchFamily="34" charset="0"/>
              <a:cs typeface="Times New Roman" panose="02020603050405020304" pitchFamily="18" charset="0"/>
            </a:endParaRPr>
          </a:p>
        </p:txBody>
      </p:sp>
      <p:grpSp>
        <p:nvGrpSpPr>
          <p:cNvPr id="8" name="Graphic 9">
            <a:extLst>
              <a:ext uri="{FF2B5EF4-FFF2-40B4-BE49-F238E27FC236}">
                <a16:creationId xmlns:a16="http://schemas.microsoft.com/office/drawing/2014/main" id="{1AD96F08-3FD5-435E-B8D6-84FA6B0A7CED}"/>
              </a:ext>
            </a:extLst>
          </p:cNvPr>
          <p:cNvGrpSpPr/>
          <p:nvPr/>
        </p:nvGrpSpPr>
        <p:grpSpPr>
          <a:xfrm>
            <a:off x="3751428" y="1051738"/>
            <a:ext cx="1735786" cy="5239086"/>
            <a:chOff x="4557084" y="1477549"/>
            <a:chExt cx="1171561" cy="3934904"/>
          </a:xfrm>
        </p:grpSpPr>
        <p:sp>
          <p:nvSpPr>
            <p:cNvPr id="9" name="Graphic 9">
              <a:extLst>
                <a:ext uri="{FF2B5EF4-FFF2-40B4-BE49-F238E27FC236}">
                  <a16:creationId xmlns:a16="http://schemas.microsoft.com/office/drawing/2014/main" id="{06ADA4AC-69BC-0242-45BF-21E4AD32C1E7}"/>
                </a:ext>
              </a:extLst>
            </p:cNvPr>
            <p:cNvSpPr/>
            <p:nvPr/>
          </p:nvSpPr>
          <p:spPr>
            <a:xfrm>
              <a:off x="5659174" y="1477549"/>
              <a:ext cx="14831" cy="3934904"/>
            </a:xfrm>
            <a:custGeom>
              <a:avLst/>
              <a:gdLst>
                <a:gd name="connsiteX0" fmla="*/ 0 w 14831"/>
                <a:gd name="connsiteY0" fmla="*/ 0 h 3934904"/>
                <a:gd name="connsiteX1" fmla="*/ 14831 w 14831"/>
                <a:gd name="connsiteY1" fmla="*/ 0 h 3934904"/>
                <a:gd name="connsiteX2" fmla="*/ 14831 w 14831"/>
                <a:gd name="connsiteY2" fmla="*/ 3934905 h 3934904"/>
                <a:gd name="connsiteX3" fmla="*/ 0 w 14831"/>
                <a:gd name="connsiteY3" fmla="*/ 3934905 h 3934904"/>
              </a:gdLst>
              <a:ahLst/>
              <a:cxnLst>
                <a:cxn ang="0">
                  <a:pos x="connsiteX0" y="connsiteY0"/>
                </a:cxn>
                <a:cxn ang="0">
                  <a:pos x="connsiteX1" y="connsiteY1"/>
                </a:cxn>
                <a:cxn ang="0">
                  <a:pos x="connsiteX2" y="connsiteY2"/>
                </a:cxn>
                <a:cxn ang="0">
                  <a:pos x="connsiteX3" y="connsiteY3"/>
                </a:cxn>
              </a:cxnLst>
              <a:rect l="l" t="t" r="r" b="b"/>
              <a:pathLst>
                <a:path w="14831" h="3934904">
                  <a:moveTo>
                    <a:pt x="0" y="0"/>
                  </a:moveTo>
                  <a:lnTo>
                    <a:pt x="14831" y="0"/>
                  </a:lnTo>
                  <a:lnTo>
                    <a:pt x="14831" y="3934905"/>
                  </a:lnTo>
                  <a:lnTo>
                    <a:pt x="0" y="3934905"/>
                  </a:lnTo>
                  <a:close/>
                </a:path>
              </a:pathLst>
            </a:custGeom>
            <a:solidFill>
              <a:srgbClr val="6D6E71"/>
            </a:solidFill>
            <a:ln w="77881" cap="flat">
              <a:noFill/>
              <a:prstDash val="solid"/>
              <a:miter/>
            </a:ln>
          </p:spPr>
          <p:txBody>
            <a:bodyPr rtlCol="0" anchor="ctr"/>
            <a:lstStyle/>
            <a:p>
              <a:endParaRPr lang="en-US">
                <a:solidFill>
                  <a:schemeClr val="bg1"/>
                </a:solidFill>
              </a:endParaRPr>
            </a:p>
          </p:txBody>
        </p:sp>
        <p:grpSp>
          <p:nvGrpSpPr>
            <p:cNvPr id="10" name="Graphic 9">
              <a:extLst>
                <a:ext uri="{FF2B5EF4-FFF2-40B4-BE49-F238E27FC236}">
                  <a16:creationId xmlns:a16="http://schemas.microsoft.com/office/drawing/2014/main" id="{A9CC89AD-B66E-0A0D-D640-AD4CBB56B053}"/>
                </a:ext>
              </a:extLst>
            </p:cNvPr>
            <p:cNvGrpSpPr/>
            <p:nvPr/>
          </p:nvGrpSpPr>
          <p:grpSpPr>
            <a:xfrm>
              <a:off x="4557084" y="1781975"/>
              <a:ext cx="1171561" cy="3312615"/>
              <a:chOff x="4557084" y="1781975"/>
              <a:chExt cx="1171561" cy="3312615"/>
            </a:xfrm>
          </p:grpSpPr>
          <p:grpSp>
            <p:nvGrpSpPr>
              <p:cNvPr id="35" name="Graphic 9">
                <a:extLst>
                  <a:ext uri="{FF2B5EF4-FFF2-40B4-BE49-F238E27FC236}">
                    <a16:creationId xmlns:a16="http://schemas.microsoft.com/office/drawing/2014/main" id="{D6EAFD36-D3A8-CCE8-49F0-55016E8084A6}"/>
                  </a:ext>
                </a:extLst>
              </p:cNvPr>
              <p:cNvGrpSpPr/>
              <p:nvPr/>
            </p:nvGrpSpPr>
            <p:grpSpPr>
              <a:xfrm>
                <a:off x="4561285" y="1781975"/>
                <a:ext cx="1167360" cy="743908"/>
                <a:chOff x="4561285" y="1781975"/>
                <a:chExt cx="1167360" cy="743908"/>
              </a:xfrm>
            </p:grpSpPr>
            <p:sp>
              <p:nvSpPr>
                <p:cNvPr id="45" name="Graphic 9">
                  <a:extLst>
                    <a:ext uri="{FF2B5EF4-FFF2-40B4-BE49-F238E27FC236}">
                      <a16:creationId xmlns:a16="http://schemas.microsoft.com/office/drawing/2014/main" id="{09D1E25C-ABA3-CA97-EFC3-9F40A4DA1725}"/>
                    </a:ext>
                  </a:extLst>
                </p:cNvPr>
                <p:cNvSpPr/>
                <p:nvPr/>
              </p:nvSpPr>
              <p:spPr>
                <a:xfrm>
                  <a:off x="4836443" y="2184754"/>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46" name="Graphic 9">
                  <a:extLst>
                    <a:ext uri="{FF2B5EF4-FFF2-40B4-BE49-F238E27FC236}">
                      <a16:creationId xmlns:a16="http://schemas.microsoft.com/office/drawing/2014/main" id="{32BB12AC-11F9-C828-52CA-9A85C5F2BC04}"/>
                    </a:ext>
                  </a:extLst>
                </p:cNvPr>
                <p:cNvSpPr/>
                <p:nvPr/>
              </p:nvSpPr>
              <p:spPr>
                <a:xfrm>
                  <a:off x="4561285" y="1781975"/>
                  <a:ext cx="690244" cy="743908"/>
                </a:xfrm>
                <a:custGeom>
                  <a:avLst/>
                  <a:gdLst>
                    <a:gd name="connsiteX0" fmla="*/ 798533 w 798533"/>
                    <a:gd name="connsiteY0" fmla="*/ 398877 h 797752"/>
                    <a:gd name="connsiteX1" fmla="*/ 399657 w 798533"/>
                    <a:gd name="connsiteY1" fmla="*/ 797753 h 797752"/>
                    <a:gd name="connsiteX2" fmla="*/ 0 w 798533"/>
                    <a:gd name="connsiteY2" fmla="*/ 398877 h 797752"/>
                    <a:gd name="connsiteX3" fmla="*/ 398876 w 798533"/>
                    <a:gd name="connsiteY3" fmla="*/ 0 h 797752"/>
                    <a:gd name="connsiteX4" fmla="*/ 798533 w 798533"/>
                    <a:gd name="connsiteY4" fmla="*/ 398877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7"/>
                      </a:moveTo>
                      <a:cubicBezTo>
                        <a:pt x="798533" y="619000"/>
                        <a:pt x="619781" y="797753"/>
                        <a:pt x="399657" y="797753"/>
                      </a:cubicBezTo>
                      <a:cubicBezTo>
                        <a:pt x="179533" y="797753"/>
                        <a:pt x="0" y="619781"/>
                        <a:pt x="0" y="398877"/>
                      </a:cubicBezTo>
                      <a:cubicBezTo>
                        <a:pt x="0" y="177972"/>
                        <a:pt x="178753" y="0"/>
                        <a:pt x="398876" y="0"/>
                      </a:cubicBezTo>
                      <a:cubicBezTo>
                        <a:pt x="619000" y="0"/>
                        <a:pt x="798533" y="178753"/>
                        <a:pt x="798533" y="398877"/>
                      </a:cubicBezTo>
                      <a:close/>
                    </a:path>
                  </a:pathLst>
                </a:custGeom>
                <a:solidFill>
                  <a:srgbClr val="F16024"/>
                </a:solidFill>
                <a:ln w="77881" cap="flat">
                  <a:noFill/>
                  <a:prstDash val="solid"/>
                  <a:miter/>
                </a:ln>
              </p:spPr>
              <p:txBody>
                <a:bodyPr rtlCol="0" anchor="ctr"/>
                <a:lstStyle/>
                <a:p>
                  <a:r>
                    <a:rPr lang="en-US" sz="2800" dirty="0">
                      <a:solidFill>
                        <a:schemeClr val="bg1"/>
                      </a:solidFill>
                    </a:rPr>
                    <a:t>     4</a:t>
                  </a:r>
                </a:p>
              </p:txBody>
            </p:sp>
            <p:sp>
              <p:nvSpPr>
                <p:cNvPr id="49" name="Graphic 9">
                  <a:extLst>
                    <a:ext uri="{FF2B5EF4-FFF2-40B4-BE49-F238E27FC236}">
                      <a16:creationId xmlns:a16="http://schemas.microsoft.com/office/drawing/2014/main" id="{EF6E303A-E593-7A33-2BF4-2487F33C16F4}"/>
                    </a:ext>
                  </a:extLst>
                </p:cNvPr>
                <p:cNvSpPr/>
                <p:nvPr/>
              </p:nvSpPr>
              <p:spPr>
                <a:xfrm>
                  <a:off x="5605314" y="2130894"/>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nvGrpSpPr>
              <p:cNvPr id="36" name="Graphic 9">
                <a:extLst>
                  <a:ext uri="{FF2B5EF4-FFF2-40B4-BE49-F238E27FC236}">
                    <a16:creationId xmlns:a16="http://schemas.microsoft.com/office/drawing/2014/main" id="{4762AD5E-5D8E-B516-3B03-8DF9F0A85B7B}"/>
                  </a:ext>
                </a:extLst>
              </p:cNvPr>
              <p:cNvGrpSpPr/>
              <p:nvPr/>
            </p:nvGrpSpPr>
            <p:grpSpPr>
              <a:xfrm>
                <a:off x="4557084" y="3070350"/>
                <a:ext cx="1171561" cy="742840"/>
                <a:chOff x="4557084" y="3070350"/>
                <a:chExt cx="1171561" cy="742840"/>
              </a:xfrm>
            </p:grpSpPr>
            <p:sp>
              <p:nvSpPr>
                <p:cNvPr id="42" name="Graphic 9">
                  <a:extLst>
                    <a:ext uri="{FF2B5EF4-FFF2-40B4-BE49-F238E27FC236}">
                      <a16:creationId xmlns:a16="http://schemas.microsoft.com/office/drawing/2014/main" id="{2EB76578-34B9-7134-175B-4C173450FA0B}"/>
                    </a:ext>
                  </a:extLst>
                </p:cNvPr>
                <p:cNvSpPr/>
                <p:nvPr/>
              </p:nvSpPr>
              <p:spPr>
                <a:xfrm>
                  <a:off x="4836443" y="3464906"/>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43" name="Graphic 9">
                  <a:extLst>
                    <a:ext uri="{FF2B5EF4-FFF2-40B4-BE49-F238E27FC236}">
                      <a16:creationId xmlns:a16="http://schemas.microsoft.com/office/drawing/2014/main" id="{1CA26E1F-02A6-B043-2F1E-1C9F04F0C86B}"/>
                    </a:ext>
                  </a:extLst>
                </p:cNvPr>
                <p:cNvSpPr/>
                <p:nvPr/>
              </p:nvSpPr>
              <p:spPr>
                <a:xfrm>
                  <a:off x="4557084" y="3070350"/>
                  <a:ext cx="701304" cy="742840"/>
                </a:xfrm>
                <a:custGeom>
                  <a:avLst/>
                  <a:gdLst>
                    <a:gd name="connsiteX0" fmla="*/ 797753 w 797752"/>
                    <a:gd name="connsiteY0" fmla="*/ 398876 h 797752"/>
                    <a:gd name="connsiteX1" fmla="*/ 398876 w 797752"/>
                    <a:gd name="connsiteY1" fmla="*/ 797753 h 797752"/>
                    <a:gd name="connsiteX2" fmla="*/ 0 w 797752"/>
                    <a:gd name="connsiteY2" fmla="*/ 398876 h 797752"/>
                    <a:gd name="connsiteX3" fmla="*/ 398876 w 797752"/>
                    <a:gd name="connsiteY3" fmla="*/ 0 h 797752"/>
                    <a:gd name="connsiteX4" fmla="*/ 797753 w 797752"/>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52" h="797752">
                      <a:moveTo>
                        <a:pt x="797753" y="398876"/>
                      </a:moveTo>
                      <a:cubicBezTo>
                        <a:pt x="797753" y="619170"/>
                        <a:pt x="619170" y="797753"/>
                        <a:pt x="398876" y="797753"/>
                      </a:cubicBezTo>
                      <a:cubicBezTo>
                        <a:pt x="178583" y="797753"/>
                        <a:pt x="0" y="619170"/>
                        <a:pt x="0" y="398876"/>
                      </a:cubicBezTo>
                      <a:cubicBezTo>
                        <a:pt x="0" y="178583"/>
                        <a:pt x="178583" y="0"/>
                        <a:pt x="398876" y="0"/>
                      </a:cubicBezTo>
                      <a:cubicBezTo>
                        <a:pt x="619170" y="0"/>
                        <a:pt x="797753" y="178583"/>
                        <a:pt x="797753" y="398876"/>
                      </a:cubicBezTo>
                      <a:close/>
                    </a:path>
                  </a:pathLst>
                </a:custGeom>
                <a:solidFill>
                  <a:schemeClr val="bg1">
                    <a:lumMod val="75000"/>
                  </a:schemeClr>
                </a:solidFill>
                <a:ln w="77881" cap="flat">
                  <a:noFill/>
                  <a:prstDash val="solid"/>
                  <a:miter/>
                </a:ln>
              </p:spPr>
              <p:txBody>
                <a:bodyPr rtlCol="0" anchor="ctr"/>
                <a:lstStyle/>
                <a:p>
                  <a:r>
                    <a:rPr lang="en-US" sz="2800" dirty="0">
                      <a:solidFill>
                        <a:schemeClr val="bg1"/>
                      </a:solidFill>
                    </a:rPr>
                    <a:t>     5</a:t>
                  </a:r>
                </a:p>
              </p:txBody>
            </p:sp>
            <p:sp>
              <p:nvSpPr>
                <p:cNvPr id="44" name="Graphic 9">
                  <a:extLst>
                    <a:ext uri="{FF2B5EF4-FFF2-40B4-BE49-F238E27FC236}">
                      <a16:creationId xmlns:a16="http://schemas.microsoft.com/office/drawing/2014/main" id="{C1497346-F2FD-B5BA-3CC3-1C1711068893}"/>
                    </a:ext>
                  </a:extLst>
                </p:cNvPr>
                <p:cNvSpPr/>
                <p:nvPr/>
              </p:nvSpPr>
              <p:spPr>
                <a:xfrm>
                  <a:off x="5605314" y="3411046"/>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dirty="0">
                    <a:solidFill>
                      <a:schemeClr val="bg1"/>
                    </a:solidFill>
                  </a:endParaRPr>
                </a:p>
              </p:txBody>
            </p:sp>
          </p:grpSp>
          <p:grpSp>
            <p:nvGrpSpPr>
              <p:cNvPr id="38" name="Graphic 9">
                <a:extLst>
                  <a:ext uri="{FF2B5EF4-FFF2-40B4-BE49-F238E27FC236}">
                    <a16:creationId xmlns:a16="http://schemas.microsoft.com/office/drawing/2014/main" id="{AC708FF2-3F34-441C-4B1B-5DBB2C4CFD33}"/>
                  </a:ext>
                </a:extLst>
              </p:cNvPr>
              <p:cNvGrpSpPr/>
              <p:nvPr/>
            </p:nvGrpSpPr>
            <p:grpSpPr>
              <a:xfrm>
                <a:off x="4585385" y="4369311"/>
                <a:ext cx="1143260" cy="725279"/>
                <a:chOff x="4585385" y="4369311"/>
                <a:chExt cx="1143260" cy="725279"/>
              </a:xfrm>
            </p:grpSpPr>
            <p:sp>
              <p:nvSpPr>
                <p:cNvPr id="39" name="Graphic 9">
                  <a:extLst>
                    <a:ext uri="{FF2B5EF4-FFF2-40B4-BE49-F238E27FC236}">
                      <a16:creationId xmlns:a16="http://schemas.microsoft.com/office/drawing/2014/main" id="{724527E1-91B0-3918-DB0C-CC7118775B7F}"/>
                    </a:ext>
                  </a:extLst>
                </p:cNvPr>
                <p:cNvSpPr/>
                <p:nvPr/>
              </p:nvSpPr>
              <p:spPr>
                <a:xfrm>
                  <a:off x="4836443" y="4744277"/>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40" name="Graphic 9">
                  <a:extLst>
                    <a:ext uri="{FF2B5EF4-FFF2-40B4-BE49-F238E27FC236}">
                      <a16:creationId xmlns:a16="http://schemas.microsoft.com/office/drawing/2014/main" id="{9495EC25-3CC0-1232-C554-6D8B29657EA2}"/>
                    </a:ext>
                  </a:extLst>
                </p:cNvPr>
                <p:cNvSpPr/>
                <p:nvPr/>
              </p:nvSpPr>
              <p:spPr>
                <a:xfrm>
                  <a:off x="4585385" y="4369311"/>
                  <a:ext cx="685349" cy="725279"/>
                </a:xfrm>
                <a:custGeom>
                  <a:avLst/>
                  <a:gdLst>
                    <a:gd name="connsiteX0" fmla="*/ 798533 w 798533"/>
                    <a:gd name="connsiteY0" fmla="*/ 398876 h 797752"/>
                    <a:gd name="connsiteX1" fmla="*/ 399657 w 798533"/>
                    <a:gd name="connsiteY1" fmla="*/ 797753 h 797752"/>
                    <a:gd name="connsiteX2" fmla="*/ 0 w 798533"/>
                    <a:gd name="connsiteY2" fmla="*/ 398876 h 797752"/>
                    <a:gd name="connsiteX3" fmla="*/ 398876 w 798533"/>
                    <a:gd name="connsiteY3" fmla="*/ 0 h 797752"/>
                    <a:gd name="connsiteX4" fmla="*/ 798533 w 798533"/>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6"/>
                      </a:moveTo>
                      <a:cubicBezTo>
                        <a:pt x="798533" y="619000"/>
                        <a:pt x="619781" y="797753"/>
                        <a:pt x="399657" y="797753"/>
                      </a:cubicBezTo>
                      <a:cubicBezTo>
                        <a:pt x="179533" y="797753"/>
                        <a:pt x="0" y="619781"/>
                        <a:pt x="0" y="398876"/>
                      </a:cubicBezTo>
                      <a:cubicBezTo>
                        <a:pt x="0" y="177972"/>
                        <a:pt x="178753" y="0"/>
                        <a:pt x="398876" y="0"/>
                      </a:cubicBezTo>
                      <a:cubicBezTo>
                        <a:pt x="619000" y="0"/>
                        <a:pt x="798533" y="178753"/>
                        <a:pt x="798533" y="398876"/>
                      </a:cubicBezTo>
                      <a:close/>
                    </a:path>
                  </a:pathLst>
                </a:custGeom>
                <a:solidFill>
                  <a:srgbClr val="F16024"/>
                </a:solidFill>
                <a:ln w="77881" cap="flat">
                  <a:noFill/>
                  <a:prstDash val="solid"/>
                  <a:miter/>
                </a:ln>
              </p:spPr>
              <p:txBody>
                <a:bodyPr rtlCol="0" anchor="ctr"/>
                <a:lstStyle/>
                <a:p>
                  <a:r>
                    <a:rPr lang="en-US" sz="2800" dirty="0">
                      <a:solidFill>
                        <a:schemeClr val="bg1"/>
                      </a:solidFill>
                    </a:rPr>
                    <a:t>    6</a:t>
                  </a:r>
                </a:p>
              </p:txBody>
            </p:sp>
            <p:sp>
              <p:nvSpPr>
                <p:cNvPr id="41" name="Graphic 9">
                  <a:extLst>
                    <a:ext uri="{FF2B5EF4-FFF2-40B4-BE49-F238E27FC236}">
                      <a16:creationId xmlns:a16="http://schemas.microsoft.com/office/drawing/2014/main" id="{3E501D05-392E-1494-C64C-031D68BD29FC}"/>
                    </a:ext>
                  </a:extLst>
                </p:cNvPr>
                <p:cNvSpPr/>
                <p:nvPr/>
              </p:nvSpPr>
              <p:spPr>
                <a:xfrm>
                  <a:off x="5605314" y="4690417"/>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5723"/>
                        <a:pt x="95723" y="123332"/>
                        <a:pt x="61666" y="123332"/>
                      </a:cubicBezTo>
                      <a:cubicBezTo>
                        <a:pt x="27609" y="123332"/>
                        <a:pt x="0" y="95723"/>
                        <a:pt x="0" y="61666"/>
                      </a:cubicBezTo>
                      <a:cubicBezTo>
                        <a:pt x="0" y="27609"/>
                        <a:pt x="27609" y="0"/>
                        <a:pt x="61666" y="0"/>
                      </a:cubicBezTo>
                      <a:cubicBezTo>
                        <a:pt x="95723" y="0"/>
                        <a:pt x="123332" y="27609"/>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grpSp>
      <p:grpSp>
        <p:nvGrpSpPr>
          <p:cNvPr id="50" name="Graphic 9">
            <a:extLst>
              <a:ext uri="{FF2B5EF4-FFF2-40B4-BE49-F238E27FC236}">
                <a16:creationId xmlns:a16="http://schemas.microsoft.com/office/drawing/2014/main" id="{C86FAEA4-AAC8-DF58-35D9-E21CCAC7C351}"/>
              </a:ext>
            </a:extLst>
          </p:cNvPr>
          <p:cNvGrpSpPr/>
          <p:nvPr/>
        </p:nvGrpSpPr>
        <p:grpSpPr>
          <a:xfrm>
            <a:off x="7995033" y="1052938"/>
            <a:ext cx="1732895" cy="5239086"/>
            <a:chOff x="4559035" y="1477549"/>
            <a:chExt cx="1169610" cy="3934904"/>
          </a:xfrm>
        </p:grpSpPr>
        <p:sp>
          <p:nvSpPr>
            <p:cNvPr id="51" name="Graphic 9">
              <a:extLst>
                <a:ext uri="{FF2B5EF4-FFF2-40B4-BE49-F238E27FC236}">
                  <a16:creationId xmlns:a16="http://schemas.microsoft.com/office/drawing/2014/main" id="{357B7ADD-AAAE-49B3-D04C-8F3122444CA1}"/>
                </a:ext>
              </a:extLst>
            </p:cNvPr>
            <p:cNvSpPr/>
            <p:nvPr/>
          </p:nvSpPr>
          <p:spPr>
            <a:xfrm>
              <a:off x="5659174" y="1477549"/>
              <a:ext cx="14831" cy="3934904"/>
            </a:xfrm>
            <a:custGeom>
              <a:avLst/>
              <a:gdLst>
                <a:gd name="connsiteX0" fmla="*/ 0 w 14831"/>
                <a:gd name="connsiteY0" fmla="*/ 0 h 3934904"/>
                <a:gd name="connsiteX1" fmla="*/ 14831 w 14831"/>
                <a:gd name="connsiteY1" fmla="*/ 0 h 3934904"/>
                <a:gd name="connsiteX2" fmla="*/ 14831 w 14831"/>
                <a:gd name="connsiteY2" fmla="*/ 3934905 h 3934904"/>
                <a:gd name="connsiteX3" fmla="*/ 0 w 14831"/>
                <a:gd name="connsiteY3" fmla="*/ 3934905 h 3934904"/>
              </a:gdLst>
              <a:ahLst/>
              <a:cxnLst>
                <a:cxn ang="0">
                  <a:pos x="connsiteX0" y="connsiteY0"/>
                </a:cxn>
                <a:cxn ang="0">
                  <a:pos x="connsiteX1" y="connsiteY1"/>
                </a:cxn>
                <a:cxn ang="0">
                  <a:pos x="connsiteX2" y="connsiteY2"/>
                </a:cxn>
                <a:cxn ang="0">
                  <a:pos x="connsiteX3" y="connsiteY3"/>
                </a:cxn>
              </a:cxnLst>
              <a:rect l="l" t="t" r="r" b="b"/>
              <a:pathLst>
                <a:path w="14831" h="3934904">
                  <a:moveTo>
                    <a:pt x="0" y="0"/>
                  </a:moveTo>
                  <a:lnTo>
                    <a:pt x="14831" y="0"/>
                  </a:lnTo>
                  <a:lnTo>
                    <a:pt x="14831" y="3934905"/>
                  </a:lnTo>
                  <a:lnTo>
                    <a:pt x="0" y="3934905"/>
                  </a:lnTo>
                  <a:close/>
                </a:path>
              </a:pathLst>
            </a:custGeom>
            <a:solidFill>
              <a:srgbClr val="6D6E71"/>
            </a:solidFill>
            <a:ln w="77881" cap="flat">
              <a:noFill/>
              <a:prstDash val="solid"/>
              <a:miter/>
            </a:ln>
          </p:spPr>
          <p:txBody>
            <a:bodyPr rtlCol="0" anchor="ctr"/>
            <a:lstStyle/>
            <a:p>
              <a:endParaRPr lang="en-US">
                <a:solidFill>
                  <a:schemeClr val="bg1"/>
                </a:solidFill>
              </a:endParaRPr>
            </a:p>
          </p:txBody>
        </p:sp>
        <p:grpSp>
          <p:nvGrpSpPr>
            <p:cNvPr id="52" name="Graphic 9">
              <a:extLst>
                <a:ext uri="{FF2B5EF4-FFF2-40B4-BE49-F238E27FC236}">
                  <a16:creationId xmlns:a16="http://schemas.microsoft.com/office/drawing/2014/main" id="{F56E76F5-118C-4F91-FC08-E3AE48176025}"/>
                </a:ext>
              </a:extLst>
            </p:cNvPr>
            <p:cNvGrpSpPr/>
            <p:nvPr/>
          </p:nvGrpSpPr>
          <p:grpSpPr>
            <a:xfrm>
              <a:off x="4559035" y="1743740"/>
              <a:ext cx="1169610" cy="3369603"/>
              <a:chOff x="4559035" y="1743740"/>
              <a:chExt cx="1169610" cy="3369603"/>
            </a:xfrm>
          </p:grpSpPr>
          <p:grpSp>
            <p:nvGrpSpPr>
              <p:cNvPr id="53" name="Graphic 9">
                <a:extLst>
                  <a:ext uri="{FF2B5EF4-FFF2-40B4-BE49-F238E27FC236}">
                    <a16:creationId xmlns:a16="http://schemas.microsoft.com/office/drawing/2014/main" id="{25D3AAF5-3365-481F-6819-0B997B437578}"/>
                  </a:ext>
                </a:extLst>
              </p:cNvPr>
              <p:cNvGrpSpPr/>
              <p:nvPr/>
            </p:nvGrpSpPr>
            <p:grpSpPr>
              <a:xfrm>
                <a:off x="4574815" y="1743740"/>
                <a:ext cx="1153830" cy="745334"/>
                <a:chOff x="4574815" y="1743740"/>
                <a:chExt cx="1153830" cy="745334"/>
              </a:xfrm>
            </p:grpSpPr>
            <p:sp>
              <p:nvSpPr>
                <p:cNvPr id="81" name="Graphic 9">
                  <a:extLst>
                    <a:ext uri="{FF2B5EF4-FFF2-40B4-BE49-F238E27FC236}">
                      <a16:creationId xmlns:a16="http://schemas.microsoft.com/office/drawing/2014/main" id="{4A4B9B5D-CB44-A2FF-A91D-0AEF52574B32}"/>
                    </a:ext>
                  </a:extLst>
                </p:cNvPr>
                <p:cNvSpPr/>
                <p:nvPr/>
              </p:nvSpPr>
              <p:spPr>
                <a:xfrm>
                  <a:off x="4836443" y="2184754"/>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82" name="Graphic 9">
                  <a:extLst>
                    <a:ext uri="{FF2B5EF4-FFF2-40B4-BE49-F238E27FC236}">
                      <a16:creationId xmlns:a16="http://schemas.microsoft.com/office/drawing/2014/main" id="{AE57AD70-ECA6-524D-7B64-B6B3BB96FFD9}"/>
                    </a:ext>
                  </a:extLst>
                </p:cNvPr>
                <p:cNvSpPr/>
                <p:nvPr/>
              </p:nvSpPr>
              <p:spPr>
                <a:xfrm>
                  <a:off x="4574815" y="1743740"/>
                  <a:ext cx="694905" cy="745334"/>
                </a:xfrm>
                <a:custGeom>
                  <a:avLst/>
                  <a:gdLst>
                    <a:gd name="connsiteX0" fmla="*/ 798533 w 798533"/>
                    <a:gd name="connsiteY0" fmla="*/ 398877 h 797752"/>
                    <a:gd name="connsiteX1" fmla="*/ 399657 w 798533"/>
                    <a:gd name="connsiteY1" fmla="*/ 797753 h 797752"/>
                    <a:gd name="connsiteX2" fmla="*/ 0 w 798533"/>
                    <a:gd name="connsiteY2" fmla="*/ 398877 h 797752"/>
                    <a:gd name="connsiteX3" fmla="*/ 398876 w 798533"/>
                    <a:gd name="connsiteY3" fmla="*/ 0 h 797752"/>
                    <a:gd name="connsiteX4" fmla="*/ 798533 w 798533"/>
                    <a:gd name="connsiteY4" fmla="*/ 398877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7"/>
                      </a:moveTo>
                      <a:cubicBezTo>
                        <a:pt x="798533" y="619000"/>
                        <a:pt x="619781" y="797753"/>
                        <a:pt x="399657" y="797753"/>
                      </a:cubicBezTo>
                      <a:cubicBezTo>
                        <a:pt x="179533" y="797753"/>
                        <a:pt x="0" y="619781"/>
                        <a:pt x="0" y="398877"/>
                      </a:cubicBezTo>
                      <a:cubicBezTo>
                        <a:pt x="0" y="177972"/>
                        <a:pt x="178753" y="0"/>
                        <a:pt x="398876" y="0"/>
                      </a:cubicBezTo>
                      <a:cubicBezTo>
                        <a:pt x="619000" y="0"/>
                        <a:pt x="798533" y="178753"/>
                        <a:pt x="798533" y="398877"/>
                      </a:cubicBezTo>
                      <a:close/>
                    </a:path>
                  </a:pathLst>
                </a:custGeom>
                <a:solidFill>
                  <a:srgbClr val="F16024"/>
                </a:solidFill>
                <a:ln w="77881" cap="flat">
                  <a:noFill/>
                  <a:prstDash val="solid"/>
                  <a:miter/>
                </a:ln>
              </p:spPr>
              <p:txBody>
                <a:bodyPr rtlCol="0" anchor="ctr"/>
                <a:lstStyle/>
                <a:p>
                  <a:r>
                    <a:rPr lang="en-US" sz="2800" dirty="0">
                      <a:solidFill>
                        <a:schemeClr val="bg1"/>
                      </a:solidFill>
                    </a:rPr>
                    <a:t>     7</a:t>
                  </a:r>
                </a:p>
              </p:txBody>
            </p:sp>
            <p:sp>
              <p:nvSpPr>
                <p:cNvPr id="83" name="Graphic 9">
                  <a:extLst>
                    <a:ext uri="{FF2B5EF4-FFF2-40B4-BE49-F238E27FC236}">
                      <a16:creationId xmlns:a16="http://schemas.microsoft.com/office/drawing/2014/main" id="{A9B70E9F-149E-052F-4B60-602E0AAEEE3F}"/>
                    </a:ext>
                  </a:extLst>
                </p:cNvPr>
                <p:cNvSpPr/>
                <p:nvPr/>
              </p:nvSpPr>
              <p:spPr>
                <a:xfrm>
                  <a:off x="5605314" y="2130894"/>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nvGrpSpPr>
              <p:cNvPr id="54" name="Graphic 9">
                <a:extLst>
                  <a:ext uri="{FF2B5EF4-FFF2-40B4-BE49-F238E27FC236}">
                    <a16:creationId xmlns:a16="http://schemas.microsoft.com/office/drawing/2014/main" id="{1FFD70B6-0B13-14AB-7907-2D54F3D59A91}"/>
                  </a:ext>
                </a:extLst>
              </p:cNvPr>
              <p:cNvGrpSpPr/>
              <p:nvPr/>
            </p:nvGrpSpPr>
            <p:grpSpPr>
              <a:xfrm>
                <a:off x="4574815" y="3139856"/>
                <a:ext cx="1153830" cy="716007"/>
                <a:chOff x="4574815" y="3139856"/>
                <a:chExt cx="1153830" cy="716007"/>
              </a:xfrm>
            </p:grpSpPr>
            <p:sp>
              <p:nvSpPr>
                <p:cNvPr id="76" name="Graphic 9">
                  <a:extLst>
                    <a:ext uri="{FF2B5EF4-FFF2-40B4-BE49-F238E27FC236}">
                      <a16:creationId xmlns:a16="http://schemas.microsoft.com/office/drawing/2014/main" id="{AD82E74B-A9DE-6E1E-E265-F1FE7F1B2E18}"/>
                    </a:ext>
                  </a:extLst>
                </p:cNvPr>
                <p:cNvSpPr/>
                <p:nvPr/>
              </p:nvSpPr>
              <p:spPr>
                <a:xfrm>
                  <a:off x="4836443" y="3464906"/>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79" name="Graphic 9">
                  <a:extLst>
                    <a:ext uri="{FF2B5EF4-FFF2-40B4-BE49-F238E27FC236}">
                      <a16:creationId xmlns:a16="http://schemas.microsoft.com/office/drawing/2014/main" id="{52159A5E-51C7-7E87-7105-69BCF4178008}"/>
                    </a:ext>
                  </a:extLst>
                </p:cNvPr>
                <p:cNvSpPr/>
                <p:nvPr/>
              </p:nvSpPr>
              <p:spPr>
                <a:xfrm>
                  <a:off x="4574815" y="3139856"/>
                  <a:ext cx="681129" cy="716007"/>
                </a:xfrm>
                <a:custGeom>
                  <a:avLst/>
                  <a:gdLst>
                    <a:gd name="connsiteX0" fmla="*/ 797753 w 797752"/>
                    <a:gd name="connsiteY0" fmla="*/ 398876 h 797752"/>
                    <a:gd name="connsiteX1" fmla="*/ 398876 w 797752"/>
                    <a:gd name="connsiteY1" fmla="*/ 797753 h 797752"/>
                    <a:gd name="connsiteX2" fmla="*/ 0 w 797752"/>
                    <a:gd name="connsiteY2" fmla="*/ 398876 h 797752"/>
                    <a:gd name="connsiteX3" fmla="*/ 398876 w 797752"/>
                    <a:gd name="connsiteY3" fmla="*/ 0 h 797752"/>
                    <a:gd name="connsiteX4" fmla="*/ 797753 w 797752"/>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52" h="797752">
                      <a:moveTo>
                        <a:pt x="797753" y="398876"/>
                      </a:moveTo>
                      <a:cubicBezTo>
                        <a:pt x="797753" y="619170"/>
                        <a:pt x="619170" y="797753"/>
                        <a:pt x="398876" y="797753"/>
                      </a:cubicBezTo>
                      <a:cubicBezTo>
                        <a:pt x="178583" y="797753"/>
                        <a:pt x="0" y="619170"/>
                        <a:pt x="0" y="398876"/>
                      </a:cubicBezTo>
                      <a:cubicBezTo>
                        <a:pt x="0" y="178583"/>
                        <a:pt x="178583" y="0"/>
                        <a:pt x="398876" y="0"/>
                      </a:cubicBezTo>
                      <a:cubicBezTo>
                        <a:pt x="619170" y="0"/>
                        <a:pt x="797753" y="178583"/>
                        <a:pt x="797753" y="398876"/>
                      </a:cubicBezTo>
                      <a:close/>
                    </a:path>
                  </a:pathLst>
                </a:custGeom>
                <a:solidFill>
                  <a:schemeClr val="bg1">
                    <a:lumMod val="75000"/>
                  </a:schemeClr>
                </a:solidFill>
                <a:ln w="77881" cap="flat">
                  <a:noFill/>
                  <a:prstDash val="solid"/>
                  <a:miter/>
                </a:ln>
              </p:spPr>
              <p:txBody>
                <a:bodyPr rtlCol="0" anchor="ctr"/>
                <a:lstStyle/>
                <a:p>
                  <a:r>
                    <a:rPr lang="en-US" sz="2800" dirty="0">
                      <a:solidFill>
                        <a:schemeClr val="bg1"/>
                      </a:solidFill>
                    </a:rPr>
                    <a:t>    8</a:t>
                  </a:r>
                </a:p>
              </p:txBody>
            </p:sp>
            <p:sp>
              <p:nvSpPr>
                <p:cNvPr id="80" name="Graphic 9">
                  <a:extLst>
                    <a:ext uri="{FF2B5EF4-FFF2-40B4-BE49-F238E27FC236}">
                      <a16:creationId xmlns:a16="http://schemas.microsoft.com/office/drawing/2014/main" id="{AEEBA6D3-1CDD-5283-1E52-81335B53EE04}"/>
                    </a:ext>
                  </a:extLst>
                </p:cNvPr>
                <p:cNvSpPr/>
                <p:nvPr/>
              </p:nvSpPr>
              <p:spPr>
                <a:xfrm>
                  <a:off x="5605314" y="3411046"/>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6011"/>
                        <a:pt x="96011" y="123332"/>
                        <a:pt x="61666" y="123332"/>
                      </a:cubicBezTo>
                      <a:cubicBezTo>
                        <a:pt x="27320" y="123332"/>
                        <a:pt x="0" y="96011"/>
                        <a:pt x="0" y="61666"/>
                      </a:cubicBezTo>
                      <a:cubicBezTo>
                        <a:pt x="0" y="27320"/>
                        <a:pt x="27320" y="0"/>
                        <a:pt x="61666" y="0"/>
                      </a:cubicBezTo>
                      <a:cubicBezTo>
                        <a:pt x="96011" y="0"/>
                        <a:pt x="123332" y="27320"/>
                        <a:pt x="123332" y="61666"/>
                      </a:cubicBezTo>
                      <a:close/>
                    </a:path>
                  </a:pathLst>
                </a:custGeom>
                <a:solidFill>
                  <a:schemeClr val="bg1">
                    <a:lumMod val="95000"/>
                  </a:schemeClr>
                </a:solidFill>
                <a:ln w="77881" cap="flat">
                  <a:noFill/>
                  <a:prstDash val="solid"/>
                  <a:miter/>
                </a:ln>
              </p:spPr>
              <p:txBody>
                <a:bodyPr rtlCol="0" anchor="ctr"/>
                <a:lstStyle/>
                <a:p>
                  <a:endParaRPr lang="en-US" dirty="0">
                    <a:solidFill>
                      <a:schemeClr val="bg1"/>
                    </a:solidFill>
                  </a:endParaRPr>
                </a:p>
              </p:txBody>
            </p:sp>
          </p:grpSp>
          <p:grpSp>
            <p:nvGrpSpPr>
              <p:cNvPr id="55" name="Graphic 9">
                <a:extLst>
                  <a:ext uri="{FF2B5EF4-FFF2-40B4-BE49-F238E27FC236}">
                    <a16:creationId xmlns:a16="http://schemas.microsoft.com/office/drawing/2014/main" id="{E2705A1E-1A7F-3BEA-5CFB-B808E0E2D940}"/>
                  </a:ext>
                </a:extLst>
              </p:cNvPr>
              <p:cNvGrpSpPr/>
              <p:nvPr/>
            </p:nvGrpSpPr>
            <p:grpSpPr>
              <a:xfrm>
                <a:off x="4559035" y="4373408"/>
                <a:ext cx="1169610" cy="739935"/>
                <a:chOff x="4559035" y="4373408"/>
                <a:chExt cx="1169610" cy="739935"/>
              </a:xfrm>
            </p:grpSpPr>
            <p:sp>
              <p:nvSpPr>
                <p:cNvPr id="56" name="Graphic 9">
                  <a:extLst>
                    <a:ext uri="{FF2B5EF4-FFF2-40B4-BE49-F238E27FC236}">
                      <a16:creationId xmlns:a16="http://schemas.microsoft.com/office/drawing/2014/main" id="{84778187-875F-A804-96E0-B29EB6D29DFA}"/>
                    </a:ext>
                  </a:extLst>
                </p:cNvPr>
                <p:cNvSpPr/>
                <p:nvPr/>
              </p:nvSpPr>
              <p:spPr>
                <a:xfrm>
                  <a:off x="4836443" y="4744277"/>
                  <a:ext cx="830537" cy="14831"/>
                </a:xfrm>
                <a:custGeom>
                  <a:avLst/>
                  <a:gdLst>
                    <a:gd name="connsiteX0" fmla="*/ 0 w 830537"/>
                    <a:gd name="connsiteY0" fmla="*/ 0 h 14831"/>
                    <a:gd name="connsiteX1" fmla="*/ 830537 w 830537"/>
                    <a:gd name="connsiteY1" fmla="*/ 0 h 14831"/>
                    <a:gd name="connsiteX2" fmla="*/ 830537 w 830537"/>
                    <a:gd name="connsiteY2" fmla="*/ 14831 h 14831"/>
                    <a:gd name="connsiteX3" fmla="*/ 0 w 830537"/>
                    <a:gd name="connsiteY3" fmla="*/ 14831 h 14831"/>
                  </a:gdLst>
                  <a:ahLst/>
                  <a:cxnLst>
                    <a:cxn ang="0">
                      <a:pos x="connsiteX0" y="connsiteY0"/>
                    </a:cxn>
                    <a:cxn ang="0">
                      <a:pos x="connsiteX1" y="connsiteY1"/>
                    </a:cxn>
                    <a:cxn ang="0">
                      <a:pos x="connsiteX2" y="connsiteY2"/>
                    </a:cxn>
                    <a:cxn ang="0">
                      <a:pos x="connsiteX3" y="connsiteY3"/>
                    </a:cxn>
                  </a:cxnLst>
                  <a:rect l="l" t="t" r="r" b="b"/>
                  <a:pathLst>
                    <a:path w="830537" h="14831">
                      <a:moveTo>
                        <a:pt x="0" y="0"/>
                      </a:moveTo>
                      <a:lnTo>
                        <a:pt x="830537" y="0"/>
                      </a:lnTo>
                      <a:lnTo>
                        <a:pt x="830537" y="14831"/>
                      </a:lnTo>
                      <a:lnTo>
                        <a:pt x="0" y="14831"/>
                      </a:lnTo>
                      <a:close/>
                    </a:path>
                  </a:pathLst>
                </a:custGeom>
                <a:solidFill>
                  <a:srgbClr val="6D6E71"/>
                </a:solidFill>
                <a:ln w="77881" cap="flat">
                  <a:noFill/>
                  <a:prstDash val="solid"/>
                  <a:miter/>
                </a:ln>
              </p:spPr>
              <p:txBody>
                <a:bodyPr rtlCol="0" anchor="ctr"/>
                <a:lstStyle/>
                <a:p>
                  <a:endParaRPr lang="en-US">
                    <a:solidFill>
                      <a:schemeClr val="bg1"/>
                    </a:solidFill>
                  </a:endParaRPr>
                </a:p>
              </p:txBody>
            </p:sp>
            <p:sp>
              <p:nvSpPr>
                <p:cNvPr id="57" name="Graphic 9">
                  <a:extLst>
                    <a:ext uri="{FF2B5EF4-FFF2-40B4-BE49-F238E27FC236}">
                      <a16:creationId xmlns:a16="http://schemas.microsoft.com/office/drawing/2014/main" id="{56BD7FE9-1270-C09F-9C53-1B742D144076}"/>
                    </a:ext>
                  </a:extLst>
                </p:cNvPr>
                <p:cNvSpPr/>
                <p:nvPr/>
              </p:nvSpPr>
              <p:spPr>
                <a:xfrm>
                  <a:off x="4559035" y="4373408"/>
                  <a:ext cx="681129" cy="739935"/>
                </a:xfrm>
                <a:custGeom>
                  <a:avLst/>
                  <a:gdLst>
                    <a:gd name="connsiteX0" fmla="*/ 798533 w 798533"/>
                    <a:gd name="connsiteY0" fmla="*/ 398876 h 797752"/>
                    <a:gd name="connsiteX1" fmla="*/ 399657 w 798533"/>
                    <a:gd name="connsiteY1" fmla="*/ 797753 h 797752"/>
                    <a:gd name="connsiteX2" fmla="*/ 0 w 798533"/>
                    <a:gd name="connsiteY2" fmla="*/ 398876 h 797752"/>
                    <a:gd name="connsiteX3" fmla="*/ 398876 w 798533"/>
                    <a:gd name="connsiteY3" fmla="*/ 0 h 797752"/>
                    <a:gd name="connsiteX4" fmla="*/ 798533 w 798533"/>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533" h="797752">
                      <a:moveTo>
                        <a:pt x="798533" y="398876"/>
                      </a:moveTo>
                      <a:cubicBezTo>
                        <a:pt x="798533" y="619000"/>
                        <a:pt x="619781" y="797753"/>
                        <a:pt x="399657" y="797753"/>
                      </a:cubicBezTo>
                      <a:cubicBezTo>
                        <a:pt x="179533" y="797753"/>
                        <a:pt x="0" y="619781"/>
                        <a:pt x="0" y="398876"/>
                      </a:cubicBezTo>
                      <a:cubicBezTo>
                        <a:pt x="0" y="177972"/>
                        <a:pt x="178753" y="0"/>
                        <a:pt x="398876" y="0"/>
                      </a:cubicBezTo>
                      <a:cubicBezTo>
                        <a:pt x="619000" y="0"/>
                        <a:pt x="798533" y="178753"/>
                        <a:pt x="798533" y="398876"/>
                      </a:cubicBezTo>
                      <a:close/>
                    </a:path>
                  </a:pathLst>
                </a:custGeom>
                <a:solidFill>
                  <a:srgbClr val="F16024"/>
                </a:solidFill>
                <a:ln w="77881" cap="flat">
                  <a:noFill/>
                  <a:prstDash val="solid"/>
                  <a:miter/>
                </a:ln>
              </p:spPr>
              <p:txBody>
                <a:bodyPr rtlCol="0" anchor="ctr"/>
                <a:lstStyle/>
                <a:p>
                  <a:r>
                    <a:rPr lang="en-US" sz="2800" dirty="0">
                      <a:solidFill>
                        <a:schemeClr val="bg1"/>
                      </a:solidFill>
                    </a:rPr>
                    <a:t>    9</a:t>
                  </a:r>
                </a:p>
              </p:txBody>
            </p:sp>
            <p:sp>
              <p:nvSpPr>
                <p:cNvPr id="60" name="Graphic 9">
                  <a:extLst>
                    <a:ext uri="{FF2B5EF4-FFF2-40B4-BE49-F238E27FC236}">
                      <a16:creationId xmlns:a16="http://schemas.microsoft.com/office/drawing/2014/main" id="{739CA433-9957-986B-F19A-0F29FD809CCE}"/>
                    </a:ext>
                  </a:extLst>
                </p:cNvPr>
                <p:cNvSpPr/>
                <p:nvPr/>
              </p:nvSpPr>
              <p:spPr>
                <a:xfrm>
                  <a:off x="5605314" y="4690417"/>
                  <a:ext cx="123331" cy="123331"/>
                </a:xfrm>
                <a:custGeom>
                  <a:avLst/>
                  <a:gdLst>
                    <a:gd name="connsiteX0" fmla="*/ 123332 w 123331"/>
                    <a:gd name="connsiteY0" fmla="*/ 61666 h 123331"/>
                    <a:gd name="connsiteX1" fmla="*/ 61666 w 123331"/>
                    <a:gd name="connsiteY1" fmla="*/ 123332 h 123331"/>
                    <a:gd name="connsiteX2" fmla="*/ 0 w 123331"/>
                    <a:gd name="connsiteY2" fmla="*/ 61666 h 123331"/>
                    <a:gd name="connsiteX3" fmla="*/ 61666 w 123331"/>
                    <a:gd name="connsiteY3" fmla="*/ 0 h 123331"/>
                    <a:gd name="connsiteX4" fmla="*/ 123332 w 123331"/>
                    <a:gd name="connsiteY4" fmla="*/ 61666 h 123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331" h="123331">
                      <a:moveTo>
                        <a:pt x="123332" y="61666"/>
                      </a:moveTo>
                      <a:cubicBezTo>
                        <a:pt x="123332" y="95723"/>
                        <a:pt x="95723" y="123332"/>
                        <a:pt x="61666" y="123332"/>
                      </a:cubicBezTo>
                      <a:cubicBezTo>
                        <a:pt x="27609" y="123332"/>
                        <a:pt x="0" y="95723"/>
                        <a:pt x="0" y="61666"/>
                      </a:cubicBezTo>
                      <a:cubicBezTo>
                        <a:pt x="0" y="27609"/>
                        <a:pt x="27609" y="0"/>
                        <a:pt x="61666" y="0"/>
                      </a:cubicBezTo>
                      <a:cubicBezTo>
                        <a:pt x="95723" y="0"/>
                        <a:pt x="123332" y="27609"/>
                        <a:pt x="123332" y="61666"/>
                      </a:cubicBezTo>
                      <a:close/>
                    </a:path>
                  </a:pathLst>
                </a:custGeom>
                <a:solidFill>
                  <a:schemeClr val="bg1">
                    <a:lumMod val="95000"/>
                  </a:schemeClr>
                </a:solidFill>
                <a:ln w="77881" cap="flat">
                  <a:noFill/>
                  <a:prstDash val="solid"/>
                  <a:miter/>
                </a:ln>
              </p:spPr>
              <p:txBody>
                <a:bodyPr rtlCol="0" anchor="ctr"/>
                <a:lstStyle/>
                <a:p>
                  <a:endParaRPr lang="en-US">
                    <a:solidFill>
                      <a:schemeClr val="bg1"/>
                    </a:solidFill>
                  </a:endParaRPr>
                </a:p>
              </p:txBody>
            </p:sp>
          </p:grpSp>
        </p:grpSp>
      </p:grpSp>
      <p:sp>
        <p:nvSpPr>
          <p:cNvPr id="2" name="Graphic 9">
            <a:extLst>
              <a:ext uri="{FF2B5EF4-FFF2-40B4-BE49-F238E27FC236}">
                <a16:creationId xmlns:a16="http://schemas.microsoft.com/office/drawing/2014/main" id="{844B31EE-7C92-E996-13B2-50524E26B5B2}"/>
              </a:ext>
            </a:extLst>
          </p:cNvPr>
          <p:cNvSpPr/>
          <p:nvPr/>
        </p:nvSpPr>
        <p:spPr>
          <a:xfrm>
            <a:off x="118928" y="3116920"/>
            <a:ext cx="1039053" cy="989046"/>
          </a:xfrm>
          <a:custGeom>
            <a:avLst/>
            <a:gdLst>
              <a:gd name="connsiteX0" fmla="*/ 797753 w 797752"/>
              <a:gd name="connsiteY0" fmla="*/ 398876 h 797752"/>
              <a:gd name="connsiteX1" fmla="*/ 398876 w 797752"/>
              <a:gd name="connsiteY1" fmla="*/ 797753 h 797752"/>
              <a:gd name="connsiteX2" fmla="*/ 0 w 797752"/>
              <a:gd name="connsiteY2" fmla="*/ 398876 h 797752"/>
              <a:gd name="connsiteX3" fmla="*/ 398876 w 797752"/>
              <a:gd name="connsiteY3" fmla="*/ 0 h 797752"/>
              <a:gd name="connsiteX4" fmla="*/ 797753 w 797752"/>
              <a:gd name="connsiteY4" fmla="*/ 398876 h 797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52" h="797752">
                <a:moveTo>
                  <a:pt x="797753" y="398876"/>
                </a:moveTo>
                <a:cubicBezTo>
                  <a:pt x="797753" y="619170"/>
                  <a:pt x="619170" y="797753"/>
                  <a:pt x="398876" y="797753"/>
                </a:cubicBezTo>
                <a:cubicBezTo>
                  <a:pt x="178583" y="797753"/>
                  <a:pt x="0" y="619170"/>
                  <a:pt x="0" y="398876"/>
                </a:cubicBezTo>
                <a:cubicBezTo>
                  <a:pt x="0" y="178583"/>
                  <a:pt x="178583" y="0"/>
                  <a:pt x="398876" y="0"/>
                </a:cubicBezTo>
                <a:cubicBezTo>
                  <a:pt x="619170" y="0"/>
                  <a:pt x="797753" y="178583"/>
                  <a:pt x="797753" y="398876"/>
                </a:cubicBezTo>
                <a:close/>
              </a:path>
            </a:pathLst>
          </a:custGeom>
          <a:solidFill>
            <a:schemeClr val="bg1">
              <a:lumMod val="75000"/>
            </a:schemeClr>
          </a:solidFill>
          <a:ln w="77881" cap="flat">
            <a:noFill/>
            <a:prstDash val="solid"/>
            <a:miter/>
          </a:ln>
        </p:spPr>
        <p:txBody>
          <a:bodyPr rtlCol="0" anchor="ctr"/>
          <a:lstStyle/>
          <a:p>
            <a:r>
              <a:rPr lang="en-US" sz="2800" dirty="0">
                <a:solidFill>
                  <a:schemeClr val="bg1"/>
                </a:solidFill>
              </a:rPr>
              <a:t>     2</a:t>
            </a:r>
          </a:p>
        </p:txBody>
      </p:sp>
    </p:spTree>
    <p:extLst>
      <p:ext uri="{BB962C8B-B14F-4D97-AF65-F5344CB8AC3E}">
        <p14:creationId xmlns:p14="http://schemas.microsoft.com/office/powerpoint/2010/main" val="4064668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D78BB8-4CC3-434E-B77E-7641E436E47D}"/>
              </a:ext>
            </a:extLst>
          </p:cNvPr>
          <p:cNvSpPr>
            <a:spLocks noGrp="1"/>
          </p:cNvSpPr>
          <p:nvPr>
            <p:ph type="sldNum" sz="quarter" idx="12"/>
          </p:nvPr>
        </p:nvSpPr>
        <p:spPr/>
        <p:txBody>
          <a:bodyPr/>
          <a:lstStyle/>
          <a:p>
            <a:fld id="{ECE082DE-8E2A-4186-9421-9D2318CE722A}" type="slidenum">
              <a:rPr lang="en-GB" smtClean="0"/>
              <a:t>5</a:t>
            </a:fld>
            <a:endParaRPr lang="en-GB"/>
          </a:p>
        </p:txBody>
      </p:sp>
      <p:sp>
        <p:nvSpPr>
          <p:cNvPr id="9" name="TextBox 8">
            <a:extLst>
              <a:ext uri="{FF2B5EF4-FFF2-40B4-BE49-F238E27FC236}">
                <a16:creationId xmlns:a16="http://schemas.microsoft.com/office/drawing/2014/main" id="{D9B75259-981A-C421-AF49-6D56FF04AB67}"/>
              </a:ext>
            </a:extLst>
          </p:cNvPr>
          <p:cNvSpPr txBox="1"/>
          <p:nvPr/>
        </p:nvSpPr>
        <p:spPr>
          <a:xfrm>
            <a:off x="696687" y="760993"/>
            <a:ext cx="6487885" cy="5336013"/>
          </a:xfrm>
          <a:prstGeom prst="rect">
            <a:avLst/>
          </a:prstGeom>
          <a:noFill/>
          <a:ln>
            <a:solidFill>
              <a:srgbClr val="C00000"/>
            </a:solidFill>
          </a:ln>
        </p:spPr>
        <p:txBody>
          <a:bodyPr wrap="square" rtlCol="0">
            <a:spAutoFit/>
          </a:bodyPr>
          <a:lstStyle/>
          <a:p>
            <a:pPr algn="just">
              <a:lnSpc>
                <a:spcPct val="107000"/>
              </a:lnSpc>
              <a:spcAft>
                <a:spcPts val="800"/>
              </a:spcAft>
            </a:pPr>
            <a:r>
              <a:rPr lang="en-US" sz="1600" b="1" kern="100" dirty="0">
                <a:effectLst/>
                <a:ea typeface="Calibri" panose="020F0502020204030204" pitchFamily="34" charset="0"/>
                <a:cs typeface="Times New Roman" panose="02020603050405020304" pitchFamily="18" charset="0"/>
              </a:rPr>
              <a:t>Habiba Okoli </a:t>
            </a:r>
            <a:endParaRPr lang="en-NG"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NG" sz="1600" b="1" kern="100" dirty="0">
                <a:effectLst/>
                <a:ea typeface="Calibri" panose="020F0502020204030204" pitchFamily="34" charset="0"/>
                <a:cs typeface="Times New Roman" panose="02020603050405020304" pitchFamily="18" charset="0"/>
              </a:rPr>
              <a:t>Head, </a:t>
            </a:r>
            <a:r>
              <a:rPr lang="en-US" sz="1600" b="1" kern="100" dirty="0">
                <a:effectLst/>
                <a:ea typeface="Calibri" panose="020F0502020204030204" pitchFamily="34" charset="0"/>
                <a:cs typeface="Times New Roman" panose="02020603050405020304" pitchFamily="18" charset="0"/>
              </a:rPr>
              <a:t>Retail,</a:t>
            </a:r>
            <a:endParaRPr lang="en-NG"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600" kern="100" dirty="0">
                <a:effectLst/>
                <a:ea typeface="Calibri" panose="020F0502020204030204" pitchFamily="34" charset="0"/>
                <a:cs typeface="Times New Roman" panose="02020603050405020304" pitchFamily="18" charset="0"/>
              </a:rPr>
              <a:t>Habiba </a:t>
            </a:r>
            <a:r>
              <a:rPr lang="en-NG" sz="1600" kern="100" dirty="0">
                <a:effectLst/>
                <a:ea typeface="Calibri" panose="020F0502020204030204" pitchFamily="34" charset="0"/>
                <a:cs typeface="Times New Roman" panose="02020603050405020304" pitchFamily="18" charset="0"/>
              </a:rPr>
              <a:t>is a solutions-driven and passionate </a:t>
            </a:r>
            <a:r>
              <a:rPr lang="en-US" sz="1600" kern="100" dirty="0">
                <a:effectLst/>
                <a:ea typeface="Calibri" panose="020F0502020204030204" pitchFamily="34" charset="0"/>
                <a:cs typeface="Times New Roman" panose="02020603050405020304" pitchFamily="18" charset="0"/>
              </a:rPr>
              <a:t>sales and Marketing Professional </a:t>
            </a:r>
            <a:r>
              <a:rPr lang="en-NG" sz="1600" kern="100" dirty="0">
                <a:effectLst/>
                <a:ea typeface="Calibri" panose="020F0502020204030204" pitchFamily="34" charset="0"/>
                <a:cs typeface="Times New Roman" panose="02020603050405020304" pitchFamily="18" charset="0"/>
              </a:rPr>
              <a:t>who currently heads the </a:t>
            </a:r>
            <a:r>
              <a:rPr lang="en-US" sz="1600" kern="100" dirty="0">
                <a:effectLst/>
                <a:ea typeface="Calibri" panose="020F0502020204030204" pitchFamily="34" charset="0"/>
                <a:cs typeface="Times New Roman" panose="02020603050405020304" pitchFamily="18" charset="0"/>
              </a:rPr>
              <a:t>Retail Team</a:t>
            </a:r>
            <a:r>
              <a:rPr lang="en-NG" sz="1600" kern="100" dirty="0">
                <a:effectLst/>
                <a:ea typeface="Calibri" panose="020F0502020204030204" pitchFamily="34" charset="0"/>
                <a:cs typeface="Times New Roman" panose="02020603050405020304" pitchFamily="18" charset="0"/>
              </a:rPr>
              <a:t> of Norrenberger.</a:t>
            </a:r>
            <a:r>
              <a:rPr lang="en-US" sz="1600" kern="100" dirty="0">
                <a:ea typeface="Calibri" panose="020F0502020204030204" pitchFamily="34" charset="0"/>
                <a:cs typeface="Times New Roman" panose="02020603050405020304" pitchFamily="18" charset="0"/>
              </a:rPr>
              <a:t> </a:t>
            </a:r>
            <a:r>
              <a:rPr lang="en-US" sz="1600" kern="100" dirty="0">
                <a:effectLst/>
                <a:ea typeface="Calibri" panose="020F0502020204030204" pitchFamily="34" charset="0"/>
                <a:cs typeface="Times New Roman" panose="02020603050405020304" pitchFamily="18" charset="0"/>
              </a:rPr>
              <a:t>She</a:t>
            </a:r>
            <a:r>
              <a:rPr lang="en-NG" sz="1600" kern="100" dirty="0">
                <a:effectLst/>
                <a:ea typeface="Calibri" panose="020F0502020204030204" pitchFamily="34" charset="0"/>
                <a:cs typeface="Times New Roman" panose="02020603050405020304" pitchFamily="18" charset="0"/>
              </a:rPr>
              <a:t> has about 1</a:t>
            </a:r>
            <a:r>
              <a:rPr lang="en-US" sz="1600" kern="100" dirty="0">
                <a:effectLst/>
                <a:ea typeface="Calibri" panose="020F0502020204030204" pitchFamily="34" charset="0"/>
                <a:cs typeface="Times New Roman" panose="02020603050405020304" pitchFamily="18" charset="0"/>
              </a:rPr>
              <a:t>3 </a:t>
            </a:r>
            <a:r>
              <a:rPr lang="en-NG" sz="1600" kern="100" dirty="0">
                <a:effectLst/>
                <a:ea typeface="Calibri" panose="020F0502020204030204" pitchFamily="34" charset="0"/>
                <a:cs typeface="Times New Roman" panose="02020603050405020304" pitchFamily="18" charset="0"/>
              </a:rPr>
              <a:t>years</a:t>
            </a:r>
            <a:r>
              <a:rPr lang="en-US" sz="1600" kern="100" dirty="0">
                <a:effectLst/>
                <a:ea typeface="Calibri" panose="020F0502020204030204" pitchFamily="34" charset="0"/>
                <a:cs typeface="Times New Roman" panose="02020603050405020304" pitchFamily="18" charset="0"/>
              </a:rPr>
              <a:t>’</a:t>
            </a:r>
            <a:r>
              <a:rPr lang="en-NG" sz="1600" kern="100" dirty="0">
                <a:effectLst/>
                <a:ea typeface="Calibri" panose="020F0502020204030204" pitchFamily="34" charset="0"/>
                <a:cs typeface="Times New Roman" panose="02020603050405020304" pitchFamily="18" charset="0"/>
              </a:rPr>
              <a:t> ex</a:t>
            </a:r>
            <a:r>
              <a:rPr lang="en-US" sz="1600" kern="100" dirty="0" err="1">
                <a:effectLst/>
                <a:ea typeface="Calibri" panose="020F0502020204030204" pitchFamily="34" charset="0"/>
                <a:cs typeface="Times New Roman" panose="02020603050405020304" pitchFamily="18" charset="0"/>
              </a:rPr>
              <a:t>perience</a:t>
            </a:r>
            <a:r>
              <a:rPr lang="en-US" sz="1600" kern="100" dirty="0">
                <a:effectLst/>
                <a:ea typeface="Calibri" panose="020F0502020204030204" pitchFamily="34" charset="0"/>
                <a:cs typeface="Times New Roman" panose="02020603050405020304" pitchFamily="18" charset="0"/>
              </a:rPr>
              <a:t> in financial management combining industry knowledge with an objective for innovation, leadership, and teamwork.</a:t>
            </a:r>
            <a:endParaRPr lang="en-NG"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NG" sz="1600" kern="100" dirty="0">
                <a:effectLst/>
                <a:ea typeface="Calibri" panose="020F0502020204030204" pitchFamily="34" charset="0"/>
                <a:cs typeface="Times New Roman" panose="02020603050405020304" pitchFamily="18" charset="0"/>
              </a:rPr>
              <a:t>Prior to joining Norrenberger, </a:t>
            </a:r>
            <a:r>
              <a:rPr lang="en-US" sz="1600" kern="100" dirty="0">
                <a:effectLst/>
                <a:ea typeface="Calibri" panose="020F0502020204030204" pitchFamily="34" charset="0"/>
                <a:cs typeface="Times New Roman" panose="02020603050405020304" pitchFamily="18" charset="0"/>
              </a:rPr>
              <a:t>she</a:t>
            </a:r>
            <a:r>
              <a:rPr lang="en-NG" sz="1600" kern="100" dirty="0">
                <a:effectLst/>
                <a:ea typeface="Calibri" panose="020F0502020204030204" pitchFamily="34" charset="0"/>
                <a:cs typeface="Times New Roman" panose="02020603050405020304" pitchFamily="18" charset="0"/>
              </a:rPr>
              <a:t> worked as the Abuja </a:t>
            </a:r>
            <a:r>
              <a:rPr lang="en-US" sz="1600" kern="100" dirty="0">
                <a:effectLst/>
                <a:ea typeface="Calibri" panose="020F0502020204030204" pitchFamily="34" charset="0"/>
                <a:cs typeface="Times New Roman" panose="02020603050405020304" pitchFamily="18" charset="0"/>
              </a:rPr>
              <a:t>head of Investment One Financial Group</a:t>
            </a:r>
            <a:r>
              <a:rPr lang="en-NG" sz="1600" kern="100" dirty="0">
                <a:effectLst/>
                <a:ea typeface="Calibri" panose="020F0502020204030204" pitchFamily="34" charset="0"/>
                <a:cs typeface="Times New Roman" panose="02020603050405020304" pitchFamily="18" charset="0"/>
              </a:rPr>
              <a:t>, where </a:t>
            </a:r>
            <a:r>
              <a:rPr lang="en-US" sz="1600" kern="100" dirty="0">
                <a:effectLst/>
                <a:ea typeface="Calibri" panose="020F0502020204030204" pitchFamily="34" charset="0"/>
                <a:cs typeface="Times New Roman" panose="02020603050405020304" pitchFamily="18" charset="0"/>
              </a:rPr>
              <a:t>s</a:t>
            </a:r>
            <a:r>
              <a:rPr lang="en-NG" sz="1600" kern="100" dirty="0">
                <a:effectLst/>
                <a:ea typeface="Calibri" panose="020F0502020204030204" pitchFamily="34" charset="0"/>
                <a:cs typeface="Times New Roman" panose="02020603050405020304" pitchFamily="18" charset="0"/>
              </a:rPr>
              <a:t>he excelled as a Business </a:t>
            </a:r>
            <a:r>
              <a:rPr lang="en-US" sz="1600" kern="100" dirty="0">
                <a:effectLst/>
                <a:ea typeface="Calibri" panose="020F0502020204030204" pitchFamily="34" charset="0"/>
                <a:cs typeface="Times New Roman" panose="02020603050405020304" pitchFamily="18" charset="0"/>
              </a:rPr>
              <a:t>development professional leading a team of 4 </a:t>
            </a:r>
            <a:r>
              <a:rPr lang="en-NG" sz="1600" kern="100" dirty="0">
                <a:effectLst/>
                <a:ea typeface="Calibri" panose="020F0502020204030204" pitchFamily="34" charset="0"/>
                <a:cs typeface="Times New Roman" panose="02020603050405020304" pitchFamily="18" charset="0"/>
              </a:rPr>
              <a:t>and </a:t>
            </a:r>
            <a:r>
              <a:rPr lang="en-US" sz="1600" kern="100" dirty="0">
                <a:effectLst/>
                <a:ea typeface="Calibri" panose="020F0502020204030204" pitchFamily="34" charset="0"/>
                <a:cs typeface="Times New Roman" panose="02020603050405020304" pitchFamily="18" charset="0"/>
              </a:rPr>
              <a:t>a trusted financial </a:t>
            </a:r>
            <a:r>
              <a:rPr lang="en-NG" sz="1600" kern="100" dirty="0">
                <a:effectLst/>
                <a:ea typeface="Calibri" panose="020F0502020204030204" pitchFamily="34" charset="0"/>
                <a:cs typeface="Times New Roman" panose="02020603050405020304" pitchFamily="18" charset="0"/>
              </a:rPr>
              <a:t>Advise</a:t>
            </a:r>
            <a:r>
              <a:rPr lang="en-US" sz="1600" kern="100" dirty="0">
                <a:effectLst/>
                <a:ea typeface="Calibri" panose="020F0502020204030204" pitchFamily="34" charset="0"/>
                <a:cs typeface="Times New Roman" panose="02020603050405020304" pitchFamily="18" charset="0"/>
              </a:rPr>
              <a:t>r, expanding the business through leverage on opportunities and utilizing her network to create value.</a:t>
            </a:r>
            <a:endParaRPr lang="en-NG"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600" kern="100" dirty="0">
                <a:effectLst/>
                <a:ea typeface="Calibri" panose="020F0502020204030204" pitchFamily="34" charset="0"/>
                <a:cs typeface="Times New Roman" panose="02020603050405020304" pitchFamily="18" charset="0"/>
              </a:rPr>
              <a:t>Habiba </a:t>
            </a:r>
            <a:r>
              <a:rPr lang="en-NG" sz="1600" kern="100" dirty="0">
                <a:effectLst/>
                <a:ea typeface="Calibri" panose="020F0502020204030204" pitchFamily="34" charset="0"/>
                <a:cs typeface="Times New Roman" panose="02020603050405020304" pitchFamily="18" charset="0"/>
              </a:rPr>
              <a:t>started h</a:t>
            </a:r>
            <a:r>
              <a:rPr lang="en-US" sz="1600" kern="100" dirty="0">
                <a:effectLst/>
                <a:ea typeface="Calibri" panose="020F0502020204030204" pitchFamily="34" charset="0"/>
                <a:cs typeface="Times New Roman" panose="02020603050405020304" pitchFamily="18" charset="0"/>
              </a:rPr>
              <a:t>er</a:t>
            </a:r>
            <a:r>
              <a:rPr lang="en-NG" sz="1600" kern="100" dirty="0">
                <a:effectLst/>
                <a:ea typeface="Calibri" panose="020F0502020204030204" pitchFamily="34" charset="0"/>
                <a:cs typeface="Times New Roman" panose="02020603050405020304" pitchFamily="18" charset="0"/>
              </a:rPr>
              <a:t> career</a:t>
            </a:r>
            <a:r>
              <a:rPr lang="en-US" sz="1600" kern="100" dirty="0">
                <a:effectLst/>
                <a:ea typeface="Calibri" panose="020F0502020204030204" pitchFamily="34" charset="0"/>
                <a:cs typeface="Times New Roman" panose="02020603050405020304" pitchFamily="18" charset="0"/>
              </a:rPr>
              <a:t> in Asset management with ARM investment Managers where she rose through the ranks to become a team lead, leading a dynamic team of 10 high performers </a:t>
            </a:r>
            <a:r>
              <a:rPr lang="en-NG" sz="1600" kern="100" dirty="0">
                <a:effectLst/>
                <a:ea typeface="Calibri" panose="020F0502020204030204" pitchFamily="34" charset="0"/>
                <a:cs typeface="Times New Roman" panose="02020603050405020304" pitchFamily="18" charset="0"/>
              </a:rPr>
              <a:t>before proceeding to </a:t>
            </a:r>
            <a:r>
              <a:rPr lang="en-US" sz="1600" kern="100" dirty="0">
                <a:effectLst/>
                <a:ea typeface="Calibri" panose="020F0502020204030204" pitchFamily="34" charset="0"/>
                <a:cs typeface="Times New Roman" panose="02020603050405020304" pitchFamily="18" charset="0"/>
              </a:rPr>
              <a:t>Investment One </a:t>
            </a:r>
            <a:r>
              <a:rPr lang="en-NG" sz="1600" kern="100" dirty="0">
                <a:effectLst/>
                <a:ea typeface="Calibri" panose="020F0502020204030204" pitchFamily="34" charset="0"/>
                <a:cs typeface="Times New Roman" panose="02020603050405020304" pitchFamily="18" charset="0"/>
              </a:rPr>
              <a:t>where </a:t>
            </a:r>
            <a:r>
              <a:rPr lang="en-US" sz="1600" kern="100" dirty="0">
                <a:effectLst/>
                <a:ea typeface="Calibri" panose="020F0502020204030204" pitchFamily="34" charset="0"/>
                <a:cs typeface="Times New Roman" panose="02020603050405020304" pitchFamily="18" charset="0"/>
              </a:rPr>
              <a:t>s</a:t>
            </a:r>
            <a:r>
              <a:rPr lang="en-NG" sz="1600" kern="100" dirty="0">
                <a:effectLst/>
                <a:ea typeface="Calibri" panose="020F0502020204030204" pitchFamily="34" charset="0"/>
                <a:cs typeface="Times New Roman" panose="02020603050405020304" pitchFamily="18" charset="0"/>
              </a:rPr>
              <a:t>he </a:t>
            </a:r>
            <a:r>
              <a:rPr lang="en-US" sz="1600" kern="100" dirty="0">
                <a:effectLst/>
                <a:ea typeface="Calibri" panose="020F0502020204030204" pitchFamily="34" charset="0"/>
                <a:cs typeface="Times New Roman" panose="02020603050405020304" pitchFamily="18" charset="0"/>
              </a:rPr>
              <a:t>built the business to an enviable AUM position closing in on major transactions.</a:t>
            </a:r>
            <a:endParaRPr lang="en-NG" sz="1600" kern="1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1600" kern="100" dirty="0">
                <a:effectLst/>
                <a:ea typeface="Calibri" panose="020F0502020204030204" pitchFamily="34" charset="0"/>
                <a:cs typeface="Times New Roman" panose="02020603050405020304" pitchFamily="18" charset="0"/>
              </a:rPr>
              <a:t>She</a:t>
            </a:r>
            <a:r>
              <a:rPr lang="en-NG" sz="1600" kern="100" dirty="0">
                <a:effectLst/>
                <a:ea typeface="Calibri" panose="020F0502020204030204" pitchFamily="34" charset="0"/>
                <a:cs typeface="Times New Roman" panose="02020603050405020304" pitchFamily="18" charset="0"/>
              </a:rPr>
              <a:t> holds a Bachelor of </a:t>
            </a:r>
            <a:r>
              <a:rPr lang="en-US" sz="1600" kern="100" dirty="0">
                <a:effectLst/>
                <a:ea typeface="Calibri" panose="020F0502020204030204" pitchFamily="34" charset="0"/>
                <a:cs typeface="Times New Roman" panose="02020603050405020304" pitchFamily="18" charset="0"/>
              </a:rPr>
              <a:t>Arts</a:t>
            </a:r>
            <a:r>
              <a:rPr lang="en-NG" sz="1600" kern="100" dirty="0">
                <a:effectLst/>
                <a:ea typeface="Calibri" panose="020F0502020204030204" pitchFamily="34" charset="0"/>
                <a:cs typeface="Times New Roman" panose="02020603050405020304" pitchFamily="18" charset="0"/>
              </a:rPr>
              <a:t> (</a:t>
            </a:r>
            <a:r>
              <a:rPr lang="en-US" sz="1600" kern="100" dirty="0">
                <a:effectLst/>
                <a:ea typeface="Calibri" panose="020F0502020204030204" pitchFamily="34" charset="0"/>
                <a:cs typeface="Times New Roman" panose="02020603050405020304" pitchFamily="18" charset="0"/>
              </a:rPr>
              <a:t>BA English</a:t>
            </a:r>
            <a:r>
              <a:rPr lang="en-NG" sz="1600" kern="100" dirty="0">
                <a:effectLst/>
                <a:ea typeface="Calibri" panose="020F0502020204030204" pitchFamily="34" charset="0"/>
                <a:cs typeface="Times New Roman" panose="02020603050405020304" pitchFamily="18" charset="0"/>
              </a:rPr>
              <a:t>) from the University of </a:t>
            </a:r>
            <a:r>
              <a:rPr lang="en-US" sz="1600" kern="100" dirty="0">
                <a:effectLst/>
                <a:ea typeface="Calibri" panose="020F0502020204030204" pitchFamily="34" charset="0"/>
                <a:cs typeface="Times New Roman" panose="02020603050405020304" pitchFamily="18" charset="0"/>
              </a:rPr>
              <a:t>Maiduguri</a:t>
            </a:r>
            <a:r>
              <a:rPr lang="en-NG" sz="1600" kern="100" dirty="0">
                <a:effectLst/>
                <a:ea typeface="Calibri" panose="020F0502020204030204" pitchFamily="34" charset="0"/>
                <a:cs typeface="Times New Roman" panose="02020603050405020304" pitchFamily="18" charset="0"/>
              </a:rPr>
              <a:t> and is a</a:t>
            </a:r>
            <a:r>
              <a:rPr lang="en-US" sz="1600" kern="100" dirty="0">
                <a:effectLst/>
                <a:ea typeface="Calibri" panose="020F0502020204030204" pitchFamily="34" charset="0"/>
                <a:cs typeface="Times New Roman" panose="02020603050405020304" pitchFamily="18" charset="0"/>
              </a:rPr>
              <a:t> certified Fund Manager.</a:t>
            </a:r>
            <a:endParaRPr lang="en-NG" sz="1600" kern="100" dirty="0">
              <a:effectLst/>
              <a:ea typeface="Calibri" panose="020F0502020204030204" pitchFamily="34" charset="0"/>
              <a:cs typeface="Times New Roman" panose="02020603050405020304" pitchFamily="18" charset="0"/>
            </a:endParaRPr>
          </a:p>
        </p:txBody>
      </p:sp>
      <p:pic>
        <p:nvPicPr>
          <p:cNvPr id="16" name="Picture 15" descr="A person in a black suit with her arms crossed&#10;&#10;Description automatically generated">
            <a:extLst>
              <a:ext uri="{FF2B5EF4-FFF2-40B4-BE49-F238E27FC236}">
                <a16:creationId xmlns:a16="http://schemas.microsoft.com/office/drawing/2014/main" id="{29DC1AB9-61E5-179B-A3C5-4D33B9AB0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1886" y="590889"/>
            <a:ext cx="4180114" cy="6267111"/>
          </a:xfrm>
          <a:prstGeom prst="rect">
            <a:avLst/>
          </a:prstGeom>
        </p:spPr>
      </p:pic>
    </p:spTree>
    <p:extLst>
      <p:ext uri="{BB962C8B-B14F-4D97-AF65-F5344CB8AC3E}">
        <p14:creationId xmlns:p14="http://schemas.microsoft.com/office/powerpoint/2010/main" val="369902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D78BB8-4CC3-434E-B77E-7641E436E47D}"/>
              </a:ext>
            </a:extLst>
          </p:cNvPr>
          <p:cNvSpPr>
            <a:spLocks noGrp="1"/>
          </p:cNvSpPr>
          <p:nvPr>
            <p:ph type="sldNum" sz="quarter" idx="12"/>
          </p:nvPr>
        </p:nvSpPr>
        <p:spPr/>
        <p:txBody>
          <a:bodyPr/>
          <a:lstStyle/>
          <a:p>
            <a:fld id="{ECE082DE-8E2A-4186-9421-9D2318CE722A}" type="slidenum">
              <a:rPr lang="en-GB" smtClean="0"/>
              <a:t>6</a:t>
            </a:fld>
            <a:endParaRPr lang="en-GB"/>
          </a:p>
        </p:txBody>
      </p:sp>
      <p:sp>
        <p:nvSpPr>
          <p:cNvPr id="9" name="TextBox 8">
            <a:extLst>
              <a:ext uri="{FF2B5EF4-FFF2-40B4-BE49-F238E27FC236}">
                <a16:creationId xmlns:a16="http://schemas.microsoft.com/office/drawing/2014/main" id="{D9B75259-981A-C421-AF49-6D56FF04AB67}"/>
              </a:ext>
            </a:extLst>
          </p:cNvPr>
          <p:cNvSpPr txBox="1"/>
          <p:nvPr/>
        </p:nvSpPr>
        <p:spPr>
          <a:xfrm>
            <a:off x="718457" y="1413063"/>
            <a:ext cx="6520543" cy="4031873"/>
          </a:xfrm>
          <a:prstGeom prst="rect">
            <a:avLst/>
          </a:prstGeom>
          <a:noFill/>
          <a:ln>
            <a:solidFill>
              <a:srgbClr val="C00000"/>
            </a:solidFill>
          </a:ln>
        </p:spPr>
        <p:txBody>
          <a:bodyPr wrap="square" rtlCol="0">
            <a:spAutoFit/>
          </a:bodyPr>
          <a:lstStyle/>
          <a:p>
            <a:pPr algn="just" rtl="0" fontAlgn="base"/>
            <a:r>
              <a:rPr lang="en-US" sz="1600" b="1" i="0" dirty="0" err="1">
                <a:solidFill>
                  <a:srgbClr val="000000"/>
                </a:solidFill>
                <a:effectLst/>
                <a:latin typeface="Corbel" panose="020B0503020204020204" pitchFamily="34" charset="0"/>
              </a:rPr>
              <a:t>Agwu</a:t>
            </a:r>
            <a:r>
              <a:rPr lang="en-US" sz="1600" b="1" i="0" dirty="0">
                <a:solidFill>
                  <a:srgbClr val="000000"/>
                </a:solidFill>
                <a:effectLst/>
                <a:latin typeface="Corbel" panose="020B0503020204020204" pitchFamily="34" charset="0"/>
              </a:rPr>
              <a:t> Ngozi Nnamdi </a:t>
            </a:r>
            <a:r>
              <a:rPr lang="en-US" sz="1600" b="0" i="0" dirty="0">
                <a:solidFill>
                  <a:srgbClr val="000000"/>
                </a:solidFill>
                <a:effectLst/>
                <a:latin typeface="Corbel" panose="020B0503020204020204" pitchFamily="34" charset="0"/>
              </a:rPr>
              <a:t> </a:t>
            </a:r>
            <a:endParaRPr lang="en-US" sz="1600" b="0" i="0" dirty="0">
              <a:solidFill>
                <a:srgbClr val="000000"/>
              </a:solidFill>
              <a:effectLst/>
              <a:latin typeface="Segoe UI" panose="020B0502040204020203" pitchFamily="34" charset="0"/>
            </a:endParaRPr>
          </a:p>
          <a:p>
            <a:pPr algn="just" rtl="0" fontAlgn="base"/>
            <a:r>
              <a:rPr lang="en-US" sz="1600" b="1" i="0" dirty="0">
                <a:solidFill>
                  <a:srgbClr val="000000"/>
                </a:solidFill>
                <a:effectLst/>
                <a:latin typeface="Corbel" panose="020B0503020204020204" pitchFamily="34" charset="0"/>
              </a:rPr>
              <a:t>Sales Intern</a:t>
            </a:r>
            <a:r>
              <a:rPr lang="en-US" sz="1600" b="0" i="0" dirty="0">
                <a:solidFill>
                  <a:srgbClr val="000000"/>
                </a:solidFill>
                <a:effectLst/>
                <a:latin typeface="Corbel" panose="020B0503020204020204" pitchFamily="34" charset="0"/>
              </a:rPr>
              <a:t> </a:t>
            </a:r>
          </a:p>
          <a:p>
            <a:pPr algn="just" rtl="0" fontAlgn="base"/>
            <a:endParaRPr lang="en-US" sz="1600" b="0" i="0" dirty="0">
              <a:solidFill>
                <a:srgbClr val="000000"/>
              </a:solidFill>
              <a:effectLst/>
              <a:latin typeface="Segoe UI" panose="020B0502040204020203" pitchFamily="34" charset="0"/>
            </a:endParaRPr>
          </a:p>
          <a:p>
            <a:pPr algn="just" rtl="0" fontAlgn="base"/>
            <a:r>
              <a:rPr lang="en-US" sz="1600" b="0" i="0" dirty="0">
                <a:solidFill>
                  <a:srgbClr val="000000"/>
                </a:solidFill>
                <a:effectLst/>
                <a:latin typeface="Corbel" panose="020B0503020204020204" pitchFamily="34" charset="0"/>
              </a:rPr>
              <a:t>Ngozi interns with the asset management team at Norrenberger. She is solution-driven and passionate about her job, and she is a goal-getter, and she has 4 years’ experience in various fields. </a:t>
            </a:r>
          </a:p>
          <a:p>
            <a:pPr algn="just" rtl="0" fontAlgn="base"/>
            <a:endParaRPr lang="en-US" sz="1600" b="0" i="0" dirty="0">
              <a:solidFill>
                <a:srgbClr val="000000"/>
              </a:solidFill>
              <a:effectLst/>
              <a:latin typeface="Segoe UI" panose="020B0502040204020203" pitchFamily="34" charset="0"/>
            </a:endParaRPr>
          </a:p>
          <a:p>
            <a:pPr algn="just" rtl="0" fontAlgn="base"/>
            <a:r>
              <a:rPr lang="en-US" sz="1600" b="0" i="0" dirty="0">
                <a:solidFill>
                  <a:srgbClr val="000000"/>
                </a:solidFill>
                <a:effectLst/>
                <a:latin typeface="Corbel" panose="020B0503020204020204" pitchFamily="34" charset="0"/>
              </a:rPr>
              <a:t>Prior to joining Norrenberger, she worked with the National Emergency Management Agency (NEMA) as an Admin Personnel in the Human Resource department, she also worked at the National Centre for Disease Control (NCDC), FCT Abuja as a volunteer during the COVID-19 pandemic as a Sample Collector and a Tester. She has also worked with National Hospital and Amana Medical Centre Abuja as a Laboratory Officer.</a:t>
            </a:r>
          </a:p>
          <a:p>
            <a:pPr algn="just" rtl="0" fontAlgn="base"/>
            <a:r>
              <a:rPr lang="en-US" sz="1600" b="0" i="0" dirty="0">
                <a:solidFill>
                  <a:srgbClr val="000000"/>
                </a:solidFill>
                <a:effectLst/>
                <a:latin typeface="Corbel" panose="020B0503020204020204" pitchFamily="34" charset="0"/>
              </a:rPr>
              <a:t> </a:t>
            </a:r>
            <a:endParaRPr lang="en-US" sz="1600" b="0" i="0" dirty="0">
              <a:solidFill>
                <a:srgbClr val="000000"/>
              </a:solidFill>
              <a:effectLst/>
              <a:latin typeface="Segoe UI" panose="020B0502040204020203" pitchFamily="34" charset="0"/>
            </a:endParaRPr>
          </a:p>
          <a:p>
            <a:pPr algn="just" rtl="0" fontAlgn="base"/>
            <a:r>
              <a:rPr lang="en-US" sz="1600" b="0" i="0" dirty="0">
                <a:solidFill>
                  <a:srgbClr val="000000"/>
                </a:solidFill>
                <a:effectLst/>
                <a:latin typeface="Corbel" panose="020B0503020204020204" pitchFamily="34" charset="0"/>
              </a:rPr>
              <a:t>Ngozi holds a bachelor’s degree in Microbiology from Bingham University, Karu, Nasarawa State. </a:t>
            </a:r>
            <a:endParaRPr lang="en-US" sz="1600" b="0" i="0" dirty="0">
              <a:solidFill>
                <a:srgbClr val="000000"/>
              </a:solidFill>
              <a:effectLst/>
              <a:latin typeface="Segoe UI" panose="020B0502040204020203" pitchFamily="34" charset="0"/>
            </a:endParaRPr>
          </a:p>
        </p:txBody>
      </p:sp>
      <p:pic>
        <p:nvPicPr>
          <p:cNvPr id="14" name="Picture 13" descr="A person in a black suit&#10;&#10;Description automatically generated">
            <a:extLst>
              <a:ext uri="{FF2B5EF4-FFF2-40B4-BE49-F238E27FC236}">
                <a16:creationId xmlns:a16="http://schemas.microsoft.com/office/drawing/2014/main" id="{068D4BDC-3BA3-D00A-9321-F6DB58FCE0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80463" y="1641777"/>
            <a:ext cx="6253844" cy="4169229"/>
          </a:xfrm>
          <a:prstGeom prst="rect">
            <a:avLst/>
          </a:prstGeom>
        </p:spPr>
      </p:pic>
    </p:spTree>
    <p:extLst>
      <p:ext uri="{BB962C8B-B14F-4D97-AF65-F5344CB8AC3E}">
        <p14:creationId xmlns:p14="http://schemas.microsoft.com/office/powerpoint/2010/main" val="193787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1B97EF-9A1C-4844-9F5F-7914585C10E2}"/>
              </a:ext>
            </a:extLst>
          </p:cNvPr>
          <p:cNvSpPr txBox="1"/>
          <p:nvPr/>
        </p:nvSpPr>
        <p:spPr>
          <a:xfrm>
            <a:off x="640251" y="1506260"/>
            <a:ext cx="4255514" cy="646331"/>
          </a:xfrm>
          <a:custGeom>
            <a:avLst/>
            <a:gdLst>
              <a:gd name="connsiteX0" fmla="*/ 0 w 4775200"/>
              <a:gd name="connsiteY0" fmla="*/ 0 h 830997"/>
              <a:gd name="connsiteX1" fmla="*/ 4775200 w 4775200"/>
              <a:gd name="connsiteY1" fmla="*/ 0 h 830997"/>
              <a:gd name="connsiteX2" fmla="*/ 4775200 w 4775200"/>
              <a:gd name="connsiteY2" fmla="*/ 830997 h 830997"/>
              <a:gd name="connsiteX3" fmla="*/ 0 w 4775200"/>
              <a:gd name="connsiteY3" fmla="*/ 830997 h 830997"/>
              <a:gd name="connsiteX4" fmla="*/ 0 w 4775200"/>
              <a:gd name="connsiteY4" fmla="*/ 0 h 830997"/>
              <a:gd name="connsiteX0" fmla="*/ 0 w 4775200"/>
              <a:gd name="connsiteY0" fmla="*/ 0 h 830997"/>
              <a:gd name="connsiteX1" fmla="*/ 4775200 w 4775200"/>
              <a:gd name="connsiteY1" fmla="*/ 0 h 830997"/>
              <a:gd name="connsiteX2" fmla="*/ 3657600 w 4775200"/>
              <a:gd name="connsiteY2" fmla="*/ 810677 h 830997"/>
              <a:gd name="connsiteX3" fmla="*/ 0 w 4775200"/>
              <a:gd name="connsiteY3" fmla="*/ 830997 h 830997"/>
              <a:gd name="connsiteX4" fmla="*/ 0 w 4775200"/>
              <a:gd name="connsiteY4" fmla="*/ 0 h 830997"/>
              <a:gd name="connsiteX0" fmla="*/ 0 w 4775200"/>
              <a:gd name="connsiteY0" fmla="*/ 0 h 830997"/>
              <a:gd name="connsiteX1" fmla="*/ 4775200 w 4775200"/>
              <a:gd name="connsiteY1" fmla="*/ 0 h 830997"/>
              <a:gd name="connsiteX2" fmla="*/ 3758984 w 4775200"/>
              <a:gd name="connsiteY2" fmla="*/ 810677 h 830997"/>
              <a:gd name="connsiteX3" fmla="*/ 0 w 4775200"/>
              <a:gd name="connsiteY3" fmla="*/ 830997 h 830997"/>
              <a:gd name="connsiteX4" fmla="*/ 0 w 4775200"/>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830997">
                <a:moveTo>
                  <a:pt x="0" y="0"/>
                </a:moveTo>
                <a:lnTo>
                  <a:pt x="4775200" y="0"/>
                </a:lnTo>
                <a:lnTo>
                  <a:pt x="3758984" y="810677"/>
                </a:lnTo>
                <a:lnTo>
                  <a:pt x="0" y="830997"/>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glow rad="63500">
              <a:schemeClr val="accent6">
                <a:satMod val="175000"/>
                <a:alpha val="40000"/>
              </a:schemeClr>
            </a:glow>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t>BBB- </a:t>
            </a:r>
          </a:p>
          <a:p>
            <a:pPr algn="ctr"/>
            <a:r>
              <a:rPr lang="en-US" b="1" dirty="0"/>
              <a:t>OUTLOOK: STABLE</a:t>
            </a:r>
            <a:endParaRPr lang="en-NG" b="1" dirty="0"/>
          </a:p>
        </p:txBody>
      </p:sp>
      <p:sp>
        <p:nvSpPr>
          <p:cNvPr id="3" name="Slide Number Placeholder 2">
            <a:extLst>
              <a:ext uri="{FF2B5EF4-FFF2-40B4-BE49-F238E27FC236}">
                <a16:creationId xmlns:a16="http://schemas.microsoft.com/office/drawing/2014/main" id="{F1D78BB8-4CC3-434E-B77E-7641E436E47D}"/>
              </a:ext>
            </a:extLst>
          </p:cNvPr>
          <p:cNvSpPr>
            <a:spLocks noGrp="1"/>
          </p:cNvSpPr>
          <p:nvPr>
            <p:ph type="sldNum" sz="quarter" idx="12"/>
          </p:nvPr>
        </p:nvSpPr>
        <p:spPr/>
        <p:txBody>
          <a:bodyPr/>
          <a:lstStyle/>
          <a:p>
            <a:fld id="{ECE082DE-8E2A-4186-9421-9D2318CE722A}" type="slidenum">
              <a:rPr lang="en-GB" smtClean="0"/>
              <a:t>7</a:t>
            </a:fld>
            <a:endParaRPr lang="en-GB"/>
          </a:p>
        </p:txBody>
      </p:sp>
      <p:sp>
        <p:nvSpPr>
          <p:cNvPr id="4" name="Title 3">
            <a:extLst>
              <a:ext uri="{FF2B5EF4-FFF2-40B4-BE49-F238E27FC236}">
                <a16:creationId xmlns:a16="http://schemas.microsoft.com/office/drawing/2014/main" id="{806C3417-2068-46DB-8DE8-AEF768437248}"/>
              </a:ext>
            </a:extLst>
          </p:cNvPr>
          <p:cNvSpPr>
            <a:spLocks noGrp="1"/>
          </p:cNvSpPr>
          <p:nvPr>
            <p:ph type="title"/>
          </p:nvPr>
        </p:nvSpPr>
        <p:spPr>
          <a:xfrm>
            <a:off x="2657293" y="210969"/>
            <a:ext cx="9521601" cy="379756"/>
          </a:xfrm>
        </p:spPr>
        <p:txBody>
          <a:bodyPr>
            <a:normAutofit fontScale="90000"/>
          </a:bodyPr>
          <a:lstStyle/>
          <a:p>
            <a:r>
              <a:rPr lang="en-US" b="1" dirty="0">
                <a:latin typeface="Corbel" panose="020B0503020204020204" pitchFamily="34" charset="0"/>
              </a:rPr>
              <a:t>RATING SCORE CARD</a:t>
            </a:r>
          </a:p>
        </p:txBody>
      </p:sp>
      <p:pic>
        <p:nvPicPr>
          <p:cNvPr id="1026" name="Picture 2" descr="Agusto &amp; Co. assigns an “A(f)” rating to FSDH Treasury Bills Fund - Agusto  &amp; Co. Ltd">
            <a:extLst>
              <a:ext uri="{FF2B5EF4-FFF2-40B4-BE49-F238E27FC236}">
                <a16:creationId xmlns:a16="http://schemas.microsoft.com/office/drawing/2014/main" id="{9CCE4CC8-AABE-4910-87CA-8C6C4B2E9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384" y="2367481"/>
            <a:ext cx="2738216" cy="680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ta Protection &amp; Privacy Compliance Test - DataPro Limited">
            <a:extLst>
              <a:ext uri="{FF2B5EF4-FFF2-40B4-BE49-F238E27FC236}">
                <a16:creationId xmlns:a16="http://schemas.microsoft.com/office/drawing/2014/main" id="{CBD2CC5F-FAAB-40DE-80BF-09EFFF9C25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6689" y="2404340"/>
            <a:ext cx="2876423" cy="7844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2E8576F-AA0D-4B75-9CD2-F13ECC1532CD}"/>
              </a:ext>
            </a:extLst>
          </p:cNvPr>
          <p:cNvSpPr txBox="1"/>
          <p:nvPr/>
        </p:nvSpPr>
        <p:spPr>
          <a:xfrm>
            <a:off x="6955151" y="1522043"/>
            <a:ext cx="3940647" cy="707886"/>
          </a:xfrm>
          <a:custGeom>
            <a:avLst/>
            <a:gdLst>
              <a:gd name="connsiteX0" fmla="*/ 0 w 4673600"/>
              <a:gd name="connsiteY0" fmla="*/ 0 h 830997"/>
              <a:gd name="connsiteX1" fmla="*/ 4673600 w 4673600"/>
              <a:gd name="connsiteY1" fmla="*/ 0 h 830997"/>
              <a:gd name="connsiteX2" fmla="*/ 4673600 w 4673600"/>
              <a:gd name="connsiteY2" fmla="*/ 830997 h 830997"/>
              <a:gd name="connsiteX3" fmla="*/ 0 w 4673600"/>
              <a:gd name="connsiteY3" fmla="*/ 830997 h 830997"/>
              <a:gd name="connsiteX4" fmla="*/ 0 w 4673600"/>
              <a:gd name="connsiteY4" fmla="*/ 0 h 830997"/>
              <a:gd name="connsiteX0" fmla="*/ 1320800 w 4673600"/>
              <a:gd name="connsiteY0" fmla="*/ 20320 h 830997"/>
              <a:gd name="connsiteX1" fmla="*/ 4673600 w 4673600"/>
              <a:gd name="connsiteY1" fmla="*/ 0 h 830997"/>
              <a:gd name="connsiteX2" fmla="*/ 4673600 w 4673600"/>
              <a:gd name="connsiteY2" fmla="*/ 830997 h 830997"/>
              <a:gd name="connsiteX3" fmla="*/ 0 w 4673600"/>
              <a:gd name="connsiteY3" fmla="*/ 830997 h 830997"/>
              <a:gd name="connsiteX4" fmla="*/ 1320800 w 4673600"/>
              <a:gd name="connsiteY4" fmla="*/ 20320 h 830997"/>
              <a:gd name="connsiteX0" fmla="*/ 1148080 w 4673600"/>
              <a:gd name="connsiteY0" fmla="*/ 30480 h 830997"/>
              <a:gd name="connsiteX1" fmla="*/ 4673600 w 4673600"/>
              <a:gd name="connsiteY1" fmla="*/ 0 h 830997"/>
              <a:gd name="connsiteX2" fmla="*/ 4673600 w 4673600"/>
              <a:gd name="connsiteY2" fmla="*/ 830997 h 830997"/>
              <a:gd name="connsiteX3" fmla="*/ 0 w 4673600"/>
              <a:gd name="connsiteY3" fmla="*/ 830997 h 830997"/>
              <a:gd name="connsiteX4" fmla="*/ 1148080 w 4673600"/>
              <a:gd name="connsiteY4" fmla="*/ 30480 h 830997"/>
              <a:gd name="connsiteX0" fmla="*/ 853440 w 4673600"/>
              <a:gd name="connsiteY0" fmla="*/ 50800 h 830997"/>
              <a:gd name="connsiteX1" fmla="*/ 4673600 w 4673600"/>
              <a:gd name="connsiteY1" fmla="*/ 0 h 830997"/>
              <a:gd name="connsiteX2" fmla="*/ 4673600 w 4673600"/>
              <a:gd name="connsiteY2" fmla="*/ 830997 h 830997"/>
              <a:gd name="connsiteX3" fmla="*/ 0 w 4673600"/>
              <a:gd name="connsiteY3" fmla="*/ 830997 h 830997"/>
              <a:gd name="connsiteX4" fmla="*/ 853440 w 4673600"/>
              <a:gd name="connsiteY4" fmla="*/ 50800 h 830997"/>
              <a:gd name="connsiteX0" fmla="*/ 1097280 w 4673600"/>
              <a:gd name="connsiteY0" fmla="*/ 71120 h 830997"/>
              <a:gd name="connsiteX1" fmla="*/ 4673600 w 4673600"/>
              <a:gd name="connsiteY1" fmla="*/ 0 h 830997"/>
              <a:gd name="connsiteX2" fmla="*/ 4673600 w 4673600"/>
              <a:gd name="connsiteY2" fmla="*/ 830997 h 830997"/>
              <a:gd name="connsiteX3" fmla="*/ 0 w 4673600"/>
              <a:gd name="connsiteY3" fmla="*/ 830997 h 830997"/>
              <a:gd name="connsiteX4" fmla="*/ 1097280 w 4673600"/>
              <a:gd name="connsiteY4" fmla="*/ 71120 h 830997"/>
              <a:gd name="connsiteX0" fmla="*/ 1016000 w 4673600"/>
              <a:gd name="connsiteY0" fmla="*/ 40640 h 830997"/>
              <a:gd name="connsiteX1" fmla="*/ 4673600 w 4673600"/>
              <a:gd name="connsiteY1" fmla="*/ 0 h 830997"/>
              <a:gd name="connsiteX2" fmla="*/ 4673600 w 4673600"/>
              <a:gd name="connsiteY2" fmla="*/ 830997 h 830997"/>
              <a:gd name="connsiteX3" fmla="*/ 0 w 4673600"/>
              <a:gd name="connsiteY3" fmla="*/ 830997 h 830997"/>
              <a:gd name="connsiteX4" fmla="*/ 1016000 w 4673600"/>
              <a:gd name="connsiteY4" fmla="*/ 40640 h 830997"/>
              <a:gd name="connsiteX0" fmla="*/ 975360 w 4673600"/>
              <a:gd name="connsiteY0" fmla="*/ 0 h 830997"/>
              <a:gd name="connsiteX1" fmla="*/ 4673600 w 4673600"/>
              <a:gd name="connsiteY1" fmla="*/ 0 h 830997"/>
              <a:gd name="connsiteX2" fmla="*/ 4673600 w 4673600"/>
              <a:gd name="connsiteY2" fmla="*/ 830997 h 830997"/>
              <a:gd name="connsiteX3" fmla="*/ 0 w 4673600"/>
              <a:gd name="connsiteY3" fmla="*/ 830997 h 830997"/>
              <a:gd name="connsiteX4" fmla="*/ 975360 w 4673600"/>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3600" h="830997">
                <a:moveTo>
                  <a:pt x="975360" y="0"/>
                </a:moveTo>
                <a:lnTo>
                  <a:pt x="4673600" y="0"/>
                </a:lnTo>
                <a:lnTo>
                  <a:pt x="4673600" y="830997"/>
                </a:lnTo>
                <a:lnTo>
                  <a:pt x="0" y="830997"/>
                </a:lnTo>
                <a:lnTo>
                  <a:pt x="97536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glow rad="101600">
              <a:schemeClr val="accent6">
                <a:satMod val="175000"/>
                <a:alpha val="40000"/>
              </a:schemeClr>
            </a:glow>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b="1" dirty="0"/>
              <a:t>A </a:t>
            </a:r>
          </a:p>
          <a:p>
            <a:pPr algn="ctr"/>
            <a:r>
              <a:rPr lang="en-US" sz="2000" b="1" dirty="0"/>
              <a:t>OUTLOOK: STABLE</a:t>
            </a:r>
            <a:endParaRPr lang="en-NG" sz="2000" b="1" dirty="0"/>
          </a:p>
        </p:txBody>
      </p:sp>
      <p:pic>
        <p:nvPicPr>
          <p:cNvPr id="1030" name="Picture 6" descr="1,497 Credit Score Chart Stock Photos, Pictures &amp; Royalty-Free Images -  iStock">
            <a:extLst>
              <a:ext uri="{FF2B5EF4-FFF2-40B4-BE49-F238E27FC236}">
                <a16:creationId xmlns:a16="http://schemas.microsoft.com/office/drawing/2014/main" id="{F318FBA6-3EED-4E7F-BAB4-0BEAC04EF6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6689" y="3669182"/>
            <a:ext cx="3305246" cy="23099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959E73-B2AC-BE78-AF73-42F0712E61E3}"/>
              </a:ext>
            </a:extLst>
          </p:cNvPr>
          <p:cNvSpPr txBox="1"/>
          <p:nvPr/>
        </p:nvSpPr>
        <p:spPr>
          <a:xfrm>
            <a:off x="4712885" y="894637"/>
            <a:ext cx="3064328" cy="369332"/>
          </a:xfrm>
          <a:prstGeom prst="rect">
            <a:avLst/>
          </a:prstGeom>
          <a:noFill/>
          <a:ln w="19050">
            <a:solidFill>
              <a:schemeClr val="accent1"/>
            </a:solidFill>
          </a:ln>
        </p:spPr>
        <p:txBody>
          <a:bodyPr wrap="square" rtlCol="0">
            <a:spAutoFit/>
          </a:bodyPr>
          <a:lstStyle/>
          <a:p>
            <a:r>
              <a:rPr lang="en-GB" dirty="0"/>
              <a:t>Company Rating IM &amp; Credit</a:t>
            </a:r>
            <a:endParaRPr lang="en-NG" dirty="0"/>
          </a:p>
        </p:txBody>
      </p:sp>
      <p:sp>
        <p:nvSpPr>
          <p:cNvPr id="6" name="TextBox 5">
            <a:extLst>
              <a:ext uri="{FF2B5EF4-FFF2-40B4-BE49-F238E27FC236}">
                <a16:creationId xmlns:a16="http://schemas.microsoft.com/office/drawing/2014/main" id="{1164276F-71A3-565C-F231-8C9BC1F1935A}"/>
              </a:ext>
            </a:extLst>
          </p:cNvPr>
          <p:cNvSpPr txBox="1"/>
          <p:nvPr/>
        </p:nvSpPr>
        <p:spPr>
          <a:xfrm>
            <a:off x="755754" y="4148729"/>
            <a:ext cx="4255514" cy="646331"/>
          </a:xfrm>
          <a:custGeom>
            <a:avLst/>
            <a:gdLst>
              <a:gd name="connsiteX0" fmla="*/ 0 w 4775200"/>
              <a:gd name="connsiteY0" fmla="*/ 0 h 830997"/>
              <a:gd name="connsiteX1" fmla="*/ 4775200 w 4775200"/>
              <a:gd name="connsiteY1" fmla="*/ 0 h 830997"/>
              <a:gd name="connsiteX2" fmla="*/ 4775200 w 4775200"/>
              <a:gd name="connsiteY2" fmla="*/ 830997 h 830997"/>
              <a:gd name="connsiteX3" fmla="*/ 0 w 4775200"/>
              <a:gd name="connsiteY3" fmla="*/ 830997 h 830997"/>
              <a:gd name="connsiteX4" fmla="*/ 0 w 4775200"/>
              <a:gd name="connsiteY4" fmla="*/ 0 h 830997"/>
              <a:gd name="connsiteX0" fmla="*/ 0 w 4775200"/>
              <a:gd name="connsiteY0" fmla="*/ 0 h 830997"/>
              <a:gd name="connsiteX1" fmla="*/ 4775200 w 4775200"/>
              <a:gd name="connsiteY1" fmla="*/ 0 h 830997"/>
              <a:gd name="connsiteX2" fmla="*/ 3657600 w 4775200"/>
              <a:gd name="connsiteY2" fmla="*/ 810677 h 830997"/>
              <a:gd name="connsiteX3" fmla="*/ 0 w 4775200"/>
              <a:gd name="connsiteY3" fmla="*/ 830997 h 830997"/>
              <a:gd name="connsiteX4" fmla="*/ 0 w 4775200"/>
              <a:gd name="connsiteY4" fmla="*/ 0 h 830997"/>
              <a:gd name="connsiteX0" fmla="*/ 0 w 4775200"/>
              <a:gd name="connsiteY0" fmla="*/ 0 h 830997"/>
              <a:gd name="connsiteX1" fmla="*/ 4775200 w 4775200"/>
              <a:gd name="connsiteY1" fmla="*/ 0 h 830997"/>
              <a:gd name="connsiteX2" fmla="*/ 3758984 w 4775200"/>
              <a:gd name="connsiteY2" fmla="*/ 810677 h 830997"/>
              <a:gd name="connsiteX3" fmla="*/ 0 w 4775200"/>
              <a:gd name="connsiteY3" fmla="*/ 830997 h 830997"/>
              <a:gd name="connsiteX4" fmla="*/ 0 w 4775200"/>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5200" h="830997">
                <a:moveTo>
                  <a:pt x="0" y="0"/>
                </a:moveTo>
                <a:lnTo>
                  <a:pt x="4775200" y="0"/>
                </a:lnTo>
                <a:lnTo>
                  <a:pt x="3758984" y="810677"/>
                </a:lnTo>
                <a:lnTo>
                  <a:pt x="0" y="830997"/>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glow rad="63500">
              <a:schemeClr val="accent6">
                <a:satMod val="175000"/>
                <a:alpha val="40000"/>
              </a:schemeClr>
            </a:glow>
            <a:outerShdw blurRad="50800" dist="38100" dir="10800000" algn="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b="1" dirty="0"/>
              <a:t>BBB+</a:t>
            </a:r>
          </a:p>
          <a:p>
            <a:pPr algn="ctr"/>
            <a:r>
              <a:rPr lang="en-US" b="1" dirty="0"/>
              <a:t>OUTLOOK: STABLE</a:t>
            </a:r>
            <a:endParaRPr lang="en-NG" b="1" dirty="0"/>
          </a:p>
        </p:txBody>
      </p:sp>
      <p:sp>
        <p:nvSpPr>
          <p:cNvPr id="7" name="TextBox 6">
            <a:extLst>
              <a:ext uri="{FF2B5EF4-FFF2-40B4-BE49-F238E27FC236}">
                <a16:creationId xmlns:a16="http://schemas.microsoft.com/office/drawing/2014/main" id="{1FCDF7A6-5BB6-3069-4AA8-8433F97D60B4}"/>
              </a:ext>
            </a:extLst>
          </p:cNvPr>
          <p:cNvSpPr txBox="1"/>
          <p:nvPr/>
        </p:nvSpPr>
        <p:spPr>
          <a:xfrm>
            <a:off x="1881742" y="3632580"/>
            <a:ext cx="1772532" cy="369332"/>
          </a:xfrm>
          <a:prstGeom prst="rect">
            <a:avLst/>
          </a:prstGeom>
          <a:noFill/>
          <a:ln w="19050">
            <a:solidFill>
              <a:schemeClr val="accent1"/>
            </a:solidFill>
          </a:ln>
        </p:spPr>
        <p:txBody>
          <a:bodyPr wrap="square" rtlCol="0">
            <a:spAutoFit/>
          </a:bodyPr>
          <a:lstStyle/>
          <a:p>
            <a:r>
              <a:rPr lang="en-GB" dirty="0"/>
              <a:t>NMMF RATING</a:t>
            </a:r>
            <a:endParaRPr lang="en-NG" dirty="0"/>
          </a:p>
        </p:txBody>
      </p:sp>
      <p:pic>
        <p:nvPicPr>
          <p:cNvPr id="8" name="Picture 2" descr="Agusto &amp; Co. assigns an “A(f)” rating to FSDH Treasury Bills Fund - Agusto  &amp; Co. Ltd">
            <a:extLst>
              <a:ext uri="{FF2B5EF4-FFF2-40B4-BE49-F238E27FC236}">
                <a16:creationId xmlns:a16="http://schemas.microsoft.com/office/drawing/2014/main" id="{58CEC287-A286-2ECF-F54D-936D7D4E2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944" y="5023128"/>
            <a:ext cx="2738216" cy="68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564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BDD6EC-ED08-7AEB-F161-0264144DB4E9}"/>
              </a:ext>
            </a:extLst>
          </p:cNvPr>
          <p:cNvSpPr>
            <a:spLocks noGrp="1"/>
          </p:cNvSpPr>
          <p:nvPr>
            <p:ph type="sldNum" sz="quarter" idx="12"/>
          </p:nvPr>
        </p:nvSpPr>
        <p:spPr/>
        <p:txBody>
          <a:bodyPr/>
          <a:lstStyle/>
          <a:p>
            <a:fld id="{ECE082DE-8E2A-4186-9421-9D2318CE722A}" type="slidenum">
              <a:rPr lang="en-GB" smtClean="0"/>
              <a:t>8</a:t>
            </a:fld>
            <a:endParaRPr lang="en-GB"/>
          </a:p>
        </p:txBody>
      </p:sp>
      <p:sp>
        <p:nvSpPr>
          <p:cNvPr id="4" name="Title 3">
            <a:extLst>
              <a:ext uri="{FF2B5EF4-FFF2-40B4-BE49-F238E27FC236}">
                <a16:creationId xmlns:a16="http://schemas.microsoft.com/office/drawing/2014/main" id="{200ECC3B-7039-1AB6-3AA0-C448B9729704}"/>
              </a:ext>
            </a:extLst>
          </p:cNvPr>
          <p:cNvSpPr>
            <a:spLocks noGrp="1"/>
          </p:cNvSpPr>
          <p:nvPr>
            <p:ph type="title"/>
          </p:nvPr>
        </p:nvSpPr>
        <p:spPr/>
        <p:txBody>
          <a:bodyPr>
            <a:normAutofit fontScale="90000"/>
          </a:bodyPr>
          <a:lstStyle/>
          <a:p>
            <a:r>
              <a:rPr lang="en-US" b="1" dirty="0"/>
              <a:t>INTRODUCTION</a:t>
            </a:r>
          </a:p>
        </p:txBody>
      </p:sp>
      <p:pic>
        <p:nvPicPr>
          <p:cNvPr id="6" name="Picture 5" descr="Shape, rectangle, square&#10;&#10;Description automatically generated">
            <a:extLst>
              <a:ext uri="{FF2B5EF4-FFF2-40B4-BE49-F238E27FC236}">
                <a16:creationId xmlns:a16="http://schemas.microsoft.com/office/drawing/2014/main" id="{B1D61173-A620-1AA8-4298-448A29A38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3524"/>
            <a:ext cx="12192000" cy="5694446"/>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EB8CDB57-A574-BC10-2827-A0FB1A8F7AC3}"/>
              </a:ext>
            </a:extLst>
          </p:cNvPr>
          <p:cNvSpPr txBox="1"/>
          <p:nvPr/>
        </p:nvSpPr>
        <p:spPr>
          <a:xfrm>
            <a:off x="575481" y="1116680"/>
            <a:ext cx="6216555" cy="2123658"/>
          </a:xfrm>
          <a:prstGeom prst="rect">
            <a:avLst/>
          </a:prstGeom>
          <a:noFill/>
        </p:spPr>
        <p:txBody>
          <a:bodyPr wrap="square">
            <a:spAutoFit/>
          </a:bodyPr>
          <a:lstStyle/>
          <a:p>
            <a:r>
              <a:rPr lang="en-GB" sz="4400" b="1" dirty="0">
                <a:solidFill>
                  <a:schemeClr val="accent1">
                    <a:lumMod val="75000"/>
                  </a:schemeClr>
                </a:solidFill>
              </a:rPr>
              <a:t>NORREN KICKSTART INVESTMENT</a:t>
            </a:r>
            <a:br>
              <a:rPr lang="en-GB" sz="4400" b="1" dirty="0">
                <a:solidFill>
                  <a:schemeClr val="accent1">
                    <a:lumMod val="75000"/>
                  </a:schemeClr>
                </a:solidFill>
              </a:rPr>
            </a:br>
            <a:r>
              <a:rPr lang="en-GB" sz="4400" b="1" dirty="0">
                <a:solidFill>
                  <a:schemeClr val="accent1">
                    <a:lumMod val="75000"/>
                  </a:schemeClr>
                </a:solidFill>
              </a:rPr>
              <a:t> </a:t>
            </a:r>
            <a:endParaRPr lang="en-US" sz="4400" dirty="0"/>
          </a:p>
        </p:txBody>
      </p:sp>
      <p:sp>
        <p:nvSpPr>
          <p:cNvPr id="10" name="TextBox 9">
            <a:extLst>
              <a:ext uri="{FF2B5EF4-FFF2-40B4-BE49-F238E27FC236}">
                <a16:creationId xmlns:a16="http://schemas.microsoft.com/office/drawing/2014/main" id="{6C7E773C-9346-9156-EA0E-2FEE532AEF94}"/>
              </a:ext>
            </a:extLst>
          </p:cNvPr>
          <p:cNvSpPr txBox="1"/>
          <p:nvPr/>
        </p:nvSpPr>
        <p:spPr>
          <a:xfrm>
            <a:off x="1078173" y="4531057"/>
            <a:ext cx="3944203" cy="1256436"/>
          </a:xfrm>
          <a:prstGeom prst="rect">
            <a:avLst/>
          </a:prstGeom>
          <a:noFill/>
        </p:spPr>
        <p:txBody>
          <a:bodyPr wrap="square" rtlCol="0">
            <a:spAutoFit/>
          </a:bodyPr>
          <a:lstStyle/>
          <a:p>
            <a:endParaRPr lang="en-US" dirty="0"/>
          </a:p>
        </p:txBody>
      </p:sp>
      <p:sp>
        <p:nvSpPr>
          <p:cNvPr id="17" name="TextBox 16">
            <a:extLst>
              <a:ext uri="{FF2B5EF4-FFF2-40B4-BE49-F238E27FC236}">
                <a16:creationId xmlns:a16="http://schemas.microsoft.com/office/drawing/2014/main" id="{837CB785-60EE-74C6-8593-071C7001621D}"/>
              </a:ext>
            </a:extLst>
          </p:cNvPr>
          <p:cNvSpPr txBox="1"/>
          <p:nvPr/>
        </p:nvSpPr>
        <p:spPr>
          <a:xfrm>
            <a:off x="213004" y="2659432"/>
            <a:ext cx="6400800" cy="2762295"/>
          </a:xfrm>
          <a:prstGeom prst="rect">
            <a:avLst/>
          </a:prstGeom>
          <a:noFill/>
        </p:spPr>
        <p:txBody>
          <a:bodyPr wrap="square">
            <a:spAutoFit/>
          </a:bodyPr>
          <a:lstStyle/>
          <a:p>
            <a:pPr algn="just">
              <a:spcAft>
                <a:spcPts val="700"/>
              </a:spcAft>
            </a:pPr>
            <a:r>
              <a:rPr lang="en-US" dirty="0"/>
              <a:t>This investment product is designed to allow parents achieve their dreams and aspirations for their dependents. These may include Education, Upkeep, Entrepreneurial pursuits, Wealth transfer and other futuristic financial goals. </a:t>
            </a:r>
          </a:p>
          <a:p>
            <a:pPr algn="just">
              <a:spcAft>
                <a:spcPts val="700"/>
              </a:spcAft>
            </a:pPr>
            <a:endParaRPr lang="en-US" sz="1200" dirty="0"/>
          </a:p>
          <a:p>
            <a:pPr algn="just">
              <a:spcAft>
                <a:spcPts val="700"/>
              </a:spcAft>
            </a:pPr>
            <a:r>
              <a:rPr lang="en-US" dirty="0"/>
              <a:t>The Norren KickStart Investment ensures the financial security of the named beneficiaries through consistent savings, investment and  risk mitigation. </a:t>
            </a:r>
          </a:p>
          <a:p>
            <a:pPr algn="just"/>
            <a:endParaRPr lang="en-US" sz="1800" dirty="0"/>
          </a:p>
        </p:txBody>
      </p:sp>
      <p:pic>
        <p:nvPicPr>
          <p:cNvPr id="5" name="Picture 4">
            <a:extLst>
              <a:ext uri="{FF2B5EF4-FFF2-40B4-BE49-F238E27FC236}">
                <a16:creationId xmlns:a16="http://schemas.microsoft.com/office/drawing/2014/main" id="{CEAE416A-0ECB-2AC6-8B84-C115F346A7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74" r="17878"/>
          <a:stretch/>
        </p:blipFill>
        <p:spPr>
          <a:xfrm>
            <a:off x="6792035" y="585314"/>
            <a:ext cx="5399965" cy="5689162"/>
          </a:xfrm>
          <a:prstGeom prst="rect">
            <a:avLst/>
          </a:prstGeom>
        </p:spPr>
      </p:pic>
    </p:spTree>
    <p:extLst>
      <p:ext uri="{BB962C8B-B14F-4D97-AF65-F5344CB8AC3E}">
        <p14:creationId xmlns:p14="http://schemas.microsoft.com/office/powerpoint/2010/main" val="84364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C60B484-D92E-D612-699B-499A81B33C7B}"/>
              </a:ext>
            </a:extLst>
          </p:cNvPr>
          <p:cNvSpPr txBox="1"/>
          <p:nvPr/>
        </p:nvSpPr>
        <p:spPr>
          <a:xfrm>
            <a:off x="2593075" y="1842448"/>
            <a:ext cx="7202677" cy="369332"/>
          </a:xfrm>
          <a:prstGeom prst="rect">
            <a:avLst/>
          </a:prstGeom>
          <a:noFill/>
        </p:spPr>
        <p:txBody>
          <a:bodyPr wrap="square">
            <a:spAutoFit/>
          </a:bodyPr>
          <a:lstStyle/>
          <a:p>
            <a:r>
              <a:rPr lang="en-GB" sz="1800" b="1" spc="50" dirty="0">
                <a:ln w="0"/>
                <a:effectLst>
                  <a:glow rad="228600">
                    <a:schemeClr val="accent3">
                      <a:satMod val="175000"/>
                      <a:alpha val="40000"/>
                    </a:schemeClr>
                  </a:glow>
                  <a:innerShdw blurRad="63500" dist="50800" dir="13500000">
                    <a:srgbClr val="000000">
                      <a:alpha val="50000"/>
                    </a:srgbClr>
                  </a:innerShdw>
                </a:effectLst>
                <a:latin typeface="+mj-lt"/>
              </a:rPr>
              <a:t>                                                                   </a:t>
            </a:r>
            <a:endParaRPr lang="en-NG" sz="1800" b="1" spc="50" dirty="0">
              <a:ln w="0"/>
              <a:effectLst>
                <a:glow rad="228600">
                  <a:schemeClr val="accent3">
                    <a:satMod val="175000"/>
                    <a:alpha val="40000"/>
                  </a:schemeClr>
                </a:glow>
                <a:innerShdw blurRad="63500" dist="50800" dir="13500000">
                  <a:srgbClr val="000000">
                    <a:alpha val="50000"/>
                  </a:srgbClr>
                </a:innerShdw>
              </a:effectLst>
              <a:latin typeface="+mj-lt"/>
            </a:endParaRPr>
          </a:p>
        </p:txBody>
      </p:sp>
      <p:sp>
        <p:nvSpPr>
          <p:cNvPr id="25" name="Title 24">
            <a:extLst>
              <a:ext uri="{FF2B5EF4-FFF2-40B4-BE49-F238E27FC236}">
                <a16:creationId xmlns:a16="http://schemas.microsoft.com/office/drawing/2014/main" id="{E03363D1-C848-671C-A2F3-E17B4EFE43DE}"/>
              </a:ext>
            </a:extLst>
          </p:cNvPr>
          <p:cNvSpPr>
            <a:spLocks noGrp="1"/>
          </p:cNvSpPr>
          <p:nvPr>
            <p:ph type="title"/>
          </p:nvPr>
        </p:nvSpPr>
        <p:spPr>
          <a:xfrm>
            <a:off x="1992573" y="177421"/>
            <a:ext cx="10016266" cy="401415"/>
          </a:xfrm>
        </p:spPr>
        <p:txBody>
          <a:bodyPr>
            <a:noAutofit/>
          </a:bodyPr>
          <a:lstStyle/>
          <a:p>
            <a:r>
              <a:rPr lang="en-US" sz="2400" b="1" dirty="0"/>
              <a:t>OBJECTIVES</a:t>
            </a:r>
            <a:endParaRPr lang="en-NG" sz="2400" dirty="0"/>
          </a:p>
        </p:txBody>
      </p:sp>
      <p:graphicFrame>
        <p:nvGraphicFramePr>
          <p:cNvPr id="8" name="Diagram 7">
            <a:extLst>
              <a:ext uri="{FF2B5EF4-FFF2-40B4-BE49-F238E27FC236}">
                <a16:creationId xmlns:a16="http://schemas.microsoft.com/office/drawing/2014/main" id="{042530A9-EA23-AAEE-F927-A9C6D6351C49}"/>
              </a:ext>
            </a:extLst>
          </p:cNvPr>
          <p:cNvGraphicFramePr/>
          <p:nvPr>
            <p:extLst>
              <p:ext uri="{D42A27DB-BD31-4B8C-83A1-F6EECF244321}">
                <p14:modId xmlns:p14="http://schemas.microsoft.com/office/powerpoint/2010/main" val="1500968837"/>
              </p:ext>
            </p:extLst>
          </p:nvPr>
        </p:nvGraphicFramePr>
        <p:xfrm>
          <a:off x="346364" y="706582"/>
          <a:ext cx="11651672"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593454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Icons_in_boxes_1"/>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Hexagons_1"/>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Hexagons_1"/>
</p:tagLst>
</file>

<file path=ppt/tags/tag4.xml><?xml version="1.0" encoding="utf-8"?>
<p:tagLst xmlns:a="http://schemas.openxmlformats.org/drawingml/2006/main" xmlns:r="http://schemas.openxmlformats.org/officeDocument/2006/relationships" xmlns:p="http://schemas.openxmlformats.org/presentationml/2006/main">
  <p:tag name="POWER_USER_ID_TEMPLATES" val="Project_phases_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Norrenberger">
      <a:dk1>
        <a:srgbClr val="282828"/>
      </a:dk1>
      <a:lt1>
        <a:sysClr val="window" lastClr="FFFFFF"/>
      </a:lt1>
      <a:dk2>
        <a:srgbClr val="282828"/>
      </a:dk2>
      <a:lt2>
        <a:srgbClr val="E7E6E6"/>
      </a:lt2>
      <a:accent1>
        <a:srgbClr val="F16024"/>
      </a:accent1>
      <a:accent2>
        <a:srgbClr val="E54236"/>
      </a:accent2>
      <a:accent3>
        <a:srgbClr val="7F7F7F"/>
      </a:accent3>
      <a:accent4>
        <a:srgbClr val="595959"/>
      </a:accent4>
      <a:accent5>
        <a:srgbClr val="3F3F3F"/>
      </a:accent5>
      <a:accent6>
        <a:srgbClr val="2F2F2F"/>
      </a:accent6>
      <a:hlink>
        <a:srgbClr val="0563C1"/>
      </a:hlink>
      <a:folHlink>
        <a:srgbClr val="954F72"/>
      </a:folHlink>
    </a:clrScheme>
    <a:fontScheme name="Norrenberger">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BD4D8-D088-4175-A7B7-A2984AFB34BE}" vid="{A8E777C4-064A-4C54-ABD1-957C480512F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orrenberger">
      <a:dk1>
        <a:srgbClr val="282828"/>
      </a:dk1>
      <a:lt1>
        <a:sysClr val="window" lastClr="FFFFFF"/>
      </a:lt1>
      <a:dk2>
        <a:srgbClr val="282828"/>
      </a:dk2>
      <a:lt2>
        <a:srgbClr val="E7E6E6"/>
      </a:lt2>
      <a:accent1>
        <a:srgbClr val="F16024"/>
      </a:accent1>
      <a:accent2>
        <a:srgbClr val="E54236"/>
      </a:accent2>
      <a:accent3>
        <a:srgbClr val="7F7F7F"/>
      </a:accent3>
      <a:accent4>
        <a:srgbClr val="595959"/>
      </a:accent4>
      <a:accent5>
        <a:srgbClr val="3F3F3F"/>
      </a:accent5>
      <a:accent6>
        <a:srgbClr val="2F2F2F"/>
      </a:accent6>
      <a:hlink>
        <a:srgbClr val="0563C1"/>
      </a:hlink>
      <a:folHlink>
        <a:srgbClr val="954F72"/>
      </a:folHlink>
    </a:clrScheme>
    <a:fontScheme name="Norrenberger">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D1BD4D8-D088-4175-A7B7-A2984AFB34BE}" vid="{A8E777C4-064A-4C54-ABD1-957C480512F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2e4602-c2b2-4af3-97f0-411777ab47a1" xsi:nil="true"/>
    <lcf76f155ced4ddcb4097134ff3c332f xmlns="2807660e-6fe2-4a20-af73-ba512577788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22AB4D000A74469626FB20311D452A" ma:contentTypeVersion="19" ma:contentTypeDescription="Create a new document." ma:contentTypeScope="" ma:versionID="a10a1ac12ef32b2f85a72080cefd5565">
  <xsd:schema xmlns:xsd="http://www.w3.org/2001/XMLSchema" xmlns:xs="http://www.w3.org/2001/XMLSchema" xmlns:p="http://schemas.microsoft.com/office/2006/metadata/properties" xmlns:ns2="2807660e-6fe2-4a20-af73-ba512577788a" xmlns:ns3="de2e4602-c2b2-4af3-97f0-411777ab47a1" targetNamespace="http://schemas.microsoft.com/office/2006/metadata/properties" ma:root="true" ma:fieldsID="20ccdcf38c0c04a1609a602eeaf0708b" ns2:_="" ns3:_="">
    <xsd:import namespace="2807660e-6fe2-4a20-af73-ba512577788a"/>
    <xsd:import namespace="de2e4602-c2b2-4af3-97f0-411777ab47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3:TaxCatchAll" minOccurs="0"/>
                <xsd:element ref="ns2:lcf76f155ced4ddcb4097134ff3c332f"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07660e-6fe2-4a20-af73-ba5125777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a8cbc74-a4bf-4258-b41f-2b83add412fd"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2e4602-c2b2-4af3-97f0-411777ab47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6d3b3da-3edb-4c19-a2ac-d42f53007082}" ma:internalName="TaxCatchAll" ma:showField="CatchAllData" ma:web="de2e4602-c2b2-4af3-97f0-411777ab47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E6F222-ED12-4FAB-8C8E-58BD16AFD61A}">
  <ds:schemaRefs>
    <ds:schemaRef ds:uri="http://purl.org/dc/elements/1.1/"/>
    <ds:schemaRef ds:uri="http://schemas.microsoft.com/office/2006/metadata/properties"/>
    <ds:schemaRef ds:uri="ae784a00-29b0-4bb2-a4d3-c2f13485b342"/>
    <ds:schemaRef ds:uri="dfc045de-5a3d-4297-be42-fef21875e90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635024B-FB6B-4AC4-830C-5D71B15CAFBE}">
  <ds:schemaRefs>
    <ds:schemaRef ds:uri="http://schemas.microsoft.com/sharepoint/v3/contenttype/forms"/>
  </ds:schemaRefs>
</ds:datastoreItem>
</file>

<file path=customXml/itemProps3.xml><?xml version="1.0" encoding="utf-8"?>
<ds:datastoreItem xmlns:ds="http://schemas.openxmlformats.org/officeDocument/2006/customXml" ds:itemID="{7CB1DE54-A4C4-4A6D-BAA9-BFA5554BAFB9}"/>
</file>

<file path=docProps/app.xml><?xml version="1.0" encoding="utf-8"?>
<Properties xmlns="http://schemas.openxmlformats.org/officeDocument/2006/extended-properties" xmlns:vt="http://schemas.openxmlformats.org/officeDocument/2006/docPropsVTypes">
  <Template/>
  <TotalTime>11254</TotalTime>
  <Words>2354</Words>
  <Application>Microsoft Office PowerPoint</Application>
  <PresentationFormat>Widescreen</PresentationFormat>
  <Paragraphs>274</Paragraphs>
  <Slides>22</Slides>
  <Notes>10</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22</vt:i4>
      </vt:variant>
    </vt:vector>
  </HeadingPairs>
  <TitlesOfParts>
    <vt:vector size="36" baseType="lpstr">
      <vt:lpstr>Arial</vt:lpstr>
      <vt:lpstr>Be Vietnam Pro Light</vt:lpstr>
      <vt:lpstr>Calibri</vt:lpstr>
      <vt:lpstr>Calibri Light</vt:lpstr>
      <vt:lpstr>Corbel</vt:lpstr>
      <vt:lpstr>League Spartan Light</vt:lpstr>
      <vt:lpstr>Open Sans</vt:lpstr>
      <vt:lpstr>Roboto Regular</vt:lpstr>
      <vt:lpstr>Segoe UI</vt:lpstr>
      <vt:lpstr>Wingdings</vt:lpstr>
      <vt:lpstr>Office Theme</vt:lpstr>
      <vt:lpstr>Custom Design</vt:lpstr>
      <vt:lpstr>Office Theme</vt:lpstr>
      <vt:lpstr>think-cell Slide</vt:lpstr>
      <vt:lpstr>NORREN KICKSTART INVESTMENT</vt:lpstr>
      <vt:lpstr>DISCLAIMER</vt:lpstr>
      <vt:lpstr>PowerPoint Presentation</vt:lpstr>
      <vt:lpstr>TABLE OF CONTENT</vt:lpstr>
      <vt:lpstr>PowerPoint Presentation</vt:lpstr>
      <vt:lpstr>PowerPoint Presentation</vt:lpstr>
      <vt:lpstr>RATING SCORE CARD</vt:lpstr>
      <vt:lpstr>INTRODUCTION</vt:lpstr>
      <vt:lpstr>OBJECTIVES</vt:lpstr>
      <vt:lpstr>FEATURES</vt:lpstr>
      <vt:lpstr>PowerPoint Presentation</vt:lpstr>
      <vt:lpstr>BENEFITS OF TAKING AN INSURANCE POLICY</vt:lpstr>
      <vt:lpstr>OUR INSURANCE PARTNERS  </vt:lpstr>
      <vt:lpstr> INSURANCE OPTIONS </vt:lpstr>
      <vt:lpstr> INSURANCE OPTIONS </vt:lpstr>
      <vt:lpstr>PowerPoint Presentation</vt:lpstr>
      <vt:lpstr>INTRODUCTION TO NORRENBERGER SCHOOL INVESTMENT CLUB </vt:lpstr>
      <vt:lpstr>OBJECTIVES OF NORRENBERGER SCHOOL INVESTMENT CLUB</vt:lpstr>
      <vt:lpstr>CUSTOMER ONLINE ONBOARDING PROCESS  </vt:lpstr>
      <vt:lpstr>CUSTOMER ONBOARDING PROCESS FLOW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Akim John</dc:creator>
  <cp:lastModifiedBy>Oritsetimeyin Efejuku</cp:lastModifiedBy>
  <cp:revision>202</cp:revision>
  <dcterms:created xsi:type="dcterms:W3CDTF">2021-02-12T10:26:44Z</dcterms:created>
  <dcterms:modified xsi:type="dcterms:W3CDTF">2023-10-09T17:44:37Z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0x0101008E22AB4D000A74469626FB20311D452A</vt:lpwstr>
  </property>
</Properties>
</file>